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0" r:id="rId3"/>
    <p:sldId id="257" r:id="rId4"/>
    <p:sldId id="261" r:id="rId5"/>
    <p:sldId id="263" r:id="rId6"/>
    <p:sldId id="271" r:id="rId7"/>
    <p:sldId id="259" r:id="rId8"/>
    <p:sldId id="266" r:id="rId9"/>
    <p:sldId id="267" r:id="rId10"/>
    <p:sldId id="268" r:id="rId11"/>
    <p:sldId id="269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96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13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9C98D-A495-4BB3-84D9-2B2434B8AC89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8CBE1B-339C-4CC7-A32B-2D681DA430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CBE1B-339C-4CC7-A32B-2D681DA4309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0B099-ADE4-4CD5-9A47-9619A0F8931E}" type="datetime1">
              <a:rPr lang="en-US" smtClean="0"/>
              <a:t>4/8/2020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5845-2CE0-476B-B7DD-C875614A42F8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8C622-F990-46F4-B07C-955F03E7C56C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CB73-B90D-41CA-9A51-936ED562111C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9C2E4-3877-466A-97CB-9BD92AC4A8BD}" type="datetime1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06449-F252-4934-A7F6-05ECF36E3E28}" type="datetime1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6E3AE-3ED3-4422-84F5-EB401B8B2A46}" type="datetime1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18CCB-807F-40FE-BE73-CA6EDE87EC0E}" type="datetime1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70468-8C4C-4C6D-AAD4-8D744E0F2F98}" type="datetime1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30B9-23FC-4346-897D-7AC17E4AAA0F}" type="datetime1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590C-E4FF-4CA2-8BAC-0A538CB7709C}" type="datetime1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EBD8D58-C732-4374-B5F4-A91AA6D88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2EB603-64FE-4B47-810C-A8CF45C175AC}" type="datetime1">
              <a:rPr lang="en-US" smtClean="0"/>
              <a:t>4/8/2020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BD8D58-C732-4374-B5F4-A91AA6D888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Molecular Rearrangement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Ayesha </a:t>
            </a:r>
            <a:r>
              <a:rPr lang="en-US" dirty="0" err="1" smtClean="0"/>
              <a:t>Shamim</a:t>
            </a:r>
            <a:endParaRPr lang="en-US" dirty="0" smtClean="0"/>
          </a:p>
          <a:p>
            <a:r>
              <a:rPr lang="en-US" dirty="0" err="1" smtClean="0"/>
              <a:t>Pharm.D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M.phil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rearrangements can be roughly classified on the basis of the </a:t>
            </a:r>
            <a:r>
              <a:rPr lang="en-US" i="1" u="sng" dirty="0" smtClean="0"/>
              <a:t>nature of the migrating </a:t>
            </a:r>
            <a:r>
              <a:rPr lang="en-US" i="1" u="sng" dirty="0" smtClean="0"/>
              <a:t>group/atom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Nucleophilic</a:t>
            </a:r>
            <a:r>
              <a:rPr lang="en-US" dirty="0" smtClean="0"/>
              <a:t> or </a:t>
            </a:r>
            <a:r>
              <a:rPr lang="en-US" dirty="0" err="1" smtClean="0"/>
              <a:t>Anionotropic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err="1" smtClean="0"/>
              <a:t>Electrophilic</a:t>
            </a:r>
            <a:r>
              <a:rPr lang="en-US" dirty="0" smtClean="0"/>
              <a:t> </a:t>
            </a:r>
            <a:r>
              <a:rPr lang="en-US" dirty="0" smtClean="0"/>
              <a:t>or </a:t>
            </a:r>
            <a:r>
              <a:rPr lang="en-US" dirty="0" err="1" smtClean="0"/>
              <a:t>cationotropic</a:t>
            </a:r>
            <a:endParaRPr lang="en-US" dirty="0" smtClean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Free radical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7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i.Nucleophilic</a:t>
            </a:r>
            <a:r>
              <a:rPr lang="en-US" b="1" dirty="0" smtClean="0"/>
              <a:t> or </a:t>
            </a:r>
            <a:r>
              <a:rPr lang="en-US" b="1" dirty="0" err="1" smtClean="0"/>
              <a:t>Anionotropic</a:t>
            </a:r>
            <a:r>
              <a:rPr lang="en-US" dirty="0" smtClean="0"/>
              <a:t>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Migrating group </a:t>
            </a:r>
            <a:r>
              <a:rPr lang="en-US" dirty="0" smtClean="0"/>
              <a:t>migrates with its electron pair.</a:t>
            </a:r>
          </a:p>
          <a:p>
            <a:pPr>
              <a:buNone/>
            </a:pPr>
            <a:r>
              <a:rPr lang="en-US" b="1" dirty="0" err="1" smtClean="0"/>
              <a:t>ii.Electrophilic</a:t>
            </a:r>
            <a:r>
              <a:rPr lang="en-US" b="1" dirty="0" smtClean="0"/>
              <a:t> </a:t>
            </a:r>
            <a:r>
              <a:rPr lang="en-US" b="1" dirty="0" smtClean="0"/>
              <a:t>or </a:t>
            </a:r>
            <a:r>
              <a:rPr lang="en-US" b="1" dirty="0" err="1" smtClean="0"/>
              <a:t>cationotropic</a:t>
            </a:r>
            <a:r>
              <a:rPr lang="en-US" b="1" dirty="0" smtClean="0"/>
              <a:t>: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</a:t>
            </a:r>
            <a:r>
              <a:rPr lang="en-US" dirty="0" smtClean="0"/>
              <a:t>Migrating group </a:t>
            </a:r>
            <a:r>
              <a:rPr lang="en-US" dirty="0" smtClean="0"/>
              <a:t>migrates without its electron pair. </a:t>
            </a:r>
          </a:p>
          <a:p>
            <a:pPr>
              <a:buNone/>
            </a:pPr>
            <a:r>
              <a:rPr lang="en-US" b="1" dirty="0" err="1" smtClean="0"/>
              <a:t>iii.Free</a:t>
            </a:r>
            <a:r>
              <a:rPr lang="en-US" b="1" dirty="0" smtClean="0"/>
              <a:t> radical: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</a:t>
            </a:r>
            <a:r>
              <a:rPr lang="en-US" dirty="0" smtClean="0"/>
              <a:t>Migrating group </a:t>
            </a:r>
            <a:r>
              <a:rPr lang="en-US" dirty="0" smtClean="0"/>
              <a:t>migrates with only one electron.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Note:</a:t>
            </a:r>
          </a:p>
          <a:p>
            <a:pPr>
              <a:buNone/>
            </a:pPr>
            <a:r>
              <a:rPr lang="en-US" dirty="0" smtClean="0"/>
              <a:t>    Of </a:t>
            </a:r>
            <a:r>
              <a:rPr lang="en-US" dirty="0" smtClean="0"/>
              <a:t>these most commonly found are </a:t>
            </a:r>
            <a:r>
              <a:rPr lang="en-US" dirty="0" err="1" smtClean="0"/>
              <a:t>nucleophilic</a:t>
            </a:r>
            <a:r>
              <a:rPr lang="en-US" dirty="0" smtClean="0"/>
              <a:t> one.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048000"/>
            <a:ext cx="8229600" cy="1143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en-US" sz="6600" b="1" dirty="0" smtClean="0"/>
              <a:t>Thank you</a:t>
            </a:r>
            <a:br>
              <a:rPr lang="en-US" sz="6600" b="1" dirty="0" smtClean="0"/>
            </a:br>
            <a:endParaRPr lang="en-US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Explanation</a:t>
            </a:r>
          </a:p>
          <a:p>
            <a:r>
              <a:rPr lang="en-US" dirty="0" smtClean="0"/>
              <a:t>Classification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Molecular Rearrangement                                         Ayesha </a:t>
            </a:r>
            <a:r>
              <a:rPr lang="en-US" dirty="0" err="1" smtClean="0"/>
              <a:t>Shamim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Molecular Rearrangement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   In </a:t>
            </a:r>
            <a:r>
              <a:rPr lang="en-US" dirty="0" smtClean="0"/>
              <a:t>chemistry a rearrangement is a chemical reaction in which the carbon skeleton of a molecule is rearranged to give a structural isomer of the original molecule</a:t>
            </a:r>
            <a:r>
              <a:rPr lang="en-US" dirty="0" smtClean="0"/>
              <a:t>.</a:t>
            </a:r>
          </a:p>
          <a:p>
            <a:pPr algn="ctr">
              <a:buNone/>
            </a:pPr>
            <a:r>
              <a:rPr lang="en-US" b="1" i="1" dirty="0" smtClean="0"/>
              <a:t>OR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A </a:t>
            </a:r>
            <a:r>
              <a:rPr lang="en-US" dirty="0" smtClean="0"/>
              <a:t>reaction in which an atom or bond moves or migrates, having been initially located at one site in a reactant molecule and ultimately located at a different site in a product molecule. 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rearrangement reaction is a broad class of organic reactions where the carbon skeleton of a molecule is rearranged to give a structural isomer of the original molecule. </a:t>
            </a:r>
            <a:endParaRPr lang="en-US" dirty="0" smtClean="0"/>
          </a:p>
          <a:p>
            <a:r>
              <a:rPr lang="en-US" dirty="0" smtClean="0"/>
              <a:t>Often </a:t>
            </a:r>
            <a:r>
              <a:rPr lang="en-US" dirty="0" smtClean="0"/>
              <a:t>a substituent moves from one atom to another atom in the same molecule. In the example below the </a:t>
            </a:r>
            <a:r>
              <a:rPr lang="en-US" dirty="0" smtClean="0"/>
              <a:t>substituent </a:t>
            </a:r>
            <a:r>
              <a:rPr lang="en-US" dirty="0" smtClean="0"/>
              <a:t>moves from </a:t>
            </a:r>
            <a:r>
              <a:rPr lang="en-US" dirty="0" smtClean="0"/>
              <a:t>one atom  </a:t>
            </a:r>
            <a:r>
              <a:rPr lang="en-US" dirty="0" smtClean="0"/>
              <a:t>to </a:t>
            </a:r>
            <a:r>
              <a:rPr lang="en-US" dirty="0" smtClean="0"/>
              <a:t>another atom.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5181600"/>
            <a:ext cx="22955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rearrangement reaction may involve several steps, but the key feature defining it as a rearrangement is that </a:t>
            </a:r>
            <a:r>
              <a:rPr lang="en-US" i="1" u="sng" dirty="0" smtClean="0"/>
              <a:t>a bond shifts from one site of attachment to another.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Rearrangement reactions involve the migration of a group or an atom from one center (</a:t>
            </a:r>
            <a:r>
              <a:rPr lang="en-US" b="1" i="1" u="sng" dirty="0" smtClean="0"/>
              <a:t>migration origin</a:t>
            </a:r>
            <a:r>
              <a:rPr lang="en-US" dirty="0" smtClean="0"/>
              <a:t>) to another (</a:t>
            </a:r>
            <a:r>
              <a:rPr lang="en-US" b="1" i="1" u="sng" dirty="0" smtClean="0"/>
              <a:t>migration terminus</a:t>
            </a:r>
            <a:r>
              <a:rPr lang="en-US" dirty="0" smtClean="0"/>
              <a:t>) within the same molecule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In the above-mentioned generalized representation, atom-A is migration origin from where </a:t>
            </a:r>
            <a:r>
              <a:rPr lang="en-US" dirty="0" smtClean="0"/>
              <a:t>the migrating group “W” moves to atom-B (migration terminus)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3581400" y="5181600"/>
            <a:ext cx="32670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Molecular Rearrangement                                         Ayesha </a:t>
            </a:r>
            <a:r>
              <a:rPr lang="en-US" dirty="0" err="1" smtClean="0"/>
              <a:t>Shamim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Rearrangements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These </a:t>
            </a:r>
            <a:r>
              <a:rPr lang="en-US" dirty="0" smtClean="0"/>
              <a:t>rearrangements can take place in two possible </a:t>
            </a:r>
            <a:r>
              <a:rPr lang="en-US" dirty="0" smtClean="0"/>
              <a:t>modes</a:t>
            </a:r>
            <a:r>
              <a:rPr lang="en-US" dirty="0" smtClean="0"/>
              <a:t>.</a:t>
            </a:r>
            <a:endParaRPr lang="en-US" dirty="0" smtClean="0"/>
          </a:p>
          <a:p>
            <a:pPr marL="514350" indent="-514350"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arenR"/>
            </a:pPr>
            <a:r>
              <a:rPr lang="en-US" dirty="0" err="1" smtClean="0"/>
              <a:t>Intramolecular</a:t>
            </a:r>
            <a:r>
              <a:rPr lang="en-US" dirty="0" smtClean="0"/>
              <a:t> Rearrangement</a:t>
            </a:r>
            <a:endParaRPr lang="en-US" dirty="0" smtClean="0"/>
          </a:p>
          <a:p>
            <a:pPr marL="514350" indent="-514350">
              <a:buClr>
                <a:schemeClr val="accent1">
                  <a:lumMod val="75000"/>
                </a:schemeClr>
              </a:buClr>
              <a:buSzPct val="100000"/>
              <a:buFont typeface="+mj-lt"/>
              <a:buAutoNum type="arabicParenR"/>
            </a:pPr>
            <a:r>
              <a:rPr lang="en-US" dirty="0" smtClean="0"/>
              <a:t>Intermolecular Rearrangement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 </a:t>
            </a:r>
            <a:r>
              <a:rPr lang="en-US" sz="4400" dirty="0" err="1" smtClean="0"/>
              <a:t>Intramolecular</a:t>
            </a:r>
            <a:r>
              <a:rPr lang="en-US" sz="4400" dirty="0" smtClean="0"/>
              <a:t> Rearrangement 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 </a:t>
            </a:r>
            <a:r>
              <a:rPr lang="en-US" dirty="0" smtClean="0"/>
              <a:t>  In </a:t>
            </a:r>
            <a:r>
              <a:rPr lang="en-US" dirty="0" err="1" smtClean="0"/>
              <a:t>intramolecular</a:t>
            </a:r>
            <a:r>
              <a:rPr lang="en-US" dirty="0" smtClean="0"/>
              <a:t> rearrangement, migrating group do not completely detach from the migration origin and occurs within the same molecule.</a:t>
            </a:r>
          </a:p>
          <a:p>
            <a:pPr algn="just">
              <a:buNone/>
            </a:pPr>
            <a:r>
              <a:rPr lang="en-US" dirty="0" smtClean="0"/>
              <a:t>    Example:</a:t>
            </a:r>
          </a:p>
          <a:p>
            <a:pPr algn="just"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962400"/>
            <a:ext cx="44862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Intermolecular </a:t>
            </a:r>
            <a:r>
              <a:rPr lang="en-US" dirty="0" smtClean="0"/>
              <a:t>Rearrangement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   In intermolecular rearrangement, migrating </a:t>
            </a:r>
            <a:r>
              <a:rPr lang="en-US" dirty="0" smtClean="0"/>
              <a:t>group is detached from the migration origin. In this case, migration of a group/atom can take place to different molecule. </a:t>
            </a:r>
          </a:p>
          <a:p>
            <a:pPr algn="just"/>
            <a:r>
              <a:rPr lang="en-US" dirty="0" smtClean="0"/>
              <a:t>Example: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419600"/>
            <a:ext cx="68294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Molecular Rearrangement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</TotalTime>
  <Words>444</Words>
  <Application>Microsoft Office PowerPoint</Application>
  <PresentationFormat>On-screen Show (4:3)</PresentationFormat>
  <Paragraphs>72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Molecular Rearrangement</vt:lpstr>
      <vt:lpstr>Contents</vt:lpstr>
      <vt:lpstr>  Molecular Rearrangement</vt:lpstr>
      <vt:lpstr>Explanation</vt:lpstr>
      <vt:lpstr>Slide 5</vt:lpstr>
      <vt:lpstr>Slide 6</vt:lpstr>
      <vt:lpstr>Types of Rearrangements </vt:lpstr>
      <vt:lpstr>  Intramolecular Rearrangement </vt:lpstr>
      <vt:lpstr>  Intermolecular Rearrangement</vt:lpstr>
      <vt:lpstr>Classification:</vt:lpstr>
      <vt:lpstr>Slide 11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shamim</dc:creator>
  <cp:lastModifiedBy>shamim</cp:lastModifiedBy>
  <cp:revision>36</cp:revision>
  <dcterms:created xsi:type="dcterms:W3CDTF">2020-04-07T07:46:09Z</dcterms:created>
  <dcterms:modified xsi:type="dcterms:W3CDTF">2020-04-08T14:09:13Z</dcterms:modified>
</cp:coreProperties>
</file>