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0" r:id="rId3"/>
    <p:sldId id="271" r:id="rId4"/>
    <p:sldId id="257" r:id="rId5"/>
    <p:sldId id="269" r:id="rId6"/>
    <p:sldId id="268" r:id="rId7"/>
    <p:sldId id="267" r:id="rId8"/>
    <p:sldId id="266" r:id="rId9"/>
    <p:sldId id="265" r:id="rId10"/>
    <p:sldId id="272" r:id="rId11"/>
    <p:sldId id="264" r:id="rId12"/>
    <p:sldId id="263" r:id="rId13"/>
    <p:sldId id="262" r:id="rId14"/>
    <p:sldId id="275" r:id="rId15"/>
    <p:sldId id="260" r:id="rId16"/>
    <p:sldId id="273" r:id="rId17"/>
    <p:sldId id="27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8A3321D-55AA-422D-B1F3-A8DA2395232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3BB572-C9B4-441C-A810-E8049DF339E6}" type="slidenum">
              <a:rPr lang="en-US"/>
              <a:pPr/>
              <a:t>3</a:t>
            </a:fld>
            <a:endParaRPr lang="en-US"/>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l-GR" b="1">
                <a:solidFill>
                  <a:srgbClr val="00FFFF"/>
                </a:solidFill>
                <a:cs typeface="Arial" charset="0"/>
              </a:rPr>
              <a:t>Figure 10.2</a:t>
            </a:r>
            <a:endParaRPr lang="el-GR">
              <a:solidFill>
                <a:srgbClr val="00FFFF"/>
              </a:solidFill>
              <a:cs typeface="Arial" charset="0"/>
            </a:endParaRPr>
          </a:p>
          <a:p>
            <a:r>
              <a:rPr lang="el-GR">
                <a:solidFill>
                  <a:srgbClr val="00FFFF"/>
                </a:solidFill>
                <a:cs typeface="Arial" charset="0"/>
              </a:rPr>
              <a:t>Do the achievement scores for children taught by method A differ from the scores for children taught by method B? In statistical terms, are the two population means the same or different? Because neither of the two population means is known, it will be necessary to take two samples, one from each population. The first sample will provide information about the mean for the first population, and the second sample will provide information about the second population.</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9689A6-9460-4E2B-8708-4EEF5F3FC430}" type="slidenum">
              <a:rPr lang="en-US"/>
              <a:pPr/>
              <a:t>14</a:t>
            </a:fld>
            <a:endParaRPr lang="en-US"/>
          </a:p>
        </p:txBody>
      </p:sp>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l-GR" b="1">
                <a:solidFill>
                  <a:srgbClr val="00FFFF"/>
                </a:solidFill>
                <a:cs typeface="Arial" charset="0"/>
              </a:rPr>
              <a:t>Figure 10.3</a:t>
            </a:r>
            <a:endParaRPr lang="el-GR">
              <a:solidFill>
                <a:srgbClr val="00FFFF"/>
              </a:solidFill>
              <a:cs typeface="Arial" charset="0"/>
            </a:endParaRPr>
          </a:p>
          <a:p>
            <a:r>
              <a:rPr lang="el-GR">
                <a:solidFill>
                  <a:srgbClr val="00FFFF"/>
                </a:solidFill>
                <a:cs typeface="Arial" charset="0"/>
              </a:rPr>
              <a:t>Two population distributions. The scores in population I vary from 50 to 70 (a 20-point spread), and the scores in population II range from 20 to 30 (a 10-point spread). If you select one score from each of these two populations, the closest two values are </a:t>
            </a:r>
            <a:r>
              <a:rPr lang="el-GR" i="1">
                <a:solidFill>
                  <a:srgbClr val="00FFFF"/>
                </a:solidFill>
                <a:cs typeface="Arial" charset="0"/>
              </a:rPr>
              <a:t>X</a:t>
            </a:r>
            <a:r>
              <a:rPr lang="el-GR" baseline="-25000">
                <a:solidFill>
                  <a:srgbClr val="00FFFF"/>
                </a:solidFill>
                <a:cs typeface="Arial" charset="0"/>
              </a:rPr>
              <a:t>1</a:t>
            </a:r>
            <a:r>
              <a:rPr lang="el-GR">
                <a:solidFill>
                  <a:srgbClr val="00FFFF"/>
                </a:solidFill>
                <a:cs typeface="Arial" charset="0"/>
              </a:rPr>
              <a:t> </a:t>
            </a:r>
            <a:r>
              <a:rPr lang="en-US">
                <a:solidFill>
                  <a:srgbClr val="00FFFF"/>
                </a:solidFill>
                <a:cs typeface="Arial" charset="0"/>
              </a:rPr>
              <a:t>= </a:t>
            </a:r>
            <a:r>
              <a:rPr lang="el-GR">
                <a:solidFill>
                  <a:srgbClr val="00FFFF"/>
                </a:solidFill>
                <a:cs typeface="Arial" charset="0"/>
              </a:rPr>
              <a:t>50 and </a:t>
            </a:r>
            <a:r>
              <a:rPr lang="el-GR" i="1">
                <a:solidFill>
                  <a:srgbClr val="00FFFF"/>
                </a:solidFill>
                <a:cs typeface="Arial" charset="0"/>
              </a:rPr>
              <a:t>X</a:t>
            </a:r>
            <a:r>
              <a:rPr lang="el-GR" baseline="-25000">
                <a:solidFill>
                  <a:srgbClr val="00FFFF"/>
                </a:solidFill>
                <a:cs typeface="Arial" charset="0"/>
              </a:rPr>
              <a:t>2</a:t>
            </a:r>
            <a:r>
              <a:rPr lang="el-GR">
                <a:solidFill>
                  <a:srgbClr val="00FFFF"/>
                </a:solidFill>
                <a:cs typeface="Arial" charset="0"/>
              </a:rPr>
              <a:t> </a:t>
            </a:r>
            <a:r>
              <a:rPr lang="en-US">
                <a:solidFill>
                  <a:srgbClr val="00FFFF"/>
                </a:solidFill>
                <a:cs typeface="Arial" charset="0"/>
              </a:rPr>
              <a:t>= </a:t>
            </a:r>
            <a:r>
              <a:rPr lang="el-GR">
                <a:solidFill>
                  <a:srgbClr val="00FFFF"/>
                </a:solidFill>
                <a:cs typeface="Arial" charset="0"/>
              </a:rPr>
              <a:t>30. The two values that are farthest apart are </a:t>
            </a:r>
            <a:r>
              <a:rPr lang="el-GR" i="1">
                <a:solidFill>
                  <a:srgbClr val="00FFFF"/>
                </a:solidFill>
                <a:cs typeface="Arial" charset="0"/>
              </a:rPr>
              <a:t>X</a:t>
            </a:r>
            <a:r>
              <a:rPr lang="el-GR" baseline="-25000">
                <a:solidFill>
                  <a:srgbClr val="00FFFF"/>
                </a:solidFill>
                <a:cs typeface="Arial" charset="0"/>
              </a:rPr>
              <a:t>1</a:t>
            </a:r>
            <a:r>
              <a:rPr lang="el-GR">
                <a:solidFill>
                  <a:srgbClr val="00FFFF"/>
                </a:solidFill>
                <a:cs typeface="Arial" charset="0"/>
              </a:rPr>
              <a:t> </a:t>
            </a:r>
            <a:r>
              <a:rPr lang="en-US">
                <a:solidFill>
                  <a:srgbClr val="00FFFF"/>
                </a:solidFill>
                <a:cs typeface="Arial" charset="0"/>
              </a:rPr>
              <a:t>= </a:t>
            </a:r>
            <a:r>
              <a:rPr lang="el-GR">
                <a:solidFill>
                  <a:srgbClr val="00FFFF"/>
                </a:solidFill>
                <a:cs typeface="Arial" charset="0"/>
              </a:rPr>
              <a:t>70 and </a:t>
            </a:r>
            <a:r>
              <a:rPr lang="el-GR" i="1">
                <a:solidFill>
                  <a:srgbClr val="00FFFF"/>
                </a:solidFill>
                <a:cs typeface="Arial" charset="0"/>
              </a:rPr>
              <a:t>X</a:t>
            </a:r>
            <a:r>
              <a:rPr lang="el-GR" baseline="-25000">
                <a:solidFill>
                  <a:srgbClr val="00FFFF"/>
                </a:solidFill>
                <a:cs typeface="Arial" charset="0"/>
              </a:rPr>
              <a:t>2</a:t>
            </a:r>
            <a:r>
              <a:rPr lang="el-GR">
                <a:solidFill>
                  <a:srgbClr val="00FFFF"/>
                </a:solidFill>
                <a:cs typeface="Arial" charset="0"/>
              </a:rPr>
              <a:t> </a:t>
            </a:r>
            <a:r>
              <a:rPr lang="en-US">
                <a:solidFill>
                  <a:srgbClr val="00FFFF"/>
                </a:solidFill>
                <a:cs typeface="Arial" charset="0"/>
              </a:rPr>
              <a:t>= </a:t>
            </a:r>
            <a:r>
              <a:rPr lang="el-GR">
                <a:solidFill>
                  <a:srgbClr val="00FFFF"/>
                </a:solidFill>
                <a:cs typeface="Arial" charset="0"/>
              </a:rPr>
              <a:t>20.</a:t>
            </a:r>
            <a:endParaRPr lang="en-US">
              <a:solidFill>
                <a:srgbClr val="00FFFF"/>
              </a:solidFill>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8B01BD-B7A0-4EDD-AD99-4A27076C5BFF}" type="slidenum">
              <a:rPr lang="en-US"/>
              <a:pPr/>
              <a:t>16</a:t>
            </a:fld>
            <a:endParaRPr lang="en-US"/>
          </a:p>
        </p:txBody>
      </p:sp>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l-GR" b="1">
                <a:solidFill>
                  <a:srgbClr val="00FFFF"/>
                </a:solidFill>
                <a:cs typeface="Arial" charset="0"/>
              </a:rPr>
              <a:t>Figure 10.5</a:t>
            </a:r>
            <a:endParaRPr lang="el-GR">
              <a:solidFill>
                <a:srgbClr val="00FFFF"/>
              </a:solidFill>
              <a:cs typeface="Arial" charset="0"/>
            </a:endParaRPr>
          </a:p>
          <a:p>
            <a:r>
              <a:rPr lang="el-GR">
                <a:solidFill>
                  <a:srgbClr val="00FFFF"/>
                </a:solidFill>
                <a:cs typeface="Arial" charset="0"/>
              </a:rPr>
              <a:t>The two groups of scores from Example 10.1 combined into a single distribution. The original scores, including the treatment effect, are shown in part (a). Part (b) shows the adjusted scores, after the treatment effect has been removed.</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6647F4E-AF59-41EC-8C6A-EA99E35661F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1895EAF-EF28-457D-9B6D-50C7CE386FD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03702F-D290-4108-84A7-B852557AA7C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C31A0D-1E02-4E96-8C29-712FAA8FF13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A71C55-85EE-47E3-94E5-6B1E1B13C3F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4A29D15-D504-4269-BBE7-B4F17164832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2D6C5E8-7C1F-4726-B133-5B55D2FDEEA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D542277-CBA1-4324-AB49-0F5C68EBFB4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9674A2E-7EFA-4B59-AE70-440F263784C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366192A-56B8-4B18-A81A-86AEB03BF04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AAC6626-EAE9-4A1B-9D86-4236B09DB81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psych_head_new"/>
          <p:cNvPicPr>
            <a:picLocks noChangeAspect="1" noChangeArrowheads="1"/>
          </p:cNvPicPr>
          <p:nvPr userDrawn="1"/>
        </p:nvPicPr>
        <p:blipFill>
          <a:blip r:embed="rId13"/>
          <a:srcRect/>
          <a:stretch>
            <a:fillRect/>
          </a:stretch>
        </p:blipFill>
        <p:spPr bwMode="auto">
          <a:xfrm>
            <a:off x="-19050" y="-14288"/>
            <a:ext cx="9182100" cy="6886576"/>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257FE43-677D-4485-9050-3C16CC6B7ED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1392A50-7D67-4FDF-9611-13B248E785E4}" type="slidenum">
              <a:rPr lang="en-US"/>
              <a:pPr/>
              <a:t>1</a:t>
            </a:fld>
            <a:endParaRPr lang="en-US"/>
          </a:p>
        </p:txBody>
      </p:sp>
      <p:sp>
        <p:nvSpPr>
          <p:cNvPr id="2050" name="Rectangle 2"/>
          <p:cNvSpPr>
            <a:spLocks noGrp="1" noChangeArrowheads="1"/>
          </p:cNvSpPr>
          <p:nvPr>
            <p:ph type="ctrTitle"/>
          </p:nvPr>
        </p:nvSpPr>
        <p:spPr/>
        <p:txBody>
          <a:bodyPr/>
          <a:lstStyle/>
          <a:p>
            <a:r>
              <a:rPr lang="en-US"/>
              <a:t>Chapter 10: The t Test For</a:t>
            </a:r>
            <a:br>
              <a:rPr lang="en-US"/>
            </a:br>
            <a:r>
              <a:rPr lang="en-US"/>
              <a:t>Two Independent Samples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1509" name="Picture 5" descr="10t01"/>
          <p:cNvPicPr>
            <a:picLocks noChangeAspect="1" noChangeArrowheads="1"/>
          </p:cNvPicPr>
          <p:nvPr/>
        </p:nvPicPr>
        <p:blipFill>
          <a:blip r:embed="rId2"/>
          <a:srcRect/>
          <a:stretch>
            <a:fillRect/>
          </a:stretch>
        </p:blipFill>
        <p:spPr bwMode="auto">
          <a:xfrm>
            <a:off x="88900" y="2200275"/>
            <a:ext cx="8966200" cy="2455863"/>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69D635E-2149-450D-B736-D7BE75169A02}" type="slidenum">
              <a:rPr lang="en-US"/>
              <a:pPr/>
              <a:t>11</a:t>
            </a:fld>
            <a:endParaRPr lang="en-US"/>
          </a:p>
        </p:txBody>
      </p:sp>
      <p:sp>
        <p:nvSpPr>
          <p:cNvPr id="10242" name="Rectangle 2"/>
          <p:cNvSpPr>
            <a:spLocks noGrp="1" noChangeArrowheads="1"/>
          </p:cNvSpPr>
          <p:nvPr>
            <p:ph type="title"/>
          </p:nvPr>
        </p:nvSpPr>
        <p:spPr/>
        <p:txBody>
          <a:bodyPr/>
          <a:lstStyle/>
          <a:p>
            <a:r>
              <a:rPr lang="en-US" sz="4000"/>
              <a:t>The Homogeneity of Variance Assumption</a:t>
            </a:r>
          </a:p>
        </p:txBody>
      </p:sp>
      <p:sp>
        <p:nvSpPr>
          <p:cNvPr id="10243" name="Rectangle 3"/>
          <p:cNvSpPr>
            <a:spLocks noGrp="1" noChangeArrowheads="1"/>
          </p:cNvSpPr>
          <p:nvPr>
            <p:ph type="body" idx="1"/>
          </p:nvPr>
        </p:nvSpPr>
        <p:spPr/>
        <p:txBody>
          <a:bodyPr/>
          <a:lstStyle/>
          <a:p>
            <a:pPr>
              <a:lnSpc>
                <a:spcPct val="90000"/>
              </a:lnSpc>
            </a:pPr>
            <a:r>
              <a:rPr lang="en-US" sz="2400"/>
              <a:t>Although most hypothesis tests are built on a set of underlying assumptions, the tests usually work reasonably well even if the assumptions are violated.  </a:t>
            </a:r>
          </a:p>
          <a:p>
            <a:pPr>
              <a:lnSpc>
                <a:spcPct val="90000"/>
              </a:lnSpc>
            </a:pPr>
            <a:r>
              <a:rPr lang="en-US" sz="2400"/>
              <a:t>The one notable exception is the assumption of </a:t>
            </a:r>
            <a:r>
              <a:rPr lang="en-US" sz="2400" b="1"/>
              <a:t>homogeneity of variance</a:t>
            </a:r>
            <a:r>
              <a:rPr lang="en-US" sz="2400"/>
              <a:t> for the independent-measures t test.  </a:t>
            </a:r>
          </a:p>
          <a:p>
            <a:pPr>
              <a:lnSpc>
                <a:spcPct val="90000"/>
              </a:lnSpc>
            </a:pPr>
            <a:r>
              <a:rPr lang="en-US" sz="2400"/>
              <a:t>The assumption requires that the two populations from which the samples are obtained have equal variances.  </a:t>
            </a:r>
          </a:p>
          <a:p>
            <a:pPr>
              <a:lnSpc>
                <a:spcPct val="90000"/>
              </a:lnSpc>
            </a:pPr>
            <a:r>
              <a:rPr lang="en-US" sz="2400"/>
              <a:t>This assumption is necessary in order to justify pooling the two sample variances and using the pooled variance in the calculation of the t statistic.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6F85B75-D746-4C17-8D7D-B4AE20EF091D}" type="slidenum">
              <a:rPr lang="en-US"/>
              <a:pPr/>
              <a:t>12</a:t>
            </a:fld>
            <a:endParaRPr lang="en-US"/>
          </a:p>
        </p:txBody>
      </p:sp>
      <p:sp>
        <p:nvSpPr>
          <p:cNvPr id="9218" name="Rectangle 2"/>
          <p:cNvSpPr>
            <a:spLocks noGrp="1" noChangeArrowheads="1"/>
          </p:cNvSpPr>
          <p:nvPr>
            <p:ph type="title"/>
          </p:nvPr>
        </p:nvSpPr>
        <p:spPr/>
        <p:txBody>
          <a:bodyPr/>
          <a:lstStyle/>
          <a:p>
            <a:r>
              <a:rPr lang="en-US" sz="4000"/>
              <a:t>The Homogeneity of Variance Assumption (cont.)</a:t>
            </a:r>
          </a:p>
        </p:txBody>
      </p:sp>
      <p:sp>
        <p:nvSpPr>
          <p:cNvPr id="9219" name="Rectangle 3"/>
          <p:cNvSpPr>
            <a:spLocks noGrp="1" noChangeArrowheads="1"/>
          </p:cNvSpPr>
          <p:nvPr>
            <p:ph type="body" idx="1"/>
          </p:nvPr>
        </p:nvSpPr>
        <p:spPr/>
        <p:txBody>
          <a:bodyPr/>
          <a:lstStyle/>
          <a:p>
            <a:pPr>
              <a:lnSpc>
                <a:spcPct val="90000"/>
              </a:lnSpc>
            </a:pPr>
            <a:r>
              <a:rPr lang="en-US" sz="2800"/>
              <a:t>If the assumption is violated, then the t statistic contains two questionable values: (1) the value for the population mean difference which comes from the null hypothesis, and (2) the value for the pooled variance.  </a:t>
            </a:r>
          </a:p>
          <a:p>
            <a:pPr>
              <a:lnSpc>
                <a:spcPct val="90000"/>
              </a:lnSpc>
            </a:pPr>
            <a:r>
              <a:rPr lang="en-US" sz="2800"/>
              <a:t>The problem is that you cannot determine which of these two values is responsible for a t statistic that falls in the critical region.  </a:t>
            </a:r>
          </a:p>
          <a:p>
            <a:pPr>
              <a:lnSpc>
                <a:spcPct val="90000"/>
              </a:lnSpc>
            </a:pPr>
            <a:r>
              <a:rPr lang="en-US" sz="2800"/>
              <a:t>In particular, you cannot be certain that rejecting the null hypothesis is correct when you obtain an extreme value for 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22BA9BE-0C0C-44D4-8B19-5CE6EFA47508}" type="slidenum">
              <a:rPr lang="en-US"/>
              <a:pPr/>
              <a:t>13</a:t>
            </a:fld>
            <a:endParaRPr lang="en-US"/>
          </a:p>
        </p:txBody>
      </p:sp>
      <p:sp>
        <p:nvSpPr>
          <p:cNvPr id="8194" name="Rectangle 2"/>
          <p:cNvSpPr>
            <a:spLocks noGrp="1" noChangeArrowheads="1"/>
          </p:cNvSpPr>
          <p:nvPr>
            <p:ph type="title"/>
          </p:nvPr>
        </p:nvSpPr>
        <p:spPr/>
        <p:txBody>
          <a:bodyPr/>
          <a:lstStyle/>
          <a:p>
            <a:r>
              <a:rPr lang="en-US" sz="4000"/>
              <a:t>The Homogeneity of Variance Assumption (cont.)</a:t>
            </a:r>
          </a:p>
        </p:txBody>
      </p:sp>
      <p:sp>
        <p:nvSpPr>
          <p:cNvPr id="8195" name="Rectangle 3"/>
          <p:cNvSpPr>
            <a:spLocks noGrp="1" noChangeArrowheads="1"/>
          </p:cNvSpPr>
          <p:nvPr>
            <p:ph type="body" idx="1"/>
          </p:nvPr>
        </p:nvSpPr>
        <p:spPr/>
        <p:txBody>
          <a:bodyPr/>
          <a:lstStyle/>
          <a:p>
            <a:pPr>
              <a:lnSpc>
                <a:spcPct val="90000"/>
              </a:lnSpc>
            </a:pPr>
            <a:r>
              <a:rPr lang="en-US"/>
              <a:t>If the two sample variances appear to be substantially different, you should use Hartley’s F-max test to determine whether or not the homogeneity assumption is satisfied.  </a:t>
            </a:r>
          </a:p>
          <a:p>
            <a:pPr>
              <a:lnSpc>
                <a:spcPct val="90000"/>
              </a:lnSpc>
            </a:pPr>
            <a:r>
              <a:rPr lang="en-US"/>
              <a:t>If homogeneity of variance is violated, Box 10.3 presents an alternative procedure for computing the t statistic that does not involve pooling the two sample variances.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4580" name="Picture 4" descr="10f03"/>
          <p:cNvPicPr>
            <a:picLocks noChangeAspect="1" noChangeArrowheads="1"/>
          </p:cNvPicPr>
          <p:nvPr/>
        </p:nvPicPr>
        <p:blipFill>
          <a:blip r:embed="rId3"/>
          <a:srcRect/>
          <a:stretch>
            <a:fillRect/>
          </a:stretch>
        </p:blipFill>
        <p:spPr bwMode="auto">
          <a:xfrm>
            <a:off x="88900" y="600075"/>
            <a:ext cx="8966200" cy="56578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54AB97E-3E08-4C19-B70F-82EF653DF166}" type="slidenum">
              <a:rPr lang="en-US"/>
              <a:pPr/>
              <a:t>15</a:t>
            </a:fld>
            <a:endParaRPr lang="en-US"/>
          </a:p>
        </p:txBody>
      </p:sp>
      <p:sp>
        <p:nvSpPr>
          <p:cNvPr id="6146" name="Rectangle 2"/>
          <p:cNvSpPr>
            <a:spLocks noGrp="1" noChangeArrowheads="1"/>
          </p:cNvSpPr>
          <p:nvPr>
            <p:ph type="title"/>
          </p:nvPr>
        </p:nvSpPr>
        <p:spPr/>
        <p:txBody>
          <a:bodyPr/>
          <a:lstStyle/>
          <a:p>
            <a:r>
              <a:rPr lang="en-US" sz="4000"/>
              <a:t>Measuring Effect Size for the Independent-Measures t</a:t>
            </a:r>
          </a:p>
        </p:txBody>
      </p:sp>
      <p:sp>
        <p:nvSpPr>
          <p:cNvPr id="6147" name="Rectangle 3"/>
          <p:cNvSpPr>
            <a:spLocks noGrp="1" noChangeArrowheads="1"/>
          </p:cNvSpPr>
          <p:nvPr>
            <p:ph type="body" idx="1"/>
          </p:nvPr>
        </p:nvSpPr>
        <p:spPr/>
        <p:txBody>
          <a:bodyPr/>
          <a:lstStyle/>
          <a:p>
            <a:pPr>
              <a:lnSpc>
                <a:spcPct val="90000"/>
              </a:lnSpc>
            </a:pPr>
            <a:r>
              <a:rPr lang="en-US"/>
              <a:t>Effect size for the independent-measures t is measured in the same way that we measured effect size for the single-sample t in Chapter 9.  </a:t>
            </a:r>
          </a:p>
          <a:p>
            <a:pPr>
              <a:lnSpc>
                <a:spcPct val="90000"/>
              </a:lnSpc>
            </a:pPr>
            <a:r>
              <a:rPr lang="en-US"/>
              <a:t>Specifically, you can compute an estimate of Cohen=s d or you can compute r</a:t>
            </a:r>
            <a:r>
              <a:rPr lang="en-US" baseline="30000"/>
              <a:t>2</a:t>
            </a:r>
            <a:r>
              <a:rPr lang="en-US"/>
              <a:t> to obtain a measure of the percentage of variance accounted for by the treatment effect.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3" name="Picture 5" descr="10f05"/>
          <p:cNvPicPr>
            <a:picLocks noChangeAspect="1" noChangeArrowheads="1"/>
          </p:cNvPicPr>
          <p:nvPr/>
        </p:nvPicPr>
        <p:blipFill>
          <a:blip r:embed="rId3"/>
          <a:srcRect/>
          <a:stretch>
            <a:fillRect/>
          </a:stretch>
        </p:blipFill>
        <p:spPr bwMode="auto">
          <a:xfrm>
            <a:off x="401638" y="88900"/>
            <a:ext cx="8339137" cy="6680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7" name="Picture 5" descr="10t02"/>
          <p:cNvPicPr>
            <a:picLocks noChangeAspect="1" noChangeArrowheads="1"/>
          </p:cNvPicPr>
          <p:nvPr/>
        </p:nvPicPr>
        <p:blipFill>
          <a:blip r:embed="rId2"/>
          <a:srcRect/>
          <a:stretch>
            <a:fillRect/>
          </a:stretch>
        </p:blipFill>
        <p:spPr bwMode="auto">
          <a:xfrm>
            <a:off x="88900" y="366713"/>
            <a:ext cx="8966200" cy="61245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FE771A4-0431-4F98-823A-00AD29ADF2F5}" type="slidenum">
              <a:rPr lang="en-US"/>
              <a:pPr/>
              <a:t>2</a:t>
            </a:fld>
            <a:endParaRPr lang="en-US"/>
          </a:p>
        </p:txBody>
      </p:sp>
      <p:sp>
        <p:nvSpPr>
          <p:cNvPr id="16386" name="Rectangle 2"/>
          <p:cNvSpPr>
            <a:spLocks noGrp="1" noChangeArrowheads="1"/>
          </p:cNvSpPr>
          <p:nvPr>
            <p:ph type="title"/>
          </p:nvPr>
        </p:nvSpPr>
        <p:spPr/>
        <p:txBody>
          <a:bodyPr/>
          <a:lstStyle/>
          <a:p>
            <a:r>
              <a:rPr lang="en-US"/>
              <a:t>Independent-Measures Designs</a:t>
            </a:r>
          </a:p>
        </p:txBody>
      </p:sp>
      <p:sp>
        <p:nvSpPr>
          <p:cNvPr id="16387" name="Rectangle 3"/>
          <p:cNvSpPr>
            <a:spLocks noGrp="1" noChangeArrowheads="1"/>
          </p:cNvSpPr>
          <p:nvPr>
            <p:ph type="body" idx="1"/>
          </p:nvPr>
        </p:nvSpPr>
        <p:spPr>
          <a:xfrm>
            <a:off x="457200" y="1600200"/>
            <a:ext cx="8229600" cy="4876800"/>
          </a:xfrm>
        </p:spPr>
        <p:txBody>
          <a:bodyPr/>
          <a:lstStyle/>
          <a:p>
            <a:pPr>
              <a:lnSpc>
                <a:spcPct val="80000"/>
              </a:lnSpc>
            </a:pPr>
            <a:r>
              <a:rPr lang="en-US" sz="2800"/>
              <a:t>The independent-measures hypothesis test allows researchers to evaluate the mean difference between two populations using the data from two separate samples.  </a:t>
            </a:r>
          </a:p>
          <a:p>
            <a:pPr>
              <a:lnSpc>
                <a:spcPct val="80000"/>
              </a:lnSpc>
            </a:pPr>
            <a:r>
              <a:rPr lang="en-US" sz="2800"/>
              <a:t>The identifying characteristic of the </a:t>
            </a:r>
            <a:r>
              <a:rPr lang="en-US" sz="2800" b="1"/>
              <a:t>independent-measures</a:t>
            </a:r>
            <a:r>
              <a:rPr lang="en-US" sz="2800"/>
              <a:t> or </a:t>
            </a:r>
            <a:r>
              <a:rPr lang="en-US" sz="2800" b="1"/>
              <a:t>between-subjects</a:t>
            </a:r>
            <a:r>
              <a:rPr lang="en-US" sz="2800"/>
              <a:t> design is the existence of two separate or independent samples.  </a:t>
            </a:r>
          </a:p>
          <a:p>
            <a:pPr>
              <a:lnSpc>
                <a:spcPct val="80000"/>
              </a:lnSpc>
            </a:pPr>
            <a:r>
              <a:rPr lang="en-US" sz="2800"/>
              <a:t>Thus, an independent-measures design can be used to test for mean differences between two distinct populations (such as men versus women) or between two different treatment conditions (such as drug versus no-drug).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485" name="Picture 5" descr="10f02"/>
          <p:cNvPicPr>
            <a:picLocks noChangeAspect="1" noChangeArrowheads="1"/>
          </p:cNvPicPr>
          <p:nvPr/>
        </p:nvPicPr>
        <p:blipFill>
          <a:blip r:embed="rId3"/>
          <a:srcRect/>
          <a:stretch>
            <a:fillRect/>
          </a:stretch>
        </p:blipFill>
        <p:spPr bwMode="auto">
          <a:xfrm>
            <a:off x="765175" y="88900"/>
            <a:ext cx="7612063" cy="6680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11E40E7-9972-479A-8C1E-34372EF1DE0A}" type="slidenum">
              <a:rPr lang="en-US"/>
              <a:pPr/>
              <a:t>4</a:t>
            </a:fld>
            <a:endParaRPr lang="en-US"/>
          </a:p>
        </p:txBody>
      </p:sp>
      <p:sp>
        <p:nvSpPr>
          <p:cNvPr id="3074" name="Rectangle 2"/>
          <p:cNvSpPr>
            <a:spLocks noGrp="1" noChangeArrowheads="1"/>
          </p:cNvSpPr>
          <p:nvPr>
            <p:ph type="title"/>
          </p:nvPr>
        </p:nvSpPr>
        <p:spPr/>
        <p:txBody>
          <a:bodyPr/>
          <a:lstStyle/>
          <a:p>
            <a:r>
              <a:rPr lang="en-US" sz="3600"/>
              <a:t>Independent-Measures Designs (cont.)</a:t>
            </a:r>
          </a:p>
        </p:txBody>
      </p:sp>
      <p:sp>
        <p:nvSpPr>
          <p:cNvPr id="3075" name="Rectangle 3"/>
          <p:cNvSpPr>
            <a:spLocks noGrp="1" noChangeArrowheads="1"/>
          </p:cNvSpPr>
          <p:nvPr>
            <p:ph type="body" idx="1"/>
          </p:nvPr>
        </p:nvSpPr>
        <p:spPr/>
        <p:txBody>
          <a:bodyPr/>
          <a:lstStyle/>
          <a:p>
            <a:r>
              <a:rPr lang="en-US" sz="2800"/>
              <a:t>The independent-measures design is used in situations where a researcher has no prior knowledge about either of the two populations (or treatments) being compared.  </a:t>
            </a:r>
          </a:p>
          <a:p>
            <a:r>
              <a:rPr lang="en-US" sz="2800"/>
              <a:t>In particular, the population means and standard deviations are all unknown.  </a:t>
            </a:r>
          </a:p>
          <a:p>
            <a:r>
              <a:rPr lang="en-US" sz="2800"/>
              <a:t>Because the population variances are not known, these values must be estimated from the sample data. </a:t>
            </a:r>
          </a:p>
          <a:p>
            <a:endParaRPr 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06C1148-BFC5-496F-8B67-E18E1B9CAD67}" type="slidenum">
              <a:rPr lang="en-US"/>
              <a:pPr/>
              <a:t>5</a:t>
            </a:fld>
            <a:endParaRPr lang="en-US"/>
          </a:p>
        </p:txBody>
      </p:sp>
      <p:sp>
        <p:nvSpPr>
          <p:cNvPr id="15362" name="Rectangle 2"/>
          <p:cNvSpPr>
            <a:spLocks noGrp="1" noChangeArrowheads="1"/>
          </p:cNvSpPr>
          <p:nvPr>
            <p:ph type="title"/>
          </p:nvPr>
        </p:nvSpPr>
        <p:spPr/>
        <p:txBody>
          <a:bodyPr/>
          <a:lstStyle/>
          <a:p>
            <a:r>
              <a:rPr lang="en-US" sz="4000"/>
              <a:t>Hypothesis Testing with the Independent-Measures t Statistic</a:t>
            </a:r>
          </a:p>
        </p:txBody>
      </p:sp>
      <p:sp>
        <p:nvSpPr>
          <p:cNvPr id="15363" name="Rectangle 3"/>
          <p:cNvSpPr>
            <a:spLocks noGrp="1" noChangeArrowheads="1"/>
          </p:cNvSpPr>
          <p:nvPr>
            <p:ph type="body" idx="1"/>
          </p:nvPr>
        </p:nvSpPr>
        <p:spPr>
          <a:xfrm>
            <a:off x="457200" y="1600200"/>
            <a:ext cx="8229600" cy="4876800"/>
          </a:xfrm>
        </p:spPr>
        <p:txBody>
          <a:bodyPr/>
          <a:lstStyle/>
          <a:p>
            <a:r>
              <a:rPr lang="en-US" sz="2800"/>
              <a:t>As with all hypothesis tests, the general purpose of the independent-measures t test is to determine whether the sample mean difference obtained in a research study indicates a real mean difference between the two populations (or treatments) or whether the obtained difference is simply the result of sampling error.  </a:t>
            </a:r>
          </a:p>
          <a:p>
            <a:r>
              <a:rPr lang="en-US" sz="2800"/>
              <a:t>Remember, if two samples are taken from the same population and are given exactly the same treatment, there still will be some difference between the sample means..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43497D3-19B3-4B2C-850E-4F1867DB86C9}" type="slidenum">
              <a:rPr lang="en-US"/>
              <a:pPr/>
              <a:t>6</a:t>
            </a:fld>
            <a:endParaRPr lang="en-US"/>
          </a:p>
        </p:txBody>
      </p:sp>
      <p:sp>
        <p:nvSpPr>
          <p:cNvPr id="14338" name="Rectangle 2"/>
          <p:cNvSpPr>
            <a:spLocks noGrp="1" noChangeArrowheads="1"/>
          </p:cNvSpPr>
          <p:nvPr>
            <p:ph type="title"/>
          </p:nvPr>
        </p:nvSpPr>
        <p:spPr/>
        <p:txBody>
          <a:bodyPr/>
          <a:lstStyle/>
          <a:p>
            <a:r>
              <a:rPr lang="en-US" sz="3500"/>
              <a:t>Hypothesis Testing with the Independent-Measures t Statistic (cont.)</a:t>
            </a:r>
          </a:p>
        </p:txBody>
      </p:sp>
      <p:sp>
        <p:nvSpPr>
          <p:cNvPr id="14339" name="Rectangle 3"/>
          <p:cNvSpPr>
            <a:spLocks noGrp="1" noChangeArrowheads="1"/>
          </p:cNvSpPr>
          <p:nvPr>
            <p:ph type="body" idx="1"/>
          </p:nvPr>
        </p:nvSpPr>
        <p:spPr/>
        <p:txBody>
          <a:bodyPr/>
          <a:lstStyle/>
          <a:p>
            <a:r>
              <a:rPr lang="en-US"/>
              <a:t>This difference is called sampling error </a:t>
            </a:r>
          </a:p>
          <a:p>
            <a:r>
              <a:rPr lang="en-US"/>
              <a:t>The hypothesis test provides a standardized, formal procedure for determining whether the mean difference obtained in a research study is significantly greater than can be explained by sampling error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D370F3-CC3E-43CF-B0D7-76D1DC72D8A9}" type="slidenum">
              <a:rPr lang="en-US"/>
              <a:pPr/>
              <a:t>7</a:t>
            </a:fld>
            <a:endParaRPr lang="en-US"/>
          </a:p>
        </p:txBody>
      </p:sp>
      <p:sp>
        <p:nvSpPr>
          <p:cNvPr id="13314" name="Rectangle 2"/>
          <p:cNvSpPr>
            <a:spLocks noGrp="1" noChangeArrowheads="1"/>
          </p:cNvSpPr>
          <p:nvPr>
            <p:ph type="title"/>
          </p:nvPr>
        </p:nvSpPr>
        <p:spPr/>
        <p:txBody>
          <a:bodyPr/>
          <a:lstStyle/>
          <a:p>
            <a:r>
              <a:rPr lang="en-US" sz="3500"/>
              <a:t>Hypothesis Testing with the Independent-Measures t Statistic (cont.)</a:t>
            </a:r>
          </a:p>
        </p:txBody>
      </p:sp>
      <p:sp>
        <p:nvSpPr>
          <p:cNvPr id="13315" name="Rectangle 3"/>
          <p:cNvSpPr>
            <a:spLocks noGrp="1" noChangeArrowheads="1"/>
          </p:cNvSpPr>
          <p:nvPr>
            <p:ph type="body" idx="1"/>
          </p:nvPr>
        </p:nvSpPr>
        <p:spPr/>
        <p:txBody>
          <a:bodyPr/>
          <a:lstStyle/>
          <a:p>
            <a:r>
              <a:rPr lang="en-US"/>
              <a:t>To prepare the data for analysis, the first step is to compute the sample mean and SS (or s, or s</a:t>
            </a:r>
            <a:r>
              <a:rPr lang="en-US" baseline="30000"/>
              <a:t>2</a:t>
            </a:r>
            <a:r>
              <a:rPr lang="en-US"/>
              <a:t>) for each of the two samples.  </a:t>
            </a:r>
          </a:p>
          <a:p>
            <a:r>
              <a:rPr lang="en-US"/>
              <a:t>The hypothesis test follows the same four-step procedure outlined in Chapters 8 and 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680FD66-6CA0-4596-AE3B-47FD2CD221CA}" type="slidenum">
              <a:rPr lang="en-US"/>
              <a:pPr/>
              <a:t>8</a:t>
            </a:fld>
            <a:endParaRPr lang="en-US"/>
          </a:p>
        </p:txBody>
      </p:sp>
      <p:sp>
        <p:nvSpPr>
          <p:cNvPr id="12290" name="Rectangle 2"/>
          <p:cNvSpPr>
            <a:spLocks noGrp="1" noChangeArrowheads="1"/>
          </p:cNvSpPr>
          <p:nvPr>
            <p:ph type="title"/>
          </p:nvPr>
        </p:nvSpPr>
        <p:spPr/>
        <p:txBody>
          <a:bodyPr/>
          <a:lstStyle/>
          <a:p>
            <a:r>
              <a:rPr lang="en-US" sz="3500"/>
              <a:t>Hypothesis Testing with the Independent-Measures t Statistic (cont.)</a:t>
            </a:r>
          </a:p>
        </p:txBody>
      </p:sp>
      <p:sp>
        <p:nvSpPr>
          <p:cNvPr id="12291" name="Rectangle 3"/>
          <p:cNvSpPr>
            <a:spLocks noGrp="1" noChangeArrowheads="1"/>
          </p:cNvSpPr>
          <p:nvPr>
            <p:ph type="body" idx="1"/>
          </p:nvPr>
        </p:nvSpPr>
        <p:spPr/>
        <p:txBody>
          <a:bodyPr/>
          <a:lstStyle/>
          <a:p>
            <a:pPr>
              <a:buFontTx/>
              <a:buNone/>
            </a:pPr>
            <a:r>
              <a:rPr lang="en-US" sz="2800"/>
              <a:t>1.	State the hypotheses and select an </a:t>
            </a:r>
            <a:r>
              <a:rPr lang="en-US" sz="2800">
                <a:latin typeface="Lucida Grande" pitchFamily="28" charset="0"/>
              </a:rPr>
              <a:t>α</a:t>
            </a:r>
            <a:r>
              <a:rPr lang="en-US" sz="2800"/>
              <a:t> level.  For the independent-measures test, H</a:t>
            </a:r>
            <a:r>
              <a:rPr lang="en-US" sz="2800" baseline="-25000"/>
              <a:t>0</a:t>
            </a:r>
            <a:r>
              <a:rPr lang="en-US" sz="2800"/>
              <a:t> states that there is no difference between the two population means.</a:t>
            </a:r>
          </a:p>
          <a:p>
            <a:pPr>
              <a:buFontTx/>
              <a:buNone/>
            </a:pPr>
            <a:r>
              <a:rPr lang="en-US" sz="2800"/>
              <a:t>2.	Locate the critical region.  The critical values for the t statistic are obtained using degrees of freedom that are determined by adding together the df value for the first sample and the df value for the second sample.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9DA6930-034E-4BEE-987E-D657856EC4A8}" type="slidenum">
              <a:rPr lang="en-US"/>
              <a:pPr/>
              <a:t>9</a:t>
            </a:fld>
            <a:endParaRPr lang="en-US"/>
          </a:p>
        </p:txBody>
      </p:sp>
      <p:sp>
        <p:nvSpPr>
          <p:cNvPr id="11266" name="Rectangle 2"/>
          <p:cNvSpPr>
            <a:spLocks noGrp="1" noChangeArrowheads="1"/>
          </p:cNvSpPr>
          <p:nvPr>
            <p:ph type="title"/>
          </p:nvPr>
        </p:nvSpPr>
        <p:spPr/>
        <p:txBody>
          <a:bodyPr/>
          <a:lstStyle/>
          <a:p>
            <a:r>
              <a:rPr lang="en-US" sz="3500"/>
              <a:t>Hypothesis Testing with the Independent-Measures t Statistic (cont.)</a:t>
            </a:r>
          </a:p>
        </p:txBody>
      </p:sp>
      <p:sp>
        <p:nvSpPr>
          <p:cNvPr id="11267" name="Rectangle 3"/>
          <p:cNvSpPr>
            <a:spLocks noGrp="1" noChangeArrowheads="1"/>
          </p:cNvSpPr>
          <p:nvPr>
            <p:ph type="body" idx="1"/>
          </p:nvPr>
        </p:nvSpPr>
        <p:spPr>
          <a:xfrm>
            <a:off x="457200" y="1600200"/>
            <a:ext cx="8229600" cy="4572000"/>
          </a:xfrm>
        </p:spPr>
        <p:txBody>
          <a:bodyPr/>
          <a:lstStyle/>
          <a:p>
            <a:pPr>
              <a:lnSpc>
                <a:spcPct val="90000"/>
              </a:lnSpc>
              <a:buFontTx/>
              <a:buNone/>
            </a:pPr>
            <a:r>
              <a:rPr lang="en-US" sz="2400"/>
              <a:t>3.	Compute the test statistic.  The t statistic for the independent-measures design has the same structure as the single sample t introduced in Chapter 9.  However, in the independent-measures situation, all components of the t formula are doubled:  there are two sample means, two population means, and two sources of error contributing to the standard error in the denominator.</a:t>
            </a:r>
          </a:p>
          <a:p>
            <a:pPr>
              <a:lnSpc>
                <a:spcPct val="90000"/>
              </a:lnSpc>
              <a:buFontTx/>
              <a:buNone/>
            </a:pPr>
            <a:r>
              <a:rPr lang="en-US" sz="2400"/>
              <a:t>4.	Make a decision.  If the t statistic ratio indicates that the obtained difference between sample means (numerator) is substantially greater than the difference expected by chance (denominator), we reject H</a:t>
            </a:r>
            <a:r>
              <a:rPr lang="en-US" sz="2400" baseline="-25000"/>
              <a:t>0</a:t>
            </a:r>
            <a:r>
              <a:rPr lang="en-US" sz="2400"/>
              <a:t> and conclude that there is a real mean difference between the two populations or treatments.</a:t>
            </a:r>
          </a:p>
          <a:p>
            <a:pPr>
              <a:lnSpc>
                <a:spcPct val="90000"/>
              </a:lnSpc>
            </a:pPr>
            <a:endParaRPr lang="en-US" sz="240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913</Words>
  <Application>Microsoft Office PowerPoint</Application>
  <PresentationFormat>On-screen Show (4:3)</PresentationFormat>
  <Paragraphs>60</Paragraphs>
  <Slides>17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Lucida Grande</vt:lpstr>
      <vt:lpstr>Default Design</vt:lpstr>
      <vt:lpstr>Chapter 10: The t Test For Two Independent Samples</vt:lpstr>
      <vt:lpstr>Independent-Measures Designs</vt:lpstr>
      <vt:lpstr>Slide 3</vt:lpstr>
      <vt:lpstr>Independent-Measures Designs (cont.)</vt:lpstr>
      <vt:lpstr>Hypothesis Testing with the Independent-Measures t Statistic</vt:lpstr>
      <vt:lpstr>Hypothesis Testing with the Independent-Measures t Statistic (cont.)</vt:lpstr>
      <vt:lpstr>Hypothesis Testing with the Independent-Measures t Statistic (cont.)</vt:lpstr>
      <vt:lpstr>Hypothesis Testing with the Independent-Measures t Statistic (cont.)</vt:lpstr>
      <vt:lpstr>Hypothesis Testing with the Independent-Measures t Statistic (cont.)</vt:lpstr>
      <vt:lpstr>Slide 10</vt:lpstr>
      <vt:lpstr>The Homogeneity of Variance Assumption</vt:lpstr>
      <vt:lpstr>The Homogeneity of Variance Assumption (cont.)</vt:lpstr>
      <vt:lpstr>The Homogeneity of Variance Assumption (cont.)</vt:lpstr>
      <vt:lpstr>Slide 14</vt:lpstr>
      <vt:lpstr>Measuring Effect Size for the Independent-Measures t</vt:lpstr>
      <vt:lpstr>Slide 16</vt:lpstr>
      <vt:lpstr>Slide 17</vt:lpstr>
    </vt:vector>
  </TitlesOfParts>
  <Company>Thomson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 The t Test For Two Independent Samples</dc:title>
  <dc:creator>TL User</dc:creator>
  <cp:lastModifiedBy>DELL</cp:lastModifiedBy>
  <cp:revision>6</cp:revision>
  <dcterms:created xsi:type="dcterms:W3CDTF">2008-11-24T16:35:27Z</dcterms:created>
  <dcterms:modified xsi:type="dcterms:W3CDTF">2019-01-02T18:52:54Z</dcterms:modified>
</cp:coreProperties>
</file>