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66" r:id="rId3"/>
    <p:sldId id="264" r:id="rId4"/>
    <p:sldId id="257" r:id="rId5"/>
    <p:sldId id="258" r:id="rId6"/>
    <p:sldId id="259" r:id="rId7"/>
    <p:sldId id="260" r:id="rId8"/>
    <p:sldId id="263" r:id="rId9"/>
    <p:sldId id="265"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39EA14-A311-4CD6-B21C-75202913BC72}" v="104" dt="2020-10-22T18:37:46.055"/>
    <p1510:client id="{450B9A9B-DD8D-442A-B4B4-27DCCFA84A8B}" v="1741" dt="2020-10-23T12:10:11.479"/>
    <p1510:client id="{8630E76F-AE22-4675-909F-E6D98E276221}" v="13" dt="2020-10-23T18:02:46.492"/>
    <p1510:client id="{C3F2DE77-A4DA-4323-AE81-55EE3AEF584E}" v="259" dt="2020-10-23T14:29:08.8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92" d="100"/>
          <a:sy n="92" d="100"/>
        </p:scale>
        <p:origin x="25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CC1EE3-D5C9-4BDF-99DD-6F1D0198B81B}"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B823CA04-ACA4-42EB-8B7D-DF5B620B79B2}">
      <dgm:prSet/>
      <dgm:spPr/>
      <dgm:t>
        <a:bodyPr/>
        <a:lstStyle/>
        <a:p>
          <a:r>
            <a:rPr lang="en-US"/>
            <a:t>Principle of freedom</a:t>
          </a:r>
        </a:p>
      </dgm:t>
    </dgm:pt>
    <dgm:pt modelId="{70335126-A3E2-4608-8EBD-658DCA39A495}" type="parTrans" cxnId="{8E29CDF5-D919-460A-AB91-CABACDC1C4B7}">
      <dgm:prSet/>
      <dgm:spPr/>
      <dgm:t>
        <a:bodyPr/>
        <a:lstStyle/>
        <a:p>
          <a:endParaRPr lang="en-US"/>
        </a:p>
      </dgm:t>
    </dgm:pt>
    <dgm:pt modelId="{2837C3EF-B819-4FE4-A0CF-C411EC531897}" type="sibTrans" cxnId="{8E29CDF5-D919-460A-AB91-CABACDC1C4B7}">
      <dgm:prSet/>
      <dgm:spPr/>
      <dgm:t>
        <a:bodyPr/>
        <a:lstStyle/>
        <a:p>
          <a:endParaRPr lang="en-US"/>
        </a:p>
      </dgm:t>
    </dgm:pt>
    <dgm:pt modelId="{D11617CA-87AC-4F7A-9852-70021B4F5B16}">
      <dgm:prSet/>
      <dgm:spPr/>
      <dgm:t>
        <a:bodyPr/>
        <a:lstStyle/>
        <a:p>
          <a:r>
            <a:rPr lang="en-US"/>
            <a:t>Principle of thinking</a:t>
          </a:r>
        </a:p>
      </dgm:t>
    </dgm:pt>
    <dgm:pt modelId="{598FE9EE-3193-43F1-97CE-ED8D5B2DE3A2}" type="parTrans" cxnId="{D8299CEB-713B-4C9C-B5E5-EF93F06033FF}">
      <dgm:prSet/>
      <dgm:spPr/>
      <dgm:t>
        <a:bodyPr/>
        <a:lstStyle/>
        <a:p>
          <a:endParaRPr lang="en-US"/>
        </a:p>
      </dgm:t>
    </dgm:pt>
    <dgm:pt modelId="{883B05FC-1DB3-40D6-B8BE-18D10843E0AE}" type="sibTrans" cxnId="{D8299CEB-713B-4C9C-B5E5-EF93F06033FF}">
      <dgm:prSet/>
      <dgm:spPr/>
      <dgm:t>
        <a:bodyPr/>
        <a:lstStyle/>
        <a:p>
          <a:endParaRPr lang="en-US"/>
        </a:p>
      </dgm:t>
    </dgm:pt>
    <dgm:pt modelId="{D8DABF91-9FE2-46DC-9ADC-4C8F9AB3DD4E}">
      <dgm:prSet/>
      <dgm:spPr/>
      <dgm:t>
        <a:bodyPr/>
        <a:lstStyle/>
        <a:p>
          <a:r>
            <a:rPr lang="en-US"/>
            <a:t>Principle of activity</a:t>
          </a:r>
        </a:p>
      </dgm:t>
    </dgm:pt>
    <dgm:pt modelId="{17E2F1AD-E534-402A-9F25-C1A5C8AD28BA}" type="parTrans" cxnId="{8C4966F0-5355-4421-8237-6A92BFF0CC58}">
      <dgm:prSet/>
      <dgm:spPr/>
      <dgm:t>
        <a:bodyPr/>
        <a:lstStyle/>
        <a:p>
          <a:endParaRPr lang="en-US"/>
        </a:p>
      </dgm:t>
    </dgm:pt>
    <dgm:pt modelId="{43F71253-FDE9-45B8-AE71-AE2C822CCEEE}" type="sibTrans" cxnId="{8C4966F0-5355-4421-8237-6A92BFF0CC58}">
      <dgm:prSet/>
      <dgm:spPr/>
      <dgm:t>
        <a:bodyPr/>
        <a:lstStyle/>
        <a:p>
          <a:endParaRPr lang="en-US"/>
        </a:p>
      </dgm:t>
    </dgm:pt>
    <dgm:pt modelId="{5A039790-73E8-4388-927D-9F824E05990A}">
      <dgm:prSet/>
      <dgm:spPr/>
      <dgm:t>
        <a:bodyPr/>
        <a:lstStyle/>
        <a:p>
          <a:r>
            <a:rPr lang="en-US"/>
            <a:t>Principle of self thinking and self-study</a:t>
          </a:r>
        </a:p>
      </dgm:t>
    </dgm:pt>
    <dgm:pt modelId="{2B6FBB71-01E0-40C7-9A6B-0C20384129DD}" type="parTrans" cxnId="{57E9A3AD-F869-4DA0-AC6B-410E4947A264}">
      <dgm:prSet/>
      <dgm:spPr/>
      <dgm:t>
        <a:bodyPr/>
        <a:lstStyle/>
        <a:p>
          <a:endParaRPr lang="en-US"/>
        </a:p>
      </dgm:t>
    </dgm:pt>
    <dgm:pt modelId="{C5F36613-A793-4F0B-83BC-3FA0EB8FA73A}" type="sibTrans" cxnId="{57E9A3AD-F869-4DA0-AC6B-410E4947A264}">
      <dgm:prSet/>
      <dgm:spPr/>
      <dgm:t>
        <a:bodyPr/>
        <a:lstStyle/>
        <a:p>
          <a:endParaRPr lang="en-US"/>
        </a:p>
      </dgm:t>
    </dgm:pt>
    <dgm:pt modelId="{D8E00EEC-C149-4772-A5CD-68E8F0954527}">
      <dgm:prSet/>
      <dgm:spPr/>
      <dgm:t>
        <a:bodyPr/>
        <a:lstStyle/>
        <a:p>
          <a:r>
            <a:rPr lang="en-US"/>
            <a:t>Principle of purposeful experience</a:t>
          </a:r>
        </a:p>
      </dgm:t>
    </dgm:pt>
    <dgm:pt modelId="{3D58020E-6467-4288-BB2A-3CFEE7787442}" type="parTrans" cxnId="{248FD37E-E04B-416E-A43F-446E1E6C93FF}">
      <dgm:prSet/>
      <dgm:spPr/>
      <dgm:t>
        <a:bodyPr/>
        <a:lstStyle/>
        <a:p>
          <a:endParaRPr lang="en-US"/>
        </a:p>
      </dgm:t>
    </dgm:pt>
    <dgm:pt modelId="{F91F159C-7299-4F89-9450-A834E75855F0}" type="sibTrans" cxnId="{248FD37E-E04B-416E-A43F-446E1E6C93FF}">
      <dgm:prSet/>
      <dgm:spPr/>
      <dgm:t>
        <a:bodyPr/>
        <a:lstStyle/>
        <a:p>
          <a:endParaRPr lang="en-US"/>
        </a:p>
      </dgm:t>
    </dgm:pt>
    <dgm:pt modelId="{88B67387-357F-4E82-BB79-B49AB367A0E7}" type="pres">
      <dgm:prSet presAssocID="{5ECC1EE3-D5C9-4BDF-99DD-6F1D0198B81B}" presName="linear" presStyleCnt="0">
        <dgm:presLayoutVars>
          <dgm:animLvl val="lvl"/>
          <dgm:resizeHandles val="exact"/>
        </dgm:presLayoutVars>
      </dgm:prSet>
      <dgm:spPr/>
      <dgm:t>
        <a:bodyPr/>
        <a:lstStyle/>
        <a:p>
          <a:endParaRPr lang="en-US"/>
        </a:p>
      </dgm:t>
    </dgm:pt>
    <dgm:pt modelId="{5F4E883A-386E-44CA-8F3A-98D9B3666ABE}" type="pres">
      <dgm:prSet presAssocID="{B823CA04-ACA4-42EB-8B7D-DF5B620B79B2}" presName="parentText" presStyleLbl="node1" presStyleIdx="0" presStyleCnt="5">
        <dgm:presLayoutVars>
          <dgm:chMax val="0"/>
          <dgm:bulletEnabled val="1"/>
        </dgm:presLayoutVars>
      </dgm:prSet>
      <dgm:spPr/>
      <dgm:t>
        <a:bodyPr/>
        <a:lstStyle/>
        <a:p>
          <a:endParaRPr lang="en-US"/>
        </a:p>
      </dgm:t>
    </dgm:pt>
    <dgm:pt modelId="{BC5CE56E-2061-465A-8CBA-4DB879E3C78B}" type="pres">
      <dgm:prSet presAssocID="{2837C3EF-B819-4FE4-A0CF-C411EC531897}" presName="spacer" presStyleCnt="0"/>
      <dgm:spPr/>
    </dgm:pt>
    <dgm:pt modelId="{61B18924-A337-47E8-97EA-0385D74A5669}" type="pres">
      <dgm:prSet presAssocID="{D11617CA-87AC-4F7A-9852-70021B4F5B16}" presName="parentText" presStyleLbl="node1" presStyleIdx="1" presStyleCnt="5">
        <dgm:presLayoutVars>
          <dgm:chMax val="0"/>
          <dgm:bulletEnabled val="1"/>
        </dgm:presLayoutVars>
      </dgm:prSet>
      <dgm:spPr/>
      <dgm:t>
        <a:bodyPr/>
        <a:lstStyle/>
        <a:p>
          <a:endParaRPr lang="en-US"/>
        </a:p>
      </dgm:t>
    </dgm:pt>
    <dgm:pt modelId="{3D678BC9-3726-4A0D-A1FC-D24A0FBB1E4D}" type="pres">
      <dgm:prSet presAssocID="{883B05FC-1DB3-40D6-B8BE-18D10843E0AE}" presName="spacer" presStyleCnt="0"/>
      <dgm:spPr/>
    </dgm:pt>
    <dgm:pt modelId="{B1E030E4-B35D-4AEE-A0EB-0A100C566F01}" type="pres">
      <dgm:prSet presAssocID="{D8DABF91-9FE2-46DC-9ADC-4C8F9AB3DD4E}" presName="parentText" presStyleLbl="node1" presStyleIdx="2" presStyleCnt="5">
        <dgm:presLayoutVars>
          <dgm:chMax val="0"/>
          <dgm:bulletEnabled val="1"/>
        </dgm:presLayoutVars>
      </dgm:prSet>
      <dgm:spPr/>
      <dgm:t>
        <a:bodyPr/>
        <a:lstStyle/>
        <a:p>
          <a:endParaRPr lang="en-US"/>
        </a:p>
      </dgm:t>
    </dgm:pt>
    <dgm:pt modelId="{6B88E51B-39A9-4902-AC2B-1063F0AFA767}" type="pres">
      <dgm:prSet presAssocID="{43F71253-FDE9-45B8-AE71-AE2C822CCEEE}" presName="spacer" presStyleCnt="0"/>
      <dgm:spPr/>
    </dgm:pt>
    <dgm:pt modelId="{8CF812E0-878C-4A27-8996-FB9992432FEA}" type="pres">
      <dgm:prSet presAssocID="{5A039790-73E8-4388-927D-9F824E05990A}" presName="parentText" presStyleLbl="node1" presStyleIdx="3" presStyleCnt="5">
        <dgm:presLayoutVars>
          <dgm:chMax val="0"/>
          <dgm:bulletEnabled val="1"/>
        </dgm:presLayoutVars>
      </dgm:prSet>
      <dgm:spPr/>
      <dgm:t>
        <a:bodyPr/>
        <a:lstStyle/>
        <a:p>
          <a:endParaRPr lang="en-US"/>
        </a:p>
      </dgm:t>
    </dgm:pt>
    <dgm:pt modelId="{2E796E9A-00EA-423D-95C4-0EC5FBD9540F}" type="pres">
      <dgm:prSet presAssocID="{C5F36613-A793-4F0B-83BC-3FA0EB8FA73A}" presName="spacer" presStyleCnt="0"/>
      <dgm:spPr/>
    </dgm:pt>
    <dgm:pt modelId="{094240AB-6B0F-4680-A010-9874007CD80D}" type="pres">
      <dgm:prSet presAssocID="{D8E00EEC-C149-4772-A5CD-68E8F0954527}" presName="parentText" presStyleLbl="node1" presStyleIdx="4" presStyleCnt="5">
        <dgm:presLayoutVars>
          <dgm:chMax val="0"/>
          <dgm:bulletEnabled val="1"/>
        </dgm:presLayoutVars>
      </dgm:prSet>
      <dgm:spPr/>
      <dgm:t>
        <a:bodyPr/>
        <a:lstStyle/>
        <a:p>
          <a:endParaRPr lang="en-US"/>
        </a:p>
      </dgm:t>
    </dgm:pt>
  </dgm:ptLst>
  <dgm:cxnLst>
    <dgm:cxn modelId="{57E9A3AD-F869-4DA0-AC6B-410E4947A264}" srcId="{5ECC1EE3-D5C9-4BDF-99DD-6F1D0198B81B}" destId="{5A039790-73E8-4388-927D-9F824E05990A}" srcOrd="3" destOrd="0" parTransId="{2B6FBB71-01E0-40C7-9A6B-0C20384129DD}" sibTransId="{C5F36613-A793-4F0B-83BC-3FA0EB8FA73A}"/>
    <dgm:cxn modelId="{8C4966F0-5355-4421-8237-6A92BFF0CC58}" srcId="{5ECC1EE3-D5C9-4BDF-99DD-6F1D0198B81B}" destId="{D8DABF91-9FE2-46DC-9ADC-4C8F9AB3DD4E}" srcOrd="2" destOrd="0" parTransId="{17E2F1AD-E534-402A-9F25-C1A5C8AD28BA}" sibTransId="{43F71253-FDE9-45B8-AE71-AE2C822CCEEE}"/>
    <dgm:cxn modelId="{3323B3C4-2128-4BD1-9B7F-2F8FD5E234B6}" type="presOf" srcId="{D8E00EEC-C149-4772-A5CD-68E8F0954527}" destId="{094240AB-6B0F-4680-A010-9874007CD80D}" srcOrd="0" destOrd="0" presId="urn:microsoft.com/office/officeart/2005/8/layout/vList2"/>
    <dgm:cxn modelId="{8E29CDF5-D919-460A-AB91-CABACDC1C4B7}" srcId="{5ECC1EE3-D5C9-4BDF-99DD-6F1D0198B81B}" destId="{B823CA04-ACA4-42EB-8B7D-DF5B620B79B2}" srcOrd="0" destOrd="0" parTransId="{70335126-A3E2-4608-8EBD-658DCA39A495}" sibTransId="{2837C3EF-B819-4FE4-A0CF-C411EC531897}"/>
    <dgm:cxn modelId="{245D6450-A367-41C6-AAC8-76BC49AC17B5}" type="presOf" srcId="{D8DABF91-9FE2-46DC-9ADC-4C8F9AB3DD4E}" destId="{B1E030E4-B35D-4AEE-A0EB-0A100C566F01}" srcOrd="0" destOrd="0" presId="urn:microsoft.com/office/officeart/2005/8/layout/vList2"/>
    <dgm:cxn modelId="{1517431F-F104-4936-94D6-E4230F364433}" type="presOf" srcId="{B823CA04-ACA4-42EB-8B7D-DF5B620B79B2}" destId="{5F4E883A-386E-44CA-8F3A-98D9B3666ABE}" srcOrd="0" destOrd="0" presId="urn:microsoft.com/office/officeart/2005/8/layout/vList2"/>
    <dgm:cxn modelId="{57791BCD-00B6-4BC6-86BD-4EFF2C696E97}" type="presOf" srcId="{D11617CA-87AC-4F7A-9852-70021B4F5B16}" destId="{61B18924-A337-47E8-97EA-0385D74A5669}" srcOrd="0" destOrd="0" presId="urn:microsoft.com/office/officeart/2005/8/layout/vList2"/>
    <dgm:cxn modelId="{D8299CEB-713B-4C9C-B5E5-EF93F06033FF}" srcId="{5ECC1EE3-D5C9-4BDF-99DD-6F1D0198B81B}" destId="{D11617CA-87AC-4F7A-9852-70021B4F5B16}" srcOrd="1" destOrd="0" parTransId="{598FE9EE-3193-43F1-97CE-ED8D5B2DE3A2}" sibTransId="{883B05FC-1DB3-40D6-B8BE-18D10843E0AE}"/>
    <dgm:cxn modelId="{44A0D0C5-49CB-4822-A45E-DFA31C670C35}" type="presOf" srcId="{5ECC1EE3-D5C9-4BDF-99DD-6F1D0198B81B}" destId="{88B67387-357F-4E82-BB79-B49AB367A0E7}" srcOrd="0" destOrd="0" presId="urn:microsoft.com/office/officeart/2005/8/layout/vList2"/>
    <dgm:cxn modelId="{EA1D5AE4-4891-4760-A80D-1AF7B9FCAF3F}" type="presOf" srcId="{5A039790-73E8-4388-927D-9F824E05990A}" destId="{8CF812E0-878C-4A27-8996-FB9992432FEA}" srcOrd="0" destOrd="0" presId="urn:microsoft.com/office/officeart/2005/8/layout/vList2"/>
    <dgm:cxn modelId="{248FD37E-E04B-416E-A43F-446E1E6C93FF}" srcId="{5ECC1EE3-D5C9-4BDF-99DD-6F1D0198B81B}" destId="{D8E00EEC-C149-4772-A5CD-68E8F0954527}" srcOrd="4" destOrd="0" parTransId="{3D58020E-6467-4288-BB2A-3CFEE7787442}" sibTransId="{F91F159C-7299-4F89-9450-A834E75855F0}"/>
    <dgm:cxn modelId="{4F139524-4817-4F48-9B09-BB4F1ABE3273}" type="presParOf" srcId="{88B67387-357F-4E82-BB79-B49AB367A0E7}" destId="{5F4E883A-386E-44CA-8F3A-98D9B3666ABE}" srcOrd="0" destOrd="0" presId="urn:microsoft.com/office/officeart/2005/8/layout/vList2"/>
    <dgm:cxn modelId="{A19490BB-D7E2-4787-BBBD-EE78C8C129AB}" type="presParOf" srcId="{88B67387-357F-4E82-BB79-B49AB367A0E7}" destId="{BC5CE56E-2061-465A-8CBA-4DB879E3C78B}" srcOrd="1" destOrd="0" presId="urn:microsoft.com/office/officeart/2005/8/layout/vList2"/>
    <dgm:cxn modelId="{B4CE5F05-469F-4AC4-B19E-01016B534CD2}" type="presParOf" srcId="{88B67387-357F-4E82-BB79-B49AB367A0E7}" destId="{61B18924-A337-47E8-97EA-0385D74A5669}" srcOrd="2" destOrd="0" presId="urn:microsoft.com/office/officeart/2005/8/layout/vList2"/>
    <dgm:cxn modelId="{075DE2A6-117C-4A32-92E2-5B1F2BE6D1C7}" type="presParOf" srcId="{88B67387-357F-4E82-BB79-B49AB367A0E7}" destId="{3D678BC9-3726-4A0D-A1FC-D24A0FBB1E4D}" srcOrd="3" destOrd="0" presId="urn:microsoft.com/office/officeart/2005/8/layout/vList2"/>
    <dgm:cxn modelId="{AC460EFF-516C-44F9-8ED2-B3112558CBB1}" type="presParOf" srcId="{88B67387-357F-4E82-BB79-B49AB367A0E7}" destId="{B1E030E4-B35D-4AEE-A0EB-0A100C566F01}" srcOrd="4" destOrd="0" presId="urn:microsoft.com/office/officeart/2005/8/layout/vList2"/>
    <dgm:cxn modelId="{4767AC38-E46E-4E5F-A947-D991D1E242ED}" type="presParOf" srcId="{88B67387-357F-4E82-BB79-B49AB367A0E7}" destId="{6B88E51B-39A9-4902-AC2B-1063F0AFA767}" srcOrd="5" destOrd="0" presId="urn:microsoft.com/office/officeart/2005/8/layout/vList2"/>
    <dgm:cxn modelId="{5CAA4B6E-804F-4911-9FFF-B92CE81FA1D7}" type="presParOf" srcId="{88B67387-357F-4E82-BB79-B49AB367A0E7}" destId="{8CF812E0-878C-4A27-8996-FB9992432FEA}" srcOrd="6" destOrd="0" presId="urn:microsoft.com/office/officeart/2005/8/layout/vList2"/>
    <dgm:cxn modelId="{C6E5B800-7D31-45A5-99FD-96F1251B339F}" type="presParOf" srcId="{88B67387-357F-4E82-BB79-B49AB367A0E7}" destId="{2E796E9A-00EA-423D-95C4-0EC5FBD9540F}" srcOrd="7" destOrd="0" presId="urn:microsoft.com/office/officeart/2005/8/layout/vList2"/>
    <dgm:cxn modelId="{DE635573-112E-45BF-85FC-B6D7E04085E6}" type="presParOf" srcId="{88B67387-357F-4E82-BB79-B49AB367A0E7}" destId="{094240AB-6B0F-4680-A010-9874007CD80D}"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4262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46634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86584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02909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88254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471242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368310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194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6251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26950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51150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12/10/2020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66445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445366"/>
            <a:ext cx="12192000" cy="2387600"/>
          </a:xfrm>
        </p:spPr>
        <p:txBody>
          <a:bodyPr>
            <a:normAutofit/>
          </a:bodyPr>
          <a:lstStyle/>
          <a:p>
            <a:r>
              <a:rPr lang="en-GB" sz="4000" b="1" dirty="0" smtClean="0">
                <a:latin typeface="Times New Roman" panose="02020603050405020304" pitchFamily="18" charset="0"/>
                <a:cs typeface="Times New Roman" panose="02020603050405020304" pitchFamily="18" charset="0"/>
              </a:rPr>
              <a:t>Heuristic Method</a:t>
            </a: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BS </a:t>
            </a:r>
            <a:r>
              <a:rPr lang="en-US" sz="3200" dirty="0" smtClean="0">
                <a:latin typeface="Times New Roman" panose="02020603050405020304" pitchFamily="18" charset="0"/>
                <a:cs typeface="Times New Roman" panose="02020603050405020304" pitchFamily="18" charset="0"/>
              </a:rPr>
              <a:t>Education-V</a:t>
            </a:r>
            <a:r>
              <a:rPr lang="en-US" sz="3200" dirty="0" smtClean="0">
                <a:latin typeface="Times New Roman" panose="02020603050405020304" pitchFamily="18" charset="0"/>
                <a:cs typeface="Times New Roman" panose="02020603050405020304" pitchFamily="18" charset="0"/>
              </a:rPr>
              <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Teaching </a:t>
            </a:r>
            <a:r>
              <a:rPr lang="en-US" sz="3200" dirty="0">
                <a:latin typeface="Times New Roman" panose="02020603050405020304" pitchFamily="18" charset="0"/>
                <a:cs typeface="Times New Roman" panose="02020603050405020304" pitchFamily="18" charset="0"/>
              </a:rPr>
              <a:t>Mathematics (EDU-511)</a:t>
            </a:r>
            <a:endParaRPr lang="en-US" sz="32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3998" y="5611089"/>
            <a:ext cx="9144000" cy="935183"/>
          </a:xfrm>
        </p:spPr>
        <p:txBody>
          <a:bodyPr>
            <a:normAutofit/>
          </a:bodyPr>
          <a:lstStyle/>
          <a:p>
            <a:r>
              <a:rPr lang="en-US" sz="2800" dirty="0">
                <a:latin typeface="Times New Roman" panose="02020603050405020304" pitchFamily="18" charset="0"/>
                <a:cs typeface="Times New Roman" panose="02020603050405020304" pitchFamily="18" charset="0"/>
              </a:rPr>
              <a:t>Department of Education</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University of </a:t>
            </a:r>
            <a:r>
              <a:rPr lang="en-US" sz="2800" dirty="0" smtClean="0">
                <a:latin typeface="Times New Roman" panose="02020603050405020304" pitchFamily="18" charset="0"/>
                <a:cs typeface="Times New Roman" panose="02020603050405020304" pitchFamily="18" charset="0"/>
              </a:rPr>
              <a:t>Sargodha</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3166" y="3047925"/>
            <a:ext cx="2365663" cy="2348204"/>
          </a:xfrm>
          <a:prstGeom prst="rect">
            <a:avLst/>
          </a:prstGeom>
        </p:spPr>
      </p:pic>
    </p:spTree>
    <p:extLst>
      <p:ext uri="{BB962C8B-B14F-4D97-AF65-F5344CB8AC3E}">
        <p14:creationId xmlns:p14="http://schemas.microsoft.com/office/powerpoint/2010/main" val="3133578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23962611-DFD5-4092-AAFD-559E3DFCE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xmlns="" id="{2270F1FA-0425-408F-9861-80BF5AFB27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F16562FC-971D-4F5B-9197-99C313D3B8CA}"/>
              </a:ext>
            </a:extLst>
          </p:cNvPr>
          <p:cNvSpPr>
            <a:spLocks noGrp="1"/>
          </p:cNvSpPr>
          <p:nvPr>
            <p:ph type="title"/>
          </p:nvPr>
        </p:nvSpPr>
        <p:spPr>
          <a:xfrm>
            <a:off x="3045368" y="1281664"/>
            <a:ext cx="6105194" cy="4058261"/>
          </a:xfrm>
        </p:spPr>
        <p:txBody>
          <a:bodyPr vert="horz" lIns="91440" tIns="45720" rIns="91440" bIns="45720" rtlCol="0" anchor="b">
            <a:normAutofit fontScale="90000"/>
          </a:bodyPr>
          <a:lstStyle/>
          <a:p>
            <a:pPr algn="ctr"/>
            <a:r>
              <a:rPr lang="en-US" sz="3200" b="1" kern="1200" dirty="0">
                <a:solidFill>
                  <a:srgbClr val="FFFFFF"/>
                </a:solidFill>
                <a:latin typeface="Times New Roman"/>
                <a:cs typeface="Times New Roman"/>
              </a:rPr>
              <a:t>Heuristic method of teaching mathematics</a:t>
            </a:r>
            <a:r>
              <a:rPr lang="en-US" sz="3200" b="1" kern="1200" dirty="0">
                <a:latin typeface="Times New Roman"/>
              </a:rPr>
              <a:t/>
            </a:r>
            <a:br>
              <a:rPr lang="en-US" sz="3200" b="1" kern="1200" dirty="0">
                <a:latin typeface="Times New Roman"/>
              </a:rPr>
            </a:br>
            <a:r>
              <a:rPr lang="en-US" sz="2000" b="1" kern="1200" dirty="0"/>
              <a:t/>
            </a:r>
            <a:br>
              <a:rPr lang="en-US" sz="2000" b="1" kern="1200" dirty="0"/>
            </a:br>
            <a:r>
              <a:rPr lang="en-US" sz="2800" b="1" kern="1200" dirty="0">
                <a:solidFill>
                  <a:srgbClr val="FFFFFF"/>
                </a:solidFill>
                <a:latin typeface="Times New Roman"/>
                <a:cs typeface="Times New Roman"/>
              </a:rPr>
              <a:t>presented by: Bushra Arshad</a:t>
            </a:r>
            <a:r>
              <a:rPr lang="en-US" sz="2800" b="1" kern="1200" dirty="0">
                <a:latin typeface="Times New Roman"/>
              </a:rPr>
              <a:t/>
            </a:r>
            <a:br>
              <a:rPr lang="en-US" sz="2800" b="1" kern="1200" dirty="0">
                <a:latin typeface="Times New Roman"/>
              </a:rPr>
            </a:br>
            <a:r>
              <a:rPr lang="en-US" sz="2800" b="1" kern="1200" dirty="0">
                <a:solidFill>
                  <a:srgbClr val="FFFFFF"/>
                </a:solidFill>
                <a:latin typeface="Times New Roman"/>
                <a:cs typeface="Times New Roman"/>
              </a:rPr>
              <a:t>roll no: BEUF18M005</a:t>
            </a:r>
            <a:r>
              <a:rPr lang="en-US" sz="2800" b="1" kern="1200" dirty="0">
                <a:latin typeface="Times New Roman"/>
              </a:rPr>
              <a:t/>
            </a:r>
            <a:br>
              <a:rPr lang="en-US" sz="2800" b="1" kern="1200" dirty="0">
                <a:latin typeface="Times New Roman"/>
              </a:rPr>
            </a:br>
            <a:r>
              <a:rPr lang="en-US" sz="2800" b="1" kern="1200" dirty="0">
                <a:solidFill>
                  <a:srgbClr val="FFFFFF"/>
                </a:solidFill>
                <a:latin typeface="Times New Roman"/>
                <a:cs typeface="Times New Roman"/>
              </a:rPr>
              <a:t>BS Education</a:t>
            </a:r>
            <a:r>
              <a:rPr lang="en-US" sz="2800" b="1" kern="1200" dirty="0">
                <a:latin typeface="Times New Roman"/>
              </a:rPr>
              <a:t/>
            </a:r>
            <a:br>
              <a:rPr lang="en-US" sz="2800" b="1" kern="1200" dirty="0">
                <a:latin typeface="Times New Roman"/>
              </a:rPr>
            </a:br>
            <a:r>
              <a:rPr lang="en-US" sz="2800" b="1" kern="1200" dirty="0">
                <a:solidFill>
                  <a:srgbClr val="FFFFFF"/>
                </a:solidFill>
                <a:latin typeface="Times New Roman"/>
                <a:cs typeface="Times New Roman"/>
              </a:rPr>
              <a:t>5th semester</a:t>
            </a:r>
            <a:r>
              <a:rPr lang="en-US" sz="2800" b="1" dirty="0">
                <a:solidFill>
                  <a:srgbClr val="FFFFFF"/>
                </a:solidFill>
                <a:latin typeface="Times New Roman"/>
                <a:cs typeface="Times New Roman"/>
              </a:rPr>
              <a:t/>
            </a:r>
            <a:br>
              <a:rPr lang="en-US" sz="2800" b="1" dirty="0">
                <a:solidFill>
                  <a:srgbClr val="FFFFFF"/>
                </a:solidFill>
                <a:latin typeface="Times New Roman"/>
                <a:cs typeface="Times New Roman"/>
              </a:rPr>
            </a:br>
            <a:r>
              <a:rPr lang="en-US" sz="2800" b="1" dirty="0">
                <a:solidFill>
                  <a:schemeClr val="bg1"/>
                </a:solidFill>
                <a:latin typeface="Times New Roman"/>
                <a:cs typeface="Times New Roman"/>
              </a:rPr>
              <a:t>department of Education</a:t>
            </a:r>
            <a:br>
              <a:rPr lang="en-US" sz="2800" b="1" dirty="0">
                <a:solidFill>
                  <a:schemeClr val="bg1"/>
                </a:solidFill>
                <a:latin typeface="Times New Roman"/>
                <a:cs typeface="Times New Roman"/>
              </a:rPr>
            </a:br>
            <a:r>
              <a:rPr lang="en-US" sz="2800" b="1" dirty="0">
                <a:solidFill>
                  <a:schemeClr val="bg1"/>
                </a:solidFill>
                <a:latin typeface="Times New Roman"/>
                <a:cs typeface="Times New Roman"/>
              </a:rPr>
              <a:t>university of Sargodha</a:t>
            </a:r>
            <a:r>
              <a:rPr lang="en-US" dirty="0"/>
              <a:t/>
            </a:r>
            <a:br>
              <a:rPr lang="en-US" dirty="0"/>
            </a:br>
            <a:r>
              <a:rPr lang="en-US" sz="2800" b="1" dirty="0">
                <a:solidFill>
                  <a:schemeClr val="bg1"/>
                </a:solidFill>
                <a:latin typeface="Times New Roman"/>
                <a:cs typeface="Times New Roman"/>
              </a:rPr>
              <a:t>40100Sargodha, Pakistan</a:t>
            </a:r>
            <a:r>
              <a:rPr lang="en-US" dirty="0"/>
              <a:t/>
            </a:r>
            <a:br>
              <a:rPr lang="en-US" dirty="0"/>
            </a:br>
            <a:r>
              <a:rPr lang="en-US" sz="2800" b="1" dirty="0">
                <a:solidFill>
                  <a:schemeClr val="bg1"/>
                </a:solidFill>
                <a:latin typeface="Times New Roman"/>
                <a:cs typeface="Times New Roman"/>
              </a:rPr>
              <a:t>October 2020</a:t>
            </a:r>
            <a:endParaRPr lang="en-US" sz="2800" b="1" kern="1200" dirty="0">
              <a:solidFill>
                <a:schemeClr val="bg1"/>
              </a:solidFill>
              <a:latin typeface="Times New Roman"/>
              <a:cs typeface="Times New Roman"/>
            </a:endParaRPr>
          </a:p>
        </p:txBody>
      </p:sp>
    </p:spTree>
    <p:extLst>
      <p:ext uri="{BB962C8B-B14F-4D97-AF65-F5344CB8AC3E}">
        <p14:creationId xmlns:p14="http://schemas.microsoft.com/office/powerpoint/2010/main" val="752901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E2E0BF6D-60AB-4CB2-B0A3-FC9C897BBBCE}"/>
              </a:ext>
            </a:extLst>
          </p:cNvPr>
          <p:cNvSpPr>
            <a:spLocks noGrp="1"/>
          </p:cNvSpPr>
          <p:nvPr>
            <p:ph type="title"/>
          </p:nvPr>
        </p:nvSpPr>
        <p:spPr>
          <a:xfrm>
            <a:off x="640079" y="2053641"/>
            <a:ext cx="3669161" cy="2760098"/>
          </a:xfrm>
        </p:spPr>
        <p:txBody>
          <a:bodyPr>
            <a:normAutofit/>
          </a:bodyPr>
          <a:lstStyle/>
          <a:p>
            <a:r>
              <a:rPr lang="en-US" b="1">
                <a:solidFill>
                  <a:srgbClr val="FFFFFF"/>
                </a:solidFill>
                <a:latin typeface="Times New Roman"/>
                <a:cs typeface="Calibri Light"/>
              </a:rPr>
              <a:t>What is heuristic method?</a:t>
            </a:r>
          </a:p>
        </p:txBody>
      </p:sp>
      <p:sp>
        <p:nvSpPr>
          <p:cNvPr id="3" name="Content Placeholder 2">
            <a:extLst>
              <a:ext uri="{FF2B5EF4-FFF2-40B4-BE49-F238E27FC236}">
                <a16:creationId xmlns:a16="http://schemas.microsoft.com/office/drawing/2014/main" xmlns="" id="{5B3E22BE-2AED-447B-AF48-A03B5516B240}"/>
              </a:ext>
            </a:extLst>
          </p:cNvPr>
          <p:cNvSpPr>
            <a:spLocks noGrp="1"/>
          </p:cNvSpPr>
          <p:nvPr>
            <p:ph idx="1"/>
          </p:nvPr>
        </p:nvSpPr>
        <p:spPr>
          <a:xfrm>
            <a:off x="6090574" y="801866"/>
            <a:ext cx="5306084" cy="5230634"/>
          </a:xfrm>
        </p:spPr>
        <p:txBody>
          <a:bodyPr vert="horz" lIns="91440" tIns="45720" rIns="91440" bIns="45720" rtlCol="0" anchor="ctr">
            <a:normAutofit/>
          </a:bodyPr>
          <a:lstStyle/>
          <a:p>
            <a:r>
              <a:rPr lang="en-US" dirty="0">
                <a:solidFill>
                  <a:srgbClr val="000000"/>
                </a:solidFill>
                <a:latin typeface="Times New Roman"/>
                <a:ea typeface="+mn-lt"/>
                <a:cs typeface="+mn-lt"/>
              </a:rPr>
              <a:t>In </a:t>
            </a:r>
            <a:r>
              <a:rPr lang="en-US" b="1" dirty="0">
                <a:solidFill>
                  <a:srgbClr val="000000"/>
                </a:solidFill>
                <a:latin typeface="Times New Roman"/>
                <a:ea typeface="+mn-lt"/>
                <a:cs typeface="+mn-lt"/>
              </a:rPr>
              <a:t>Heuristic method</a:t>
            </a:r>
            <a:r>
              <a:rPr lang="en-US" dirty="0">
                <a:solidFill>
                  <a:srgbClr val="000000"/>
                </a:solidFill>
                <a:latin typeface="Times New Roman"/>
                <a:ea typeface="+mn-lt"/>
                <a:cs typeface="+mn-lt"/>
              </a:rPr>
              <a:t> the student be put in the place of an independent discoverer. Thus no help or guidance is provided by the </a:t>
            </a:r>
            <a:r>
              <a:rPr lang="en-US" b="1" dirty="0">
                <a:solidFill>
                  <a:srgbClr val="000000"/>
                </a:solidFill>
                <a:latin typeface="Times New Roman"/>
                <a:ea typeface="+mn-lt"/>
                <a:cs typeface="+mn-lt"/>
              </a:rPr>
              <a:t>teacher</a:t>
            </a:r>
            <a:r>
              <a:rPr lang="en-US" dirty="0">
                <a:solidFill>
                  <a:srgbClr val="000000"/>
                </a:solidFill>
                <a:latin typeface="Times New Roman"/>
                <a:ea typeface="+mn-lt"/>
                <a:cs typeface="+mn-lt"/>
              </a:rPr>
              <a:t> in this </a:t>
            </a:r>
            <a:r>
              <a:rPr lang="en-US" b="1" dirty="0">
                <a:solidFill>
                  <a:srgbClr val="000000"/>
                </a:solidFill>
                <a:latin typeface="Times New Roman"/>
                <a:ea typeface="+mn-lt"/>
                <a:cs typeface="+mn-lt"/>
              </a:rPr>
              <a:t>method</a:t>
            </a:r>
            <a:r>
              <a:rPr lang="en-US" dirty="0">
                <a:solidFill>
                  <a:srgbClr val="000000"/>
                </a:solidFill>
                <a:latin typeface="Times New Roman"/>
                <a:ea typeface="+mn-lt"/>
                <a:cs typeface="+mn-lt"/>
              </a:rPr>
              <a:t>. In this </a:t>
            </a:r>
            <a:r>
              <a:rPr lang="en-US" b="1" dirty="0">
                <a:solidFill>
                  <a:srgbClr val="000000"/>
                </a:solidFill>
                <a:latin typeface="Times New Roman"/>
                <a:ea typeface="+mn-lt"/>
                <a:cs typeface="+mn-lt"/>
              </a:rPr>
              <a:t>method</a:t>
            </a:r>
            <a:r>
              <a:rPr lang="en-US" dirty="0">
                <a:solidFill>
                  <a:srgbClr val="000000"/>
                </a:solidFill>
                <a:latin typeface="Times New Roman"/>
                <a:ea typeface="+mn-lt"/>
                <a:cs typeface="+mn-lt"/>
              </a:rPr>
              <a:t> the </a:t>
            </a:r>
            <a:r>
              <a:rPr lang="en-US" b="1" dirty="0">
                <a:solidFill>
                  <a:srgbClr val="000000"/>
                </a:solidFill>
                <a:latin typeface="Times New Roman"/>
                <a:ea typeface="+mn-lt"/>
                <a:cs typeface="+mn-lt"/>
              </a:rPr>
              <a:t>teacher</a:t>
            </a:r>
            <a:r>
              <a:rPr lang="en-US" dirty="0">
                <a:solidFill>
                  <a:srgbClr val="000000"/>
                </a:solidFill>
                <a:latin typeface="Times New Roman"/>
                <a:ea typeface="+mn-lt"/>
                <a:cs typeface="+mn-lt"/>
              </a:rPr>
              <a:t> sets a problem for the students and then stands aside while they discover the answer</a:t>
            </a:r>
            <a:r>
              <a:rPr lang="en-US" sz="2400" dirty="0">
                <a:solidFill>
                  <a:srgbClr val="000000"/>
                </a:solidFill>
                <a:latin typeface="Times New Roman"/>
                <a:ea typeface="+mn-lt"/>
                <a:cs typeface="+mn-lt"/>
              </a:rPr>
              <a:t>.</a:t>
            </a:r>
            <a:endParaRPr lang="en-US" sz="2400" dirty="0">
              <a:solidFill>
                <a:srgbClr val="000000"/>
              </a:solidFill>
              <a:latin typeface="Times New Roman"/>
              <a:cs typeface="Times New Roman"/>
            </a:endParaRPr>
          </a:p>
        </p:txBody>
      </p:sp>
    </p:spTree>
    <p:extLst>
      <p:ext uri="{BB962C8B-B14F-4D97-AF65-F5344CB8AC3E}">
        <p14:creationId xmlns:p14="http://schemas.microsoft.com/office/powerpoint/2010/main" val="1854633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7">
            <a:extLst>
              <a:ext uri="{FF2B5EF4-FFF2-40B4-BE49-F238E27FC236}">
                <a16:creationId xmlns:a16="http://schemas.microsoft.com/office/drawing/2014/main" xmlns=""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9">
            <a:extLst>
              <a:ext uri="{FF2B5EF4-FFF2-40B4-BE49-F238E27FC236}">
                <a16:creationId xmlns:a16="http://schemas.microsoft.com/office/drawing/2014/main" xmlns=""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11">
            <a:extLst>
              <a:ext uri="{FF2B5EF4-FFF2-40B4-BE49-F238E27FC236}">
                <a16:creationId xmlns:a16="http://schemas.microsoft.com/office/drawing/2014/main" xmlns=""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BAEEEA1-7FC1-4BE7-816A-225C4F2A9D24}"/>
              </a:ext>
            </a:extLst>
          </p:cNvPr>
          <p:cNvSpPr>
            <a:spLocks noGrp="1"/>
          </p:cNvSpPr>
          <p:nvPr>
            <p:ph type="title"/>
          </p:nvPr>
        </p:nvSpPr>
        <p:spPr>
          <a:xfrm>
            <a:off x="640079" y="2053641"/>
            <a:ext cx="3669161" cy="2760098"/>
          </a:xfrm>
        </p:spPr>
        <p:txBody>
          <a:bodyPr>
            <a:normAutofit/>
          </a:bodyPr>
          <a:lstStyle/>
          <a:p>
            <a:r>
              <a:rPr lang="en-US" b="1">
                <a:solidFill>
                  <a:srgbClr val="FFFFFF"/>
                </a:solidFill>
                <a:latin typeface="Times New Roman"/>
                <a:cs typeface="Calibri Light"/>
              </a:rPr>
              <a:t>Aims</a:t>
            </a:r>
            <a:endParaRPr lang="en-US">
              <a:solidFill>
                <a:srgbClr val="FFFFFF"/>
              </a:solidFill>
              <a:latin typeface="Times New Roman"/>
              <a:cs typeface="Times New Roman"/>
            </a:endParaRPr>
          </a:p>
        </p:txBody>
      </p:sp>
      <p:sp>
        <p:nvSpPr>
          <p:cNvPr id="3" name="Content Placeholder 2">
            <a:extLst>
              <a:ext uri="{FF2B5EF4-FFF2-40B4-BE49-F238E27FC236}">
                <a16:creationId xmlns:a16="http://schemas.microsoft.com/office/drawing/2014/main" xmlns="" id="{5A6A88AC-75AA-4CB3-9313-F95D25528C4D}"/>
              </a:ext>
            </a:extLst>
          </p:cNvPr>
          <p:cNvSpPr>
            <a:spLocks noGrp="1"/>
          </p:cNvSpPr>
          <p:nvPr>
            <p:ph idx="1"/>
          </p:nvPr>
        </p:nvSpPr>
        <p:spPr>
          <a:xfrm>
            <a:off x="6090574" y="801866"/>
            <a:ext cx="5306084" cy="5230634"/>
          </a:xfrm>
        </p:spPr>
        <p:txBody>
          <a:bodyPr vert="horz" lIns="91440" tIns="45720" rIns="91440" bIns="45720" rtlCol="0" anchor="ctr">
            <a:normAutofit/>
          </a:bodyPr>
          <a:lstStyle/>
          <a:p>
            <a:r>
              <a:rPr lang="en-US" sz="2400">
                <a:solidFill>
                  <a:srgbClr val="000000"/>
                </a:solidFill>
                <a:latin typeface="Times New Roman"/>
                <a:cs typeface="Times New Roman"/>
              </a:rPr>
              <a:t>It can solve a problem by using scientific attitude</a:t>
            </a:r>
          </a:p>
          <a:p>
            <a:r>
              <a:rPr lang="en-US" sz="2400">
                <a:solidFill>
                  <a:srgbClr val="000000"/>
                </a:solidFill>
                <a:latin typeface="Times New Roman"/>
                <a:cs typeface="Times New Roman"/>
              </a:rPr>
              <a:t>Thinks independently</a:t>
            </a:r>
          </a:p>
          <a:p>
            <a:r>
              <a:rPr lang="en-US" sz="2400">
                <a:solidFill>
                  <a:srgbClr val="000000"/>
                </a:solidFill>
                <a:latin typeface="Times New Roman"/>
                <a:cs typeface="Times New Roman"/>
              </a:rPr>
              <a:t>Acquires the knowledge about the new concept</a:t>
            </a:r>
          </a:p>
          <a:p>
            <a:r>
              <a:rPr lang="en-US" sz="2400">
                <a:solidFill>
                  <a:srgbClr val="000000"/>
                </a:solidFill>
                <a:latin typeface="Times New Roman"/>
                <a:cs typeface="Times New Roman"/>
              </a:rPr>
              <a:t>Collect and analysis the data for information</a:t>
            </a:r>
          </a:p>
          <a:p>
            <a:r>
              <a:rPr lang="en-US" sz="2400">
                <a:solidFill>
                  <a:srgbClr val="000000"/>
                </a:solidFill>
                <a:latin typeface="Times New Roman"/>
                <a:cs typeface="Times New Roman"/>
              </a:rPr>
              <a:t>Illustrates the experiment result</a:t>
            </a:r>
          </a:p>
        </p:txBody>
      </p:sp>
    </p:spTree>
    <p:extLst>
      <p:ext uri="{BB962C8B-B14F-4D97-AF65-F5344CB8AC3E}">
        <p14:creationId xmlns:p14="http://schemas.microsoft.com/office/powerpoint/2010/main" val="3107362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457D4A72-F4F1-498A-B083-59E8C50B789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gradFill>
            <a:gsLst>
              <a:gs pos="0">
                <a:schemeClr val="accent5"/>
              </a:gs>
              <a:gs pos="25000">
                <a:schemeClr val="accent5"/>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xmlns="" id="{C7FF3303-6FC3-4637-A201-B4CCC1C992C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220636" cy="6858000"/>
          </a:xfrm>
          <a:prstGeom prst="rect">
            <a:avLst/>
          </a:prstGeom>
        </p:spPr>
      </p:pic>
      <p:sp>
        <p:nvSpPr>
          <p:cNvPr id="2" name="Title 1">
            <a:extLst>
              <a:ext uri="{FF2B5EF4-FFF2-40B4-BE49-F238E27FC236}">
                <a16:creationId xmlns:a16="http://schemas.microsoft.com/office/drawing/2014/main" xmlns="" id="{24D3D6C8-BB11-4619-BAE3-486F14892949}"/>
              </a:ext>
            </a:extLst>
          </p:cNvPr>
          <p:cNvSpPr>
            <a:spLocks noGrp="1"/>
          </p:cNvSpPr>
          <p:nvPr>
            <p:ph type="title"/>
          </p:nvPr>
        </p:nvSpPr>
        <p:spPr>
          <a:xfrm>
            <a:off x="640079" y="2023236"/>
            <a:ext cx="3659777" cy="2820908"/>
          </a:xfrm>
        </p:spPr>
        <p:txBody>
          <a:bodyPr>
            <a:normAutofit/>
          </a:bodyPr>
          <a:lstStyle/>
          <a:p>
            <a:r>
              <a:rPr lang="en-US" sz="4000" b="1">
                <a:solidFill>
                  <a:srgbClr val="FFFFFF"/>
                </a:solidFill>
                <a:latin typeface="Times New Roman"/>
                <a:cs typeface="Times New Roman"/>
              </a:rPr>
              <a:t>principles</a:t>
            </a:r>
            <a:endParaRPr lang="en-US" sz="4000" b="1">
              <a:solidFill>
                <a:srgbClr val="FFFFFF"/>
              </a:solidFill>
              <a:cs typeface="Calibri Light"/>
            </a:endParaRPr>
          </a:p>
        </p:txBody>
      </p:sp>
      <p:graphicFrame>
        <p:nvGraphicFramePr>
          <p:cNvPr id="5" name="Content Placeholder 2">
            <a:extLst>
              <a:ext uri="{FF2B5EF4-FFF2-40B4-BE49-F238E27FC236}">
                <a16:creationId xmlns:a16="http://schemas.microsoft.com/office/drawing/2014/main" xmlns="" id="{930DA475-CAE8-483A-98DA-4D155F57655B}"/>
              </a:ext>
            </a:extLst>
          </p:cNvPr>
          <p:cNvGraphicFramePr>
            <a:graphicFrameLocks noGrp="1"/>
          </p:cNvGraphicFramePr>
          <p:nvPr>
            <p:ph idx="1"/>
            <p:extLst>
              <p:ext uri="{D42A27DB-BD31-4B8C-83A1-F6EECF244321}">
                <p14:modId xmlns:p14="http://schemas.microsoft.com/office/powerpoint/2010/main" val="3995387062"/>
              </p:ext>
            </p:extLst>
          </p:nvPr>
        </p:nvGraphicFramePr>
        <p:xfrm>
          <a:off x="6355080" y="955653"/>
          <a:ext cx="5029200" cy="49478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10863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D20FA1A-35F4-4D00-A13F-1029CCE844BD}"/>
              </a:ext>
            </a:extLst>
          </p:cNvPr>
          <p:cNvSpPr>
            <a:spLocks noGrp="1"/>
          </p:cNvSpPr>
          <p:nvPr>
            <p:ph type="title"/>
          </p:nvPr>
        </p:nvSpPr>
        <p:spPr>
          <a:xfrm>
            <a:off x="640079" y="2053641"/>
            <a:ext cx="3669161" cy="2760098"/>
          </a:xfrm>
        </p:spPr>
        <p:txBody>
          <a:bodyPr>
            <a:normAutofit/>
          </a:bodyPr>
          <a:lstStyle/>
          <a:p>
            <a:r>
              <a:rPr lang="en-US" b="1">
                <a:solidFill>
                  <a:srgbClr val="FFFFFF"/>
                </a:solidFill>
                <a:latin typeface="Times New Roman"/>
                <a:cs typeface="Calibri Light"/>
              </a:rPr>
              <a:t>procedure</a:t>
            </a:r>
            <a:endParaRPr lang="en-US" b="1">
              <a:solidFill>
                <a:srgbClr val="FFFFFF"/>
              </a:solidFill>
              <a:latin typeface="Times New Roman"/>
              <a:cs typeface="Times New Roman"/>
            </a:endParaRPr>
          </a:p>
        </p:txBody>
      </p:sp>
      <p:sp>
        <p:nvSpPr>
          <p:cNvPr id="3" name="Content Placeholder 2">
            <a:extLst>
              <a:ext uri="{FF2B5EF4-FFF2-40B4-BE49-F238E27FC236}">
                <a16:creationId xmlns:a16="http://schemas.microsoft.com/office/drawing/2014/main" xmlns="" id="{46B961FF-718C-4030-BCAE-6B8E150DF195}"/>
              </a:ext>
            </a:extLst>
          </p:cNvPr>
          <p:cNvSpPr>
            <a:spLocks noGrp="1"/>
          </p:cNvSpPr>
          <p:nvPr>
            <p:ph idx="1"/>
          </p:nvPr>
        </p:nvSpPr>
        <p:spPr>
          <a:xfrm>
            <a:off x="6090574" y="801866"/>
            <a:ext cx="5306084" cy="5230634"/>
          </a:xfrm>
        </p:spPr>
        <p:txBody>
          <a:bodyPr vert="horz" lIns="91440" tIns="45720" rIns="91440" bIns="45720" rtlCol="0" anchor="ctr">
            <a:normAutofit/>
          </a:bodyPr>
          <a:lstStyle/>
          <a:p>
            <a:r>
              <a:rPr lang="en-US" sz="2400">
                <a:solidFill>
                  <a:srgbClr val="000000"/>
                </a:solidFill>
                <a:latin typeface="Times New Roman"/>
                <a:cs typeface="Times New Roman"/>
              </a:rPr>
              <a:t>Problem is given</a:t>
            </a:r>
          </a:p>
          <a:p>
            <a:r>
              <a:rPr lang="en-US" sz="2400">
                <a:solidFill>
                  <a:srgbClr val="000000"/>
                </a:solidFill>
                <a:latin typeface="Times New Roman"/>
                <a:cs typeface="Times New Roman"/>
              </a:rPr>
              <a:t>Instruction is related to problem provided</a:t>
            </a:r>
          </a:p>
          <a:p>
            <a:r>
              <a:rPr lang="en-US" sz="2400">
                <a:solidFill>
                  <a:srgbClr val="000000"/>
                </a:solidFill>
                <a:latin typeface="Times New Roman"/>
                <a:cs typeface="Times New Roman"/>
              </a:rPr>
              <a:t>Doing problem step by step</a:t>
            </a:r>
          </a:p>
          <a:p>
            <a:r>
              <a:rPr lang="en-US" sz="2400">
                <a:solidFill>
                  <a:srgbClr val="000000"/>
                </a:solidFill>
                <a:latin typeface="Times New Roman"/>
                <a:cs typeface="Times New Roman"/>
              </a:rPr>
              <a:t>Note down observation</a:t>
            </a:r>
          </a:p>
          <a:p>
            <a:r>
              <a:rPr lang="en-US" sz="2400">
                <a:solidFill>
                  <a:srgbClr val="000000"/>
                </a:solidFill>
                <a:latin typeface="Times New Roman"/>
                <a:cs typeface="Times New Roman"/>
              </a:rPr>
              <a:t>Make conclusion</a:t>
            </a:r>
          </a:p>
        </p:txBody>
      </p:sp>
    </p:spTree>
    <p:extLst>
      <p:ext uri="{BB962C8B-B14F-4D97-AF65-F5344CB8AC3E}">
        <p14:creationId xmlns:p14="http://schemas.microsoft.com/office/powerpoint/2010/main" val="157860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8" name="Graphic 27" descr="Drama">
            <a:extLst>
              <a:ext uri="{FF2B5EF4-FFF2-40B4-BE49-F238E27FC236}">
                <a16:creationId xmlns:a16="http://schemas.microsoft.com/office/drawing/2014/main" xmlns="" id="{E8F04C63-E87B-4802-8ADD-9F94F7B3E4F9}"/>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838200" y="570706"/>
            <a:ext cx="914400" cy="914400"/>
          </a:xfrm>
          <a:prstGeom prst="rect">
            <a:avLst/>
          </a:prstGeom>
        </p:spPr>
      </p:pic>
      <p:sp>
        <p:nvSpPr>
          <p:cNvPr id="3" name="Content Placeholder 2">
            <a:extLst>
              <a:ext uri="{FF2B5EF4-FFF2-40B4-BE49-F238E27FC236}">
                <a16:creationId xmlns:a16="http://schemas.microsoft.com/office/drawing/2014/main" xmlns="" id="{F33239B5-70F8-4351-92F0-0A5AF6FB0BA5}"/>
              </a:ext>
            </a:extLst>
          </p:cNvPr>
          <p:cNvSpPr>
            <a:spLocks noGrp="1"/>
          </p:cNvSpPr>
          <p:nvPr>
            <p:ph idx="1"/>
          </p:nvPr>
        </p:nvSpPr>
        <p:spPr>
          <a:xfrm>
            <a:off x="838200" y="574795"/>
            <a:ext cx="10515600" cy="5602168"/>
          </a:xfrm>
        </p:spPr>
        <p:txBody>
          <a:bodyPr vert="horz" lIns="91440" tIns="45720" rIns="91440" bIns="45720" rtlCol="0" anchor="t">
            <a:noAutofit/>
          </a:bodyPr>
          <a:lstStyle/>
          <a:p>
            <a:r>
              <a:rPr lang="en-US" sz="1600" b="1" dirty="0">
                <a:latin typeface="Times New Roman"/>
                <a:ea typeface="+mn-lt"/>
                <a:cs typeface="+mn-lt"/>
              </a:rPr>
              <a:t>Word Problem (Grade 2)</a:t>
            </a:r>
            <a:r>
              <a:rPr lang="en-US" sz="1600" dirty="0">
                <a:latin typeface="Times New Roman"/>
                <a:ea typeface="+mn-lt"/>
                <a:cs typeface="+mn-lt"/>
              </a:rPr>
              <a:t>:</a:t>
            </a:r>
            <a:br>
              <a:rPr lang="en-US" sz="1600" dirty="0">
                <a:latin typeface="Times New Roman"/>
                <a:ea typeface="+mn-lt"/>
                <a:cs typeface="+mn-lt"/>
              </a:rPr>
            </a:br>
            <a:r>
              <a:rPr lang="en-US" sz="1600" dirty="0">
                <a:latin typeface="Times New Roman"/>
                <a:ea typeface="+mn-lt"/>
                <a:cs typeface="+mn-lt"/>
              </a:rPr>
              <a:t/>
            </a:r>
            <a:br>
              <a:rPr lang="en-US" sz="1600" dirty="0">
                <a:latin typeface="Times New Roman"/>
                <a:ea typeface="+mn-lt"/>
                <a:cs typeface="+mn-lt"/>
              </a:rPr>
            </a:br>
            <a:r>
              <a:rPr lang="en-US" sz="1600" dirty="0">
                <a:latin typeface="Times New Roman"/>
                <a:ea typeface="+mn-lt"/>
                <a:cs typeface="+mn-lt"/>
              </a:rPr>
              <a:t>There were 158 children in a movie theatre. There were 267 more adults than children in the theatre. 236 of the adults were men. How many women were there in the theatre?</a:t>
            </a:r>
            <a:endParaRPr lang="en-US" sz="1600" dirty="0">
              <a:latin typeface="Times New Roman"/>
              <a:cs typeface="Calibri" panose="020F0502020204030204"/>
            </a:endParaRPr>
          </a:p>
          <a:p>
            <a:r>
              <a:rPr lang="en-US" sz="1600" b="1" dirty="0">
                <a:latin typeface="Times New Roman"/>
                <a:ea typeface="+mn-lt"/>
                <a:cs typeface="+mn-lt"/>
              </a:rPr>
              <a:t>Solution</a:t>
            </a:r>
            <a:r>
              <a:rPr lang="en-US" sz="1600" dirty="0">
                <a:latin typeface="Times New Roman"/>
                <a:ea typeface="+mn-lt"/>
                <a:cs typeface="+mn-lt"/>
              </a:rPr>
              <a:t>:</a:t>
            </a:r>
            <a:br>
              <a:rPr lang="en-US" sz="1600" dirty="0">
                <a:latin typeface="Times New Roman"/>
                <a:ea typeface="+mn-lt"/>
                <a:cs typeface="+mn-lt"/>
              </a:rPr>
            </a:br>
            <a:r>
              <a:rPr lang="en-US" sz="1600" dirty="0">
                <a:latin typeface="Times New Roman"/>
                <a:ea typeface="+mn-lt"/>
                <a:cs typeface="+mn-lt"/>
              </a:rPr>
              <a:t/>
            </a:r>
            <a:br>
              <a:rPr lang="en-US" sz="1600" dirty="0">
                <a:latin typeface="Times New Roman"/>
                <a:ea typeface="+mn-lt"/>
                <a:cs typeface="+mn-lt"/>
              </a:rPr>
            </a:br>
            <a:r>
              <a:rPr lang="en-US" sz="1600" dirty="0">
                <a:latin typeface="Times New Roman"/>
                <a:ea typeface="+mn-lt"/>
                <a:cs typeface="+mn-lt"/>
              </a:rPr>
              <a:t>1. Understand:</a:t>
            </a:r>
            <a:br>
              <a:rPr lang="en-US" sz="1600" dirty="0">
                <a:latin typeface="Times New Roman"/>
                <a:ea typeface="+mn-lt"/>
                <a:cs typeface="+mn-lt"/>
              </a:rPr>
            </a:br>
            <a:r>
              <a:rPr lang="en-US" sz="1600" dirty="0">
                <a:latin typeface="Times New Roman"/>
                <a:ea typeface="+mn-lt"/>
                <a:cs typeface="+mn-lt"/>
              </a:rPr>
              <a:t>What to find: The number of women in the theatre.</a:t>
            </a:r>
            <a:br>
              <a:rPr lang="en-US" sz="1600" dirty="0">
                <a:latin typeface="Times New Roman"/>
                <a:ea typeface="+mn-lt"/>
                <a:cs typeface="+mn-lt"/>
              </a:rPr>
            </a:br>
            <a:r>
              <a:rPr lang="en-US" sz="1600" dirty="0">
                <a:latin typeface="Times New Roman"/>
                <a:ea typeface="+mn-lt"/>
                <a:cs typeface="+mn-lt"/>
              </a:rPr>
              <a:t>What is known: There were 158 children. There were 267 more adults than children. There were 236 men.</a:t>
            </a:r>
            <a:br>
              <a:rPr lang="en-US" sz="1600" dirty="0">
                <a:latin typeface="Times New Roman"/>
                <a:ea typeface="+mn-lt"/>
                <a:cs typeface="+mn-lt"/>
              </a:rPr>
            </a:br>
            <a:r>
              <a:rPr lang="en-US" sz="1600" dirty="0">
                <a:latin typeface="Times New Roman"/>
                <a:ea typeface="+mn-lt"/>
                <a:cs typeface="+mn-lt"/>
              </a:rPr>
              <a:t/>
            </a:r>
            <a:br>
              <a:rPr lang="en-US" sz="1600" dirty="0">
                <a:latin typeface="Times New Roman"/>
                <a:ea typeface="+mn-lt"/>
                <a:cs typeface="+mn-lt"/>
              </a:rPr>
            </a:br>
            <a:r>
              <a:rPr lang="en-US" sz="1600" dirty="0">
                <a:latin typeface="Times New Roman"/>
                <a:ea typeface="+mn-lt"/>
                <a:cs typeface="+mn-lt"/>
              </a:rPr>
              <a:t>2. Choose: Draw a diagram/model</a:t>
            </a:r>
            <a:br>
              <a:rPr lang="en-US" sz="1600" dirty="0">
                <a:latin typeface="Times New Roman"/>
                <a:ea typeface="+mn-lt"/>
                <a:cs typeface="+mn-lt"/>
              </a:rPr>
            </a:br>
            <a:r>
              <a:rPr lang="en-US" sz="1600" dirty="0">
                <a:latin typeface="Times New Roman"/>
                <a:ea typeface="+mn-lt"/>
                <a:cs typeface="+mn-lt"/>
              </a:rPr>
              <a:t/>
            </a:r>
            <a:br>
              <a:rPr lang="en-US" sz="1600" dirty="0">
                <a:latin typeface="Times New Roman"/>
                <a:ea typeface="+mn-lt"/>
                <a:cs typeface="+mn-lt"/>
              </a:rPr>
            </a:br>
            <a:r>
              <a:rPr lang="en-US" sz="1600" dirty="0">
                <a:latin typeface="Times New Roman"/>
                <a:ea typeface="+mn-lt"/>
                <a:cs typeface="+mn-lt"/>
              </a:rPr>
              <a:t>3. Solve:</a:t>
            </a:r>
            <a:br>
              <a:rPr lang="en-US" sz="1600" dirty="0">
                <a:latin typeface="Times New Roman"/>
                <a:ea typeface="+mn-lt"/>
                <a:cs typeface="+mn-lt"/>
              </a:rPr>
            </a:br>
            <a:r>
              <a:rPr lang="en-US" sz="1600" dirty="0">
                <a:latin typeface="Times New Roman"/>
                <a:ea typeface="+mn-lt"/>
                <a:cs typeface="+mn-lt"/>
              </a:rPr>
              <a:t/>
            </a:r>
            <a:br>
              <a:rPr lang="en-US" sz="1600" dirty="0">
                <a:latin typeface="Times New Roman"/>
                <a:ea typeface="+mn-lt"/>
                <a:cs typeface="+mn-lt"/>
              </a:rPr>
            </a:br>
            <a:r>
              <a:rPr lang="en-US" sz="1600" dirty="0">
                <a:latin typeface="Times New Roman"/>
                <a:ea typeface="+mn-lt"/>
                <a:cs typeface="+mn-lt"/>
              </a:rPr>
              <a:t>There were 158 children.</a:t>
            </a:r>
            <a:endParaRPr lang="en-US" sz="1600" dirty="0">
              <a:latin typeface="Times New Roman"/>
              <a:cs typeface="Times New Roman"/>
            </a:endParaRPr>
          </a:p>
          <a:p>
            <a:r>
              <a:rPr lang="en-US" sz="1600" dirty="0">
                <a:latin typeface="Times New Roman"/>
                <a:ea typeface="+mn-lt"/>
                <a:cs typeface="+mn-lt"/>
              </a:rPr>
              <a:t>There were 267 more adults than children.</a:t>
            </a:r>
            <a:endParaRPr lang="en-US" sz="1600" dirty="0">
              <a:latin typeface="Times New Roman"/>
              <a:cs typeface="Times New Roman"/>
            </a:endParaRPr>
          </a:p>
          <a:p>
            <a:r>
              <a:rPr lang="en-US" sz="1600" dirty="0">
                <a:latin typeface="Times New Roman"/>
                <a:ea typeface="+mn-lt"/>
                <a:cs typeface="+mn-lt"/>
              </a:rPr>
              <a:t>158 + 267 = 425</a:t>
            </a:r>
            <a:br>
              <a:rPr lang="en-US" sz="1600" dirty="0">
                <a:latin typeface="Times New Roman"/>
                <a:ea typeface="+mn-lt"/>
                <a:cs typeface="+mn-lt"/>
              </a:rPr>
            </a:br>
            <a:r>
              <a:rPr lang="en-US" sz="1600" dirty="0">
                <a:latin typeface="Times New Roman"/>
                <a:ea typeface="+mn-lt"/>
                <a:cs typeface="+mn-lt"/>
              </a:rPr>
              <a:t>There were 425 adults in the theatre.</a:t>
            </a:r>
            <a:endParaRPr lang="en-US" sz="1600" dirty="0">
              <a:latin typeface="Times New Roman"/>
              <a:cs typeface="Times New Roman"/>
            </a:endParaRPr>
          </a:p>
          <a:p>
            <a:r>
              <a:rPr lang="en-US" sz="1600" dirty="0">
                <a:latin typeface="Times New Roman"/>
                <a:ea typeface="+mn-lt"/>
                <a:cs typeface="+mn-lt"/>
              </a:rPr>
              <a:t>425 – 236 = 189</a:t>
            </a:r>
            <a:br>
              <a:rPr lang="en-US" sz="1600" dirty="0">
                <a:latin typeface="Times New Roman"/>
                <a:ea typeface="+mn-lt"/>
                <a:cs typeface="+mn-lt"/>
              </a:rPr>
            </a:br>
            <a:r>
              <a:rPr lang="en-US" sz="1600" dirty="0">
                <a:latin typeface="Times New Roman"/>
                <a:ea typeface="+mn-lt"/>
                <a:cs typeface="+mn-lt"/>
              </a:rPr>
              <a:t>There were 189 women in the theatre.</a:t>
            </a:r>
            <a:br>
              <a:rPr lang="en-US" sz="1600" dirty="0">
                <a:latin typeface="Times New Roman"/>
                <a:ea typeface="+mn-lt"/>
                <a:cs typeface="+mn-lt"/>
              </a:rPr>
            </a:br>
            <a:r>
              <a:rPr lang="en-US" sz="1600" dirty="0">
                <a:latin typeface="Times New Roman"/>
                <a:ea typeface="+mn-lt"/>
                <a:cs typeface="+mn-lt"/>
              </a:rPr>
              <a:t/>
            </a:r>
            <a:br>
              <a:rPr lang="en-US" sz="1600" dirty="0">
                <a:latin typeface="Times New Roman"/>
                <a:ea typeface="+mn-lt"/>
                <a:cs typeface="+mn-lt"/>
              </a:rPr>
            </a:br>
            <a:r>
              <a:rPr lang="en-US" sz="1600" dirty="0">
                <a:latin typeface="Times New Roman"/>
                <a:ea typeface="+mn-lt"/>
                <a:cs typeface="+mn-lt"/>
              </a:rPr>
              <a:t>4. Check:</a:t>
            </a:r>
            <a:br>
              <a:rPr lang="en-US" sz="1600" dirty="0">
                <a:latin typeface="Times New Roman"/>
                <a:ea typeface="+mn-lt"/>
                <a:cs typeface="+mn-lt"/>
              </a:rPr>
            </a:br>
            <a:r>
              <a:rPr lang="en-US" sz="1600" dirty="0">
                <a:latin typeface="Times New Roman"/>
                <a:ea typeface="+mn-lt"/>
                <a:cs typeface="+mn-lt"/>
              </a:rPr>
              <a:t>How many adults were there? 236 + 189 = 425</a:t>
            </a:r>
            <a:br>
              <a:rPr lang="en-US" sz="1600" dirty="0">
                <a:latin typeface="Times New Roman"/>
                <a:ea typeface="+mn-lt"/>
                <a:cs typeface="+mn-lt"/>
              </a:rPr>
            </a:br>
            <a:r>
              <a:rPr lang="en-US" sz="1600" dirty="0">
                <a:latin typeface="Times New Roman"/>
                <a:ea typeface="+mn-lt"/>
                <a:cs typeface="+mn-lt"/>
              </a:rPr>
              <a:t>Were there 267 more adults than children? 425 – 158 = 267. Yes</a:t>
            </a:r>
            <a:endParaRPr lang="en-US" sz="1600" dirty="0">
              <a:latin typeface="Times New Roman"/>
              <a:cs typeface="Times New Roman"/>
            </a:endParaRPr>
          </a:p>
          <a:p>
            <a:endParaRPr lang="en-US" sz="1100">
              <a:cs typeface="Calibri"/>
            </a:endParaRPr>
          </a:p>
        </p:txBody>
      </p:sp>
    </p:spTree>
    <p:extLst>
      <p:ext uri="{BB962C8B-B14F-4D97-AF65-F5344CB8AC3E}">
        <p14:creationId xmlns:p14="http://schemas.microsoft.com/office/powerpoint/2010/main" val="1970444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6">
            <a:extLst>
              <a:ext uri="{FF2B5EF4-FFF2-40B4-BE49-F238E27FC236}">
                <a16:creationId xmlns:a16="http://schemas.microsoft.com/office/drawing/2014/main" xmlns=""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8">
            <a:extLst>
              <a:ext uri="{FF2B5EF4-FFF2-40B4-BE49-F238E27FC236}">
                <a16:creationId xmlns:a16="http://schemas.microsoft.com/office/drawing/2014/main" xmlns=""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xmlns=""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1CA0D97A-F9F5-4A8C-9B8B-E5DD8D695F3A}"/>
              </a:ext>
            </a:extLst>
          </p:cNvPr>
          <p:cNvSpPr>
            <a:spLocks noGrp="1"/>
          </p:cNvSpPr>
          <p:nvPr>
            <p:ph type="title"/>
          </p:nvPr>
        </p:nvSpPr>
        <p:spPr>
          <a:xfrm>
            <a:off x="640079" y="2053641"/>
            <a:ext cx="3669161" cy="2760098"/>
          </a:xfrm>
        </p:spPr>
        <p:txBody>
          <a:bodyPr>
            <a:normAutofit/>
          </a:bodyPr>
          <a:lstStyle/>
          <a:p>
            <a:r>
              <a:rPr lang="en-US" b="1">
                <a:solidFill>
                  <a:srgbClr val="FFFFFF"/>
                </a:solidFill>
                <a:latin typeface="Times New Roman"/>
                <a:cs typeface="Times New Roman"/>
              </a:rPr>
              <a:t>Merits and demerits</a:t>
            </a:r>
            <a:endParaRPr lang="en-US">
              <a:solidFill>
                <a:srgbClr val="FFFFFF"/>
              </a:solidFill>
              <a:ea typeface="+mj-lt"/>
              <a:cs typeface="+mj-lt"/>
            </a:endParaRPr>
          </a:p>
          <a:p>
            <a:endParaRPr lang="en-US">
              <a:solidFill>
                <a:srgbClr val="FFFFFF"/>
              </a:solidFill>
              <a:cs typeface="Calibri Light"/>
            </a:endParaRPr>
          </a:p>
        </p:txBody>
      </p:sp>
      <p:sp>
        <p:nvSpPr>
          <p:cNvPr id="3" name="Content Placeholder 2">
            <a:extLst>
              <a:ext uri="{FF2B5EF4-FFF2-40B4-BE49-F238E27FC236}">
                <a16:creationId xmlns:a16="http://schemas.microsoft.com/office/drawing/2014/main" xmlns="" id="{1BA2077F-CA4F-439F-B85D-5C10D9EC4256}"/>
              </a:ext>
            </a:extLst>
          </p:cNvPr>
          <p:cNvSpPr>
            <a:spLocks noGrp="1"/>
          </p:cNvSpPr>
          <p:nvPr>
            <p:ph idx="1"/>
          </p:nvPr>
        </p:nvSpPr>
        <p:spPr>
          <a:xfrm>
            <a:off x="6090574" y="801866"/>
            <a:ext cx="5306084" cy="5230634"/>
          </a:xfrm>
        </p:spPr>
        <p:txBody>
          <a:bodyPr vert="horz" lIns="91440" tIns="45720" rIns="91440" bIns="45720" rtlCol="0" anchor="ctr">
            <a:normAutofit/>
          </a:bodyPr>
          <a:lstStyle/>
          <a:p>
            <a:r>
              <a:rPr lang="en-US" sz="2400" b="1">
                <a:solidFill>
                  <a:srgbClr val="000000"/>
                </a:solidFill>
                <a:latin typeface="Times New Roman"/>
                <a:cs typeface="Times New Roman"/>
              </a:rPr>
              <a:t>Merits                                              </a:t>
            </a:r>
            <a:endParaRPr lang="en-US" sz="2400">
              <a:solidFill>
                <a:srgbClr val="000000"/>
              </a:solidFill>
              <a:ea typeface="+mn-lt"/>
              <a:cs typeface="+mn-lt"/>
            </a:endParaRPr>
          </a:p>
          <a:p>
            <a:r>
              <a:rPr lang="en-US" sz="2400">
                <a:solidFill>
                  <a:srgbClr val="000000"/>
                </a:solidFill>
                <a:latin typeface="Times New Roman"/>
                <a:ea typeface="+mn-lt"/>
                <a:cs typeface="Times New Roman"/>
              </a:rPr>
              <a:t>Learning by doing, solve problem by themselves</a:t>
            </a:r>
            <a:endParaRPr lang="en-US" sz="2400">
              <a:solidFill>
                <a:srgbClr val="000000"/>
              </a:solidFill>
              <a:ea typeface="+mn-lt"/>
              <a:cs typeface="+mn-lt"/>
            </a:endParaRPr>
          </a:p>
          <a:p>
            <a:r>
              <a:rPr lang="en-US" sz="2400">
                <a:solidFill>
                  <a:srgbClr val="000000"/>
                </a:solidFill>
                <a:latin typeface="Times New Roman"/>
                <a:ea typeface="+mn-lt"/>
                <a:cs typeface="Times New Roman"/>
              </a:rPr>
              <a:t>Develop scientific attitude</a:t>
            </a:r>
            <a:endParaRPr lang="en-US" sz="2400">
              <a:solidFill>
                <a:srgbClr val="000000"/>
              </a:solidFill>
              <a:ea typeface="+mn-lt"/>
              <a:cs typeface="+mn-lt"/>
            </a:endParaRPr>
          </a:p>
          <a:p>
            <a:r>
              <a:rPr lang="en-US" sz="2400">
                <a:solidFill>
                  <a:srgbClr val="000000"/>
                </a:solidFill>
                <a:latin typeface="Times New Roman"/>
                <a:ea typeface="+mn-lt"/>
                <a:cs typeface="Times New Roman"/>
              </a:rPr>
              <a:t>Students will be self-dependent</a:t>
            </a:r>
            <a:endParaRPr lang="en-US" sz="2400">
              <a:solidFill>
                <a:srgbClr val="000000"/>
              </a:solidFill>
              <a:ea typeface="+mn-lt"/>
              <a:cs typeface="+mn-lt"/>
            </a:endParaRPr>
          </a:p>
          <a:p>
            <a:r>
              <a:rPr lang="en-US" sz="2400">
                <a:solidFill>
                  <a:srgbClr val="000000"/>
                </a:solidFill>
                <a:latin typeface="Times New Roman"/>
                <a:ea typeface="+mn-lt"/>
                <a:cs typeface="Times New Roman"/>
              </a:rPr>
              <a:t>Each pupil get individual attention from teacher</a:t>
            </a:r>
            <a:endParaRPr lang="en-US" sz="2400">
              <a:solidFill>
                <a:srgbClr val="000000"/>
              </a:solidFill>
              <a:ea typeface="+mn-lt"/>
              <a:cs typeface="+mn-lt"/>
            </a:endParaRPr>
          </a:p>
          <a:p>
            <a:r>
              <a:rPr lang="en-US" sz="2400" b="1">
                <a:solidFill>
                  <a:srgbClr val="000000"/>
                </a:solidFill>
                <a:latin typeface="Times New Roman"/>
                <a:ea typeface="+mn-lt"/>
                <a:cs typeface="Times New Roman"/>
              </a:rPr>
              <a:t>Demerits</a:t>
            </a:r>
          </a:p>
          <a:p>
            <a:r>
              <a:rPr lang="en-US" sz="2400">
                <a:solidFill>
                  <a:srgbClr val="000000"/>
                </a:solidFill>
                <a:latin typeface="Times New Roman"/>
                <a:cs typeface="Times New Roman"/>
              </a:rPr>
              <a:t>Time consuming</a:t>
            </a:r>
            <a:endParaRPr lang="en-US" sz="2400">
              <a:solidFill>
                <a:srgbClr val="000000"/>
              </a:solidFill>
              <a:ea typeface="+mn-lt"/>
              <a:cs typeface="+mn-lt"/>
            </a:endParaRPr>
          </a:p>
          <a:p>
            <a:r>
              <a:rPr lang="en-US" sz="2400">
                <a:solidFill>
                  <a:srgbClr val="000000"/>
                </a:solidFill>
                <a:latin typeface="Times New Roman"/>
                <a:cs typeface="Times New Roman"/>
              </a:rPr>
              <a:t>Impractical for all students</a:t>
            </a:r>
            <a:endParaRPr lang="en-US" sz="2400">
              <a:solidFill>
                <a:srgbClr val="000000"/>
              </a:solidFill>
              <a:ea typeface="+mn-lt"/>
              <a:cs typeface="+mn-lt"/>
            </a:endParaRPr>
          </a:p>
          <a:p>
            <a:r>
              <a:rPr lang="en-US" sz="2400">
                <a:solidFill>
                  <a:srgbClr val="000000"/>
                </a:solidFill>
                <a:latin typeface="Times New Roman"/>
                <a:cs typeface="Times New Roman"/>
              </a:rPr>
              <a:t>Extra work needed for teacher</a:t>
            </a:r>
            <a:endParaRPr lang="en-US" sz="2400">
              <a:solidFill>
                <a:srgbClr val="000000"/>
              </a:solidFill>
              <a:ea typeface="+mn-lt"/>
              <a:cs typeface="+mn-lt"/>
            </a:endParaRPr>
          </a:p>
          <a:p>
            <a:r>
              <a:rPr lang="en-US" sz="2400">
                <a:solidFill>
                  <a:srgbClr val="000000"/>
                </a:solidFill>
                <a:latin typeface="Times New Roman"/>
                <a:cs typeface="Times New Roman"/>
              </a:rPr>
              <a:t>Costly method</a:t>
            </a:r>
            <a:endParaRPr lang="en-US" sz="2400">
              <a:solidFill>
                <a:srgbClr val="000000"/>
              </a:solidFill>
              <a:ea typeface="+mn-lt"/>
              <a:cs typeface="+mn-lt"/>
            </a:endParaRPr>
          </a:p>
          <a:p>
            <a:endParaRPr lang="en-US" sz="2400">
              <a:solidFill>
                <a:srgbClr val="000000"/>
              </a:solidFill>
              <a:cs typeface="Calibri"/>
            </a:endParaRPr>
          </a:p>
        </p:txBody>
      </p:sp>
    </p:spTree>
    <p:extLst>
      <p:ext uri="{BB962C8B-B14F-4D97-AF65-F5344CB8AC3E}">
        <p14:creationId xmlns:p14="http://schemas.microsoft.com/office/powerpoint/2010/main" val="3591491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8C30551C-27F0-4452-A05F-3F44AC8FE4BF}"/>
              </a:ext>
            </a:extLst>
          </p:cNvPr>
          <p:cNvSpPr>
            <a:spLocks noGrp="1"/>
          </p:cNvSpPr>
          <p:nvPr>
            <p:ph type="title"/>
          </p:nvPr>
        </p:nvSpPr>
        <p:spPr>
          <a:xfrm>
            <a:off x="640079" y="2053641"/>
            <a:ext cx="3669161" cy="2760098"/>
          </a:xfrm>
        </p:spPr>
        <p:txBody>
          <a:bodyPr>
            <a:normAutofit/>
          </a:bodyPr>
          <a:lstStyle/>
          <a:p>
            <a:r>
              <a:rPr lang="en-US" b="1">
                <a:solidFill>
                  <a:srgbClr val="FFFFFF"/>
                </a:solidFill>
                <a:latin typeface="Times New Roman"/>
                <a:cs typeface="Calibri Light"/>
              </a:rPr>
              <a:t>conclusion</a:t>
            </a:r>
            <a:endParaRPr lang="en-US" b="1">
              <a:solidFill>
                <a:srgbClr val="FFFFFF"/>
              </a:solidFill>
              <a:latin typeface="Times New Roman"/>
              <a:cs typeface="Times New Roman"/>
            </a:endParaRPr>
          </a:p>
        </p:txBody>
      </p:sp>
      <p:sp>
        <p:nvSpPr>
          <p:cNvPr id="3" name="Content Placeholder 2">
            <a:extLst>
              <a:ext uri="{FF2B5EF4-FFF2-40B4-BE49-F238E27FC236}">
                <a16:creationId xmlns:a16="http://schemas.microsoft.com/office/drawing/2014/main" xmlns="" id="{F4FB57D8-0581-4CA3-9CA4-63CE7F2AF0F2}"/>
              </a:ext>
            </a:extLst>
          </p:cNvPr>
          <p:cNvSpPr>
            <a:spLocks noGrp="1"/>
          </p:cNvSpPr>
          <p:nvPr>
            <p:ph idx="1"/>
          </p:nvPr>
        </p:nvSpPr>
        <p:spPr>
          <a:xfrm>
            <a:off x="6090574" y="801866"/>
            <a:ext cx="5306084" cy="5230634"/>
          </a:xfrm>
        </p:spPr>
        <p:txBody>
          <a:bodyPr vert="horz" lIns="91440" tIns="45720" rIns="91440" bIns="45720" rtlCol="0" anchor="ctr">
            <a:normAutofit/>
          </a:bodyPr>
          <a:lstStyle/>
          <a:p>
            <a:r>
              <a:rPr lang="en-US" sz="2400" dirty="0">
                <a:solidFill>
                  <a:srgbClr val="000000"/>
                </a:solidFill>
                <a:latin typeface="Times New Roman"/>
                <a:cs typeface="Times New Roman"/>
              </a:rPr>
              <a:t>By heuristic method, we mean that students be not spoon fed or be given dictation rather they be given opportunities to investigate, to think and work independently along with traditional way of teaching.</a:t>
            </a:r>
            <a:endParaRPr lang="en-US" sz="2400" dirty="0">
              <a:solidFill>
                <a:srgbClr val="000000"/>
              </a:solidFill>
            </a:endParaRPr>
          </a:p>
        </p:txBody>
      </p:sp>
    </p:spTree>
    <p:extLst>
      <p:ext uri="{BB962C8B-B14F-4D97-AF65-F5344CB8AC3E}">
        <p14:creationId xmlns:p14="http://schemas.microsoft.com/office/powerpoint/2010/main" val="17767098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123</Words>
  <Application>Microsoft Office PowerPoint</Application>
  <PresentationFormat>Widescreen</PresentationFormat>
  <Paragraphs>41</Paragraphs>
  <Slides>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Calibri Light</vt:lpstr>
      <vt:lpstr>Times New Roman</vt:lpstr>
      <vt:lpstr>office theme</vt:lpstr>
      <vt:lpstr>1_Office Theme</vt:lpstr>
      <vt:lpstr>Heuristic Method  BS Education-V Teaching Mathematics (EDU-511)</vt:lpstr>
      <vt:lpstr>Heuristic method of teaching mathematics  presented by: Bushra Arshad roll no: BEUF18M005 BS Education 5th semester department of Education university of Sargodha 40100Sargodha, Pakistan October 2020</vt:lpstr>
      <vt:lpstr>What is heuristic method?</vt:lpstr>
      <vt:lpstr>Aims</vt:lpstr>
      <vt:lpstr>principles</vt:lpstr>
      <vt:lpstr>procedure</vt:lpstr>
      <vt:lpstr>PowerPoint Presentation</vt:lpstr>
      <vt:lpstr>Merits and demerits </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ABC</cp:lastModifiedBy>
  <cp:revision>376</cp:revision>
  <dcterms:created xsi:type="dcterms:W3CDTF">2020-10-22T18:33:33Z</dcterms:created>
  <dcterms:modified xsi:type="dcterms:W3CDTF">2020-12-10T19:35:33Z</dcterms:modified>
</cp:coreProperties>
</file>