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4"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75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4/25/2018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4/25/2018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4/25/2018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4/25/2018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5400" dirty="0" smtClean="0"/>
              <a:t>Lecture 12</a:t>
            </a:r>
            <a:br>
              <a:rPr lang="en-US" sz="5400" dirty="0" smtClean="0"/>
            </a:br>
            <a:r>
              <a:rPr lang="en-US" sz="5400" dirty="0" smtClean="0"/>
              <a:t>Nutrition in pregnancy (3)</a:t>
            </a:r>
            <a:endParaRPr lang="en-US" sz="5400" dirty="0"/>
          </a:p>
        </p:txBody>
      </p:sp>
      <p:sp>
        <p:nvSpPr>
          <p:cNvPr id="3" name="Subtitle 2"/>
          <p:cNvSpPr>
            <a:spLocks noGrp="1"/>
          </p:cNvSpPr>
          <p:nvPr>
            <p:ph type="subTitle" idx="1"/>
          </p:nvPr>
        </p:nvSpPr>
        <p:spPr/>
        <p:txBody>
          <a:bodyPr/>
          <a:lstStyle/>
          <a:p>
            <a:endParaRPr lang="en-US" dirty="0" smtClean="0"/>
          </a:p>
          <a:p>
            <a:r>
              <a:rPr lang="en-US" dirty="0" smtClean="0"/>
              <a:t>By dr. </a:t>
            </a:r>
            <a:r>
              <a:rPr lang="en-US" dirty="0" err="1" smtClean="0"/>
              <a:t>umer</a:t>
            </a:r>
            <a:r>
              <a:rPr lang="en-US" dirty="0" smtClean="0"/>
              <a:t> farooq</a:t>
            </a:r>
            <a:endParaRPr lang="en-US" dirty="0"/>
          </a:p>
        </p:txBody>
      </p:sp>
    </p:spTree>
    <p:extLst>
      <p:ext uri="{BB962C8B-B14F-4D97-AF65-F5344CB8AC3E}">
        <p14:creationId xmlns:p14="http://schemas.microsoft.com/office/powerpoint/2010/main" val="4070789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857839"/>
            <a:ext cx="8946541" cy="5390560"/>
          </a:xfrm>
        </p:spPr>
        <p:txBody>
          <a:bodyPr>
            <a:normAutofit/>
          </a:bodyPr>
          <a:lstStyle/>
          <a:p>
            <a:r>
              <a:rPr lang="en-US" b="1" u="sng" dirty="0"/>
              <a:t>Malnutrition and Pregnancy </a:t>
            </a:r>
            <a:endParaRPr lang="en-US" b="1" u="sng" dirty="0" smtClean="0"/>
          </a:p>
          <a:p>
            <a:r>
              <a:rPr lang="en-US" dirty="0"/>
              <a:t>Good nutrition clearly supports a pregnancy. In contrast, malnutrition interferes with the ability to conceive, the likelihood of implantation, and the subsequent development of a fetus should conception and implantation </a:t>
            </a:r>
            <a:r>
              <a:rPr lang="en-US" dirty="0" smtClean="0"/>
              <a:t>occur.</a:t>
            </a:r>
          </a:p>
          <a:p>
            <a:r>
              <a:rPr lang="en-US" b="1" dirty="0" smtClean="0"/>
              <a:t>Malnutrition </a:t>
            </a:r>
            <a:r>
              <a:rPr lang="en-US" b="1" dirty="0"/>
              <a:t>and Fertility </a:t>
            </a:r>
            <a:endParaRPr lang="en-US" b="1" dirty="0" smtClean="0"/>
          </a:p>
          <a:p>
            <a:r>
              <a:rPr lang="en-US" dirty="0" smtClean="0"/>
              <a:t>The </a:t>
            </a:r>
            <a:r>
              <a:rPr lang="en-US" dirty="0"/>
              <a:t>nutrition habits and lifestyle choices people make can influence the course of a pregnancy they are not even planning at the </a:t>
            </a:r>
            <a:r>
              <a:rPr lang="en-US" dirty="0" smtClean="0"/>
              <a:t>time.</a:t>
            </a:r>
          </a:p>
          <a:p>
            <a:r>
              <a:rPr lang="en-US" dirty="0" smtClean="0"/>
              <a:t>Severe </a:t>
            </a:r>
            <a:r>
              <a:rPr lang="en-US" dirty="0"/>
              <a:t>malnutrition and food deprivation can reduce fertility because women may develop amenorrhea, </a:t>
            </a:r>
            <a:r>
              <a:rPr lang="en-US" dirty="0" smtClean="0"/>
              <a:t>and </a:t>
            </a:r>
            <a:r>
              <a:rPr lang="en-US" dirty="0"/>
              <a:t>men may be unable to produce viable </a:t>
            </a:r>
            <a:r>
              <a:rPr lang="en-US" dirty="0" smtClean="0"/>
              <a:t>sperm.</a:t>
            </a:r>
          </a:p>
          <a:p>
            <a:r>
              <a:rPr lang="en-US" dirty="0" smtClean="0"/>
              <a:t>Furthermore</a:t>
            </a:r>
            <a:r>
              <a:rPr lang="en-US" dirty="0"/>
              <a:t>, both men and women lose sexual interest during times of starvation. Starvation arises predictably during famines, wars, and droughts, but it can also occur amidst peace and </a:t>
            </a:r>
            <a:r>
              <a:rPr lang="en-US" dirty="0" smtClean="0"/>
              <a:t>plenty.</a:t>
            </a:r>
            <a:endParaRPr lang="en-US" dirty="0"/>
          </a:p>
          <a:p>
            <a:endParaRPr lang="en-US" dirty="0"/>
          </a:p>
        </p:txBody>
      </p:sp>
    </p:spTree>
    <p:extLst>
      <p:ext uri="{BB962C8B-B14F-4D97-AF65-F5344CB8AC3E}">
        <p14:creationId xmlns:p14="http://schemas.microsoft.com/office/powerpoint/2010/main" val="4213837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772998"/>
            <a:ext cx="8946541" cy="5475401"/>
          </a:xfrm>
        </p:spPr>
        <p:txBody>
          <a:bodyPr/>
          <a:lstStyle/>
          <a:p>
            <a:r>
              <a:rPr lang="en-US" dirty="0"/>
              <a:t> Many young women who diet excessively are starving and suffering from </a:t>
            </a:r>
            <a:r>
              <a:rPr lang="en-US" dirty="0" smtClean="0"/>
              <a:t>malnutrition</a:t>
            </a:r>
          </a:p>
          <a:p>
            <a:r>
              <a:rPr lang="en-US" b="1" dirty="0"/>
              <a:t>Malnutrition and Early Pregnancy </a:t>
            </a:r>
            <a:endParaRPr lang="en-US" b="1" dirty="0" smtClean="0"/>
          </a:p>
          <a:p>
            <a:r>
              <a:rPr lang="en-US" dirty="0" smtClean="0"/>
              <a:t>If </a:t>
            </a:r>
            <a:r>
              <a:rPr lang="en-US" dirty="0"/>
              <a:t>a malnourished woman does become pregnant, she faces the challenge of supporting both the growth of a baby and her own health with inadequate nutrient stores. </a:t>
            </a:r>
            <a:endParaRPr lang="en-US" dirty="0" smtClean="0"/>
          </a:p>
          <a:p>
            <a:r>
              <a:rPr lang="en-US" dirty="0" smtClean="0"/>
              <a:t>Malnutrition </a:t>
            </a:r>
            <a:r>
              <a:rPr lang="en-US" dirty="0"/>
              <a:t>prior to and around conception prevents the placenta from developing fully. A poorly developed placenta cannot deliver optimum nourishment to the fetus, and the infant will be born small and possibly with physical and cognitive abnormalities. </a:t>
            </a:r>
            <a:endParaRPr lang="en-US" dirty="0" smtClean="0"/>
          </a:p>
          <a:p>
            <a:r>
              <a:rPr lang="en-US" dirty="0" smtClean="0"/>
              <a:t>If </a:t>
            </a:r>
            <a:r>
              <a:rPr lang="en-US" dirty="0"/>
              <a:t>this small infant is a female, she may develop poorly and have an elevated risk of developing a chronic condition that could impair her ability to give birth to a healthy infant. Thus a woman’s malnutrition can adversely affect not only her children but her grandchildren. </a:t>
            </a:r>
          </a:p>
        </p:txBody>
      </p:sp>
    </p:spTree>
    <p:extLst>
      <p:ext uri="{BB962C8B-B14F-4D97-AF65-F5344CB8AC3E}">
        <p14:creationId xmlns:p14="http://schemas.microsoft.com/office/powerpoint/2010/main" val="1606314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669304"/>
            <a:ext cx="8946541" cy="5579096"/>
          </a:xfrm>
        </p:spPr>
        <p:txBody>
          <a:bodyPr/>
          <a:lstStyle/>
          <a:p>
            <a:r>
              <a:rPr lang="en-US" b="1" dirty="0"/>
              <a:t>Malnutrition and Fetal Development </a:t>
            </a:r>
            <a:endParaRPr lang="en-US" b="1" dirty="0" smtClean="0"/>
          </a:p>
          <a:p>
            <a:r>
              <a:rPr lang="en-US" dirty="0" smtClean="0"/>
              <a:t>Without </a:t>
            </a:r>
            <a:r>
              <a:rPr lang="en-US" dirty="0"/>
              <a:t>adequate nutrition during pregnancy, fetal growth and infant health are compromised. </a:t>
            </a:r>
            <a:endParaRPr lang="en-US" dirty="0" smtClean="0"/>
          </a:p>
          <a:p>
            <a:r>
              <a:rPr lang="en-US" dirty="0" smtClean="0"/>
              <a:t>In </a:t>
            </a:r>
            <a:r>
              <a:rPr lang="en-US" dirty="0"/>
              <a:t>general, consequences of malnutrition during pregnancy include fetal growth retardation, congenital malformations (birth defects), spontaneous abortion and stillbirth, preterm birth, and low infant birthweight. </a:t>
            </a:r>
            <a:endParaRPr lang="en-US" dirty="0" smtClean="0"/>
          </a:p>
          <a:p>
            <a:r>
              <a:rPr lang="en-US" dirty="0" smtClean="0"/>
              <a:t>Preterm </a:t>
            </a:r>
            <a:r>
              <a:rPr lang="en-US" dirty="0"/>
              <a:t>birth and low infant birthweight, in turn, predict the risk of stillbirth in a subsequent </a:t>
            </a:r>
            <a:r>
              <a:rPr lang="en-US" dirty="0" smtClean="0"/>
              <a:t>pregnancy.</a:t>
            </a:r>
          </a:p>
          <a:p>
            <a:r>
              <a:rPr lang="en-US" dirty="0" smtClean="0"/>
              <a:t>Malnutrition</a:t>
            </a:r>
            <a:r>
              <a:rPr lang="en-US" dirty="0"/>
              <a:t>, coupled with low birthweight, is a factor in more than half of all deaths of children under four years of age worldwide. </a:t>
            </a:r>
          </a:p>
        </p:txBody>
      </p:sp>
    </p:spTree>
    <p:extLst>
      <p:ext uri="{BB962C8B-B14F-4D97-AF65-F5344CB8AC3E}">
        <p14:creationId xmlns:p14="http://schemas.microsoft.com/office/powerpoint/2010/main" val="1129211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593890"/>
            <a:ext cx="8946541" cy="5654510"/>
          </a:xfrm>
        </p:spPr>
        <p:txBody>
          <a:bodyPr/>
          <a:lstStyle/>
          <a:p>
            <a:r>
              <a:rPr lang="en-US" b="1" u="sng" dirty="0"/>
              <a:t>Practices Incompatible with </a:t>
            </a:r>
            <a:r>
              <a:rPr lang="en-US" b="1" u="sng" dirty="0" smtClean="0"/>
              <a:t>Pregnancy</a:t>
            </a:r>
          </a:p>
          <a:p>
            <a:r>
              <a:rPr lang="en-US" dirty="0" smtClean="0"/>
              <a:t>Alcohol</a:t>
            </a:r>
          </a:p>
          <a:p>
            <a:r>
              <a:rPr lang="en-US" dirty="0"/>
              <a:t>Medicinal Drugs </a:t>
            </a:r>
            <a:endParaRPr lang="en-US" dirty="0" smtClean="0"/>
          </a:p>
          <a:p>
            <a:r>
              <a:rPr lang="en-US" dirty="0"/>
              <a:t>Herbal Supplements </a:t>
            </a:r>
            <a:endParaRPr lang="en-US" dirty="0" smtClean="0"/>
          </a:p>
          <a:p>
            <a:r>
              <a:rPr lang="en-US" dirty="0"/>
              <a:t>Illicit Drugs </a:t>
            </a:r>
            <a:endParaRPr lang="en-US" dirty="0" smtClean="0"/>
          </a:p>
          <a:p>
            <a:r>
              <a:rPr lang="en-US" dirty="0"/>
              <a:t>Environmental </a:t>
            </a:r>
            <a:r>
              <a:rPr lang="en-US" dirty="0" smtClean="0"/>
              <a:t>Contaminants</a:t>
            </a:r>
          </a:p>
          <a:p>
            <a:r>
              <a:rPr lang="en-US" dirty="0" smtClean="0"/>
              <a:t>Smoking </a:t>
            </a:r>
            <a:r>
              <a:rPr lang="en-US" dirty="0"/>
              <a:t>and Chewing </a:t>
            </a:r>
            <a:r>
              <a:rPr lang="en-US" dirty="0" smtClean="0"/>
              <a:t>Tobacco</a:t>
            </a:r>
          </a:p>
          <a:p>
            <a:r>
              <a:rPr lang="en-US" dirty="0"/>
              <a:t>Foodborne </a:t>
            </a:r>
            <a:r>
              <a:rPr lang="en-US" dirty="0" smtClean="0"/>
              <a:t>Illness</a:t>
            </a:r>
          </a:p>
          <a:p>
            <a:r>
              <a:rPr lang="en-US" dirty="0"/>
              <a:t>Vitamin-Mineral </a:t>
            </a:r>
            <a:r>
              <a:rPr lang="en-US" dirty="0" err="1" smtClean="0"/>
              <a:t>Megadoses</a:t>
            </a:r>
            <a:endParaRPr lang="en-US" dirty="0" smtClean="0"/>
          </a:p>
          <a:p>
            <a:r>
              <a:rPr lang="en-US" dirty="0" smtClean="0"/>
              <a:t>Caffeine</a:t>
            </a:r>
          </a:p>
          <a:p>
            <a:r>
              <a:rPr lang="en-US" dirty="0"/>
              <a:t>Weight-Loss </a:t>
            </a:r>
            <a:r>
              <a:rPr lang="en-US" dirty="0" smtClean="0"/>
              <a:t>Dieting</a:t>
            </a:r>
          </a:p>
          <a:p>
            <a:r>
              <a:rPr lang="en-US" dirty="0"/>
              <a:t>Sugar Substitutes</a:t>
            </a:r>
          </a:p>
        </p:txBody>
      </p:sp>
    </p:spTree>
    <p:extLst>
      <p:ext uri="{BB962C8B-B14F-4D97-AF65-F5344CB8AC3E}">
        <p14:creationId xmlns:p14="http://schemas.microsoft.com/office/powerpoint/2010/main" val="3409273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during Lactation</a:t>
            </a:r>
          </a:p>
        </p:txBody>
      </p:sp>
      <p:sp>
        <p:nvSpPr>
          <p:cNvPr id="3" name="Content Placeholder 2"/>
          <p:cNvSpPr>
            <a:spLocks noGrp="1"/>
          </p:cNvSpPr>
          <p:nvPr>
            <p:ph idx="1"/>
          </p:nvPr>
        </p:nvSpPr>
        <p:spPr>
          <a:xfrm>
            <a:off x="1103312" y="2064470"/>
            <a:ext cx="8946541" cy="4183930"/>
          </a:xfrm>
        </p:spPr>
        <p:txBody>
          <a:bodyPr/>
          <a:lstStyle/>
          <a:p>
            <a:r>
              <a:rPr lang="en-US" dirty="0"/>
              <a:t>Breastfeeding offers many health benefits to both mother and infant, and every pregnant woman should seriously consider it (see Table 14-4</a:t>
            </a:r>
            <a:r>
              <a:rPr lang="en-US" dirty="0" smtClean="0"/>
              <a:t>).</a:t>
            </a:r>
            <a:endParaRPr lang="en-US" dirty="0"/>
          </a:p>
          <a:p>
            <a:r>
              <a:rPr lang="en-US" dirty="0" smtClean="0"/>
              <a:t>Even </a:t>
            </a:r>
            <a:r>
              <a:rPr lang="en-US" dirty="0"/>
              <a:t>so, there are sometimes valid reasons for not breastfeeding, and formula-fed infants grow and develop into healthy children. </a:t>
            </a:r>
          </a:p>
        </p:txBody>
      </p:sp>
    </p:spTree>
    <p:extLst>
      <p:ext uri="{BB962C8B-B14F-4D97-AF65-F5344CB8AC3E}">
        <p14:creationId xmlns:p14="http://schemas.microsoft.com/office/powerpoint/2010/main" val="2960002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9946" y="264299"/>
            <a:ext cx="7418895" cy="6504807"/>
          </a:xfrm>
        </p:spPr>
      </p:pic>
    </p:spTree>
    <p:extLst>
      <p:ext uri="{BB962C8B-B14F-4D97-AF65-F5344CB8AC3E}">
        <p14:creationId xmlns:p14="http://schemas.microsoft.com/office/powerpoint/2010/main" val="3371467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Maternal Energy and Nutrient Needs during Lactation </a:t>
            </a:r>
          </a:p>
        </p:txBody>
      </p:sp>
      <p:sp>
        <p:nvSpPr>
          <p:cNvPr id="3" name="Content Placeholder 2"/>
          <p:cNvSpPr>
            <a:spLocks noGrp="1"/>
          </p:cNvSpPr>
          <p:nvPr>
            <p:ph idx="1"/>
          </p:nvPr>
        </p:nvSpPr>
        <p:spPr/>
        <p:txBody>
          <a:bodyPr>
            <a:normAutofit lnSpcReduction="10000"/>
          </a:bodyPr>
          <a:lstStyle/>
          <a:p>
            <a:r>
              <a:rPr lang="en-US" dirty="0"/>
              <a:t>Ideally, the mother who chooses to breastfeed her infant will continue to eat nutrient-dense foods throughout lactation. An adequate diet is needed to support the stamina, patience, and self-confidence that nursing an infant demands. </a:t>
            </a:r>
            <a:endParaRPr lang="en-US" dirty="0" smtClean="0"/>
          </a:p>
          <a:p>
            <a:r>
              <a:rPr lang="en-US" b="1" u="sng" dirty="0"/>
              <a:t>Energy Intake and Exercise </a:t>
            </a:r>
            <a:endParaRPr lang="en-US" b="1" u="sng" dirty="0" smtClean="0"/>
          </a:p>
          <a:p>
            <a:r>
              <a:rPr lang="en-US" dirty="0" smtClean="0"/>
              <a:t>A </a:t>
            </a:r>
            <a:r>
              <a:rPr lang="en-US" dirty="0"/>
              <a:t>nursing mother produces about 25 ounces of milk per day, with considerable variation from woman to woman and in the same woman from time to time, depending primarily on the infant’s demand for milk. To produce an adequate supply of milk, a woman needs extra energy—almost </a:t>
            </a:r>
            <a:r>
              <a:rPr lang="en-US" dirty="0" smtClean="0"/>
              <a:t>500 </a:t>
            </a:r>
            <a:r>
              <a:rPr lang="en-US" dirty="0" err="1" smtClean="0"/>
              <a:t>kcalories</a:t>
            </a:r>
            <a:r>
              <a:rPr lang="en-US" dirty="0" smtClean="0"/>
              <a:t> </a:t>
            </a:r>
            <a:r>
              <a:rPr lang="en-US" dirty="0"/>
              <a:t>a day above her regular need during the first six months of lactation. To meet this energy need, </a:t>
            </a:r>
            <a:r>
              <a:rPr lang="en-US" dirty="0" smtClean="0"/>
              <a:t>she </a:t>
            </a:r>
            <a:r>
              <a:rPr lang="en-US" dirty="0"/>
              <a:t>can eat an extra 330 </a:t>
            </a:r>
            <a:r>
              <a:rPr lang="en-US" dirty="0" err="1"/>
              <a:t>kcalories</a:t>
            </a:r>
            <a:r>
              <a:rPr lang="en-US" dirty="0"/>
              <a:t> of food each day and let the fat reserves she accumulated during pregnancy provide the rest.</a:t>
            </a:r>
          </a:p>
          <a:p>
            <a:endParaRPr lang="en-US" dirty="0"/>
          </a:p>
        </p:txBody>
      </p:sp>
    </p:spTree>
    <p:extLst>
      <p:ext uri="{BB962C8B-B14F-4D97-AF65-F5344CB8AC3E}">
        <p14:creationId xmlns:p14="http://schemas.microsoft.com/office/powerpoint/2010/main" val="3571881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659876"/>
            <a:ext cx="8946541" cy="5588523"/>
          </a:xfrm>
        </p:spPr>
        <p:txBody>
          <a:bodyPr/>
          <a:lstStyle/>
          <a:p>
            <a:r>
              <a:rPr lang="en-US" dirty="0"/>
              <a:t> Most women need at least 1800 </a:t>
            </a:r>
            <a:r>
              <a:rPr lang="en-US" dirty="0" err="1"/>
              <a:t>kcalories</a:t>
            </a:r>
            <a:r>
              <a:rPr lang="en-US" dirty="0"/>
              <a:t> a day to receive all the nutrients required for successful lactation. Severe energy restriction may hinder milk production. After the birth of the infant, many women actively try to lose the extra weight and body fat they accumulated during pregnancy</a:t>
            </a:r>
            <a:r>
              <a:rPr lang="en-US" dirty="0" smtClean="0"/>
              <a:t>.</a:t>
            </a:r>
          </a:p>
          <a:p>
            <a:r>
              <a:rPr lang="en-US" dirty="0" smtClean="0"/>
              <a:t> Opinions </a:t>
            </a:r>
            <a:r>
              <a:rPr lang="en-US" dirty="0"/>
              <a:t>differ as to whether breastfeeding helps with postpartum weight loss. Lactating women may lose body fat more slowly than </a:t>
            </a:r>
            <a:r>
              <a:rPr lang="en-US" dirty="0" err="1"/>
              <a:t>nonlactating</a:t>
            </a:r>
            <a:r>
              <a:rPr lang="en-US" dirty="0"/>
              <a:t> women, but the rate of weight loss is about the </a:t>
            </a:r>
            <a:r>
              <a:rPr lang="en-US" dirty="0" smtClean="0"/>
              <a:t>same.</a:t>
            </a:r>
          </a:p>
          <a:p>
            <a:r>
              <a:rPr lang="en-US" dirty="0" smtClean="0"/>
              <a:t>In </a:t>
            </a:r>
            <a:r>
              <a:rPr lang="en-US" dirty="0"/>
              <a:t>general, most women lose one to two pounds a month during the first four to six months of lactation; some may lose more, and others may maintain or even gain weight. </a:t>
            </a:r>
            <a:endParaRPr lang="en-US" dirty="0" smtClean="0"/>
          </a:p>
          <a:p>
            <a:r>
              <a:rPr lang="en-US" dirty="0" smtClean="0"/>
              <a:t>Neither </a:t>
            </a:r>
            <a:r>
              <a:rPr lang="en-US" dirty="0"/>
              <a:t>the quality nor the quantity of breast milk is adversely affected by moderate weight loss, and infants grow normally.</a:t>
            </a:r>
          </a:p>
          <a:p>
            <a:endParaRPr lang="en-US" dirty="0"/>
          </a:p>
        </p:txBody>
      </p:sp>
    </p:spTree>
    <p:extLst>
      <p:ext uri="{BB962C8B-B14F-4D97-AF65-F5344CB8AC3E}">
        <p14:creationId xmlns:p14="http://schemas.microsoft.com/office/powerpoint/2010/main" val="630835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763572"/>
            <a:ext cx="8946541" cy="5484828"/>
          </a:xfrm>
        </p:spPr>
        <p:txBody>
          <a:bodyPr/>
          <a:lstStyle/>
          <a:p>
            <a:r>
              <a:rPr lang="en-US" dirty="0"/>
              <a:t>Women often exercise to lose weight and improve fitness, and this is compatible with breastfeeding and infant growth. Because intense physical activity can raise the lactate concentration of breast milk and influence the milk’s taste, some infants may prefer milk produced prior to exercise. In these cases, mothers can either breastfeed before exercise or express their milk before exercise for use afterward.</a:t>
            </a:r>
          </a:p>
          <a:p>
            <a:r>
              <a:rPr lang="en-US" b="1" u="sng" dirty="0"/>
              <a:t>Energy Nutrients </a:t>
            </a:r>
            <a:endParaRPr lang="en-US" b="1" u="sng" dirty="0" smtClean="0"/>
          </a:p>
          <a:p>
            <a:r>
              <a:rPr lang="en-US" dirty="0" smtClean="0"/>
              <a:t>Recommendations </a:t>
            </a:r>
            <a:r>
              <a:rPr lang="en-US" dirty="0"/>
              <a:t>for protein and fatty acids intakes remain about the same during lactation as during pregnancy, but they increase for carbohydrates and fibers. </a:t>
            </a:r>
            <a:endParaRPr lang="en-US" dirty="0" smtClean="0"/>
          </a:p>
          <a:p>
            <a:r>
              <a:rPr lang="en-US" dirty="0" smtClean="0"/>
              <a:t>Nursing </a:t>
            </a:r>
            <a:r>
              <a:rPr lang="en-US" dirty="0"/>
              <a:t>mothers need additional carbohydrate to replace the glucose used to make the lactose in breast milk. The fiber recommendation is 1 gram higher simply because it is based on </a:t>
            </a:r>
            <a:r>
              <a:rPr lang="en-US" dirty="0" err="1"/>
              <a:t>kcalorie</a:t>
            </a:r>
            <a:r>
              <a:rPr lang="en-US" dirty="0"/>
              <a:t> intake, which increases during lactation. </a:t>
            </a:r>
          </a:p>
        </p:txBody>
      </p:sp>
    </p:spTree>
    <p:extLst>
      <p:ext uri="{BB962C8B-B14F-4D97-AF65-F5344CB8AC3E}">
        <p14:creationId xmlns:p14="http://schemas.microsoft.com/office/powerpoint/2010/main" val="49720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244338"/>
            <a:ext cx="8946541" cy="5004061"/>
          </a:xfrm>
        </p:spPr>
        <p:txBody>
          <a:bodyPr/>
          <a:lstStyle/>
          <a:p>
            <a:r>
              <a:rPr lang="en-US" b="1" u="sng" dirty="0"/>
              <a:t>Vitamins and Minerals </a:t>
            </a:r>
            <a:endParaRPr lang="en-US" b="1" u="sng" dirty="0" smtClean="0"/>
          </a:p>
          <a:p>
            <a:r>
              <a:rPr lang="en-US" dirty="0" smtClean="0"/>
              <a:t>A </a:t>
            </a:r>
            <a:r>
              <a:rPr lang="en-US" dirty="0"/>
              <a:t>question often raised is whether a mother’s milk may lack a nutrient if she fails to get enough in her diet. The answer differs from one nutrient to the next, but in general, nutritional inadequacies reduce the quantity, not the quality, of breast milk. </a:t>
            </a:r>
            <a:endParaRPr lang="en-US" dirty="0" smtClean="0"/>
          </a:p>
          <a:p>
            <a:r>
              <a:rPr lang="en-US" dirty="0" smtClean="0"/>
              <a:t>Women </a:t>
            </a:r>
            <a:r>
              <a:rPr lang="en-US" dirty="0"/>
              <a:t>can produce milk with adequate protein, carbohydrate, fat, and most minerals, even when their own supplies are limited. For these nutrients and for the vitamin folate as well, milk quality is maintained at the expense of maternal stores. </a:t>
            </a:r>
            <a:endParaRPr lang="en-US" dirty="0" smtClean="0"/>
          </a:p>
          <a:p>
            <a:r>
              <a:rPr lang="en-US" dirty="0" smtClean="0"/>
              <a:t>This </a:t>
            </a:r>
            <a:r>
              <a:rPr lang="en-US" dirty="0"/>
              <a:t>is most evident in the case of calcium: dietary calcium has no effect on the calcium concentration of breast milk, but maternal bones lose some density during lactation if calcium intakes are </a:t>
            </a:r>
            <a:r>
              <a:rPr lang="en-US" dirty="0" smtClean="0"/>
              <a:t>inadequate.</a:t>
            </a:r>
            <a:endParaRPr lang="en-US" dirty="0"/>
          </a:p>
        </p:txBody>
      </p:sp>
    </p:spTree>
    <p:extLst>
      <p:ext uri="{BB962C8B-B14F-4D97-AF65-F5344CB8AC3E}">
        <p14:creationId xmlns:p14="http://schemas.microsoft.com/office/powerpoint/2010/main" val="987052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688158"/>
            <a:ext cx="8946541" cy="5560242"/>
          </a:xfrm>
        </p:spPr>
        <p:txBody>
          <a:bodyPr/>
          <a:lstStyle/>
          <a:p>
            <a:r>
              <a:rPr lang="en-US" b="1" u="sng" dirty="0"/>
              <a:t>Nutrients for Bone Development</a:t>
            </a:r>
            <a:r>
              <a:rPr lang="en-US" dirty="0"/>
              <a:t> </a:t>
            </a:r>
          </a:p>
          <a:p>
            <a:r>
              <a:rPr lang="en-US" dirty="0"/>
              <a:t>Vitamin D and the bone-building minerals calcium, phosphorus, magnesium, and fluoride are in great demand during </a:t>
            </a:r>
            <a:r>
              <a:rPr lang="en-US" dirty="0" smtClean="0"/>
              <a:t>pregnancy.</a:t>
            </a:r>
          </a:p>
          <a:p>
            <a:r>
              <a:rPr lang="en-US" dirty="0" smtClean="0"/>
              <a:t>Insufficient </a:t>
            </a:r>
            <a:r>
              <a:rPr lang="en-US" dirty="0"/>
              <a:t>intakes may produce abnormal fetal bones and </a:t>
            </a:r>
            <a:r>
              <a:rPr lang="en-US" dirty="0" smtClean="0"/>
              <a:t>teeth.</a:t>
            </a:r>
          </a:p>
          <a:p>
            <a:r>
              <a:rPr lang="en-US" b="1" dirty="0" smtClean="0"/>
              <a:t>Vitamin </a:t>
            </a:r>
            <a:r>
              <a:rPr lang="en-US" b="1" dirty="0"/>
              <a:t>D</a:t>
            </a:r>
            <a:r>
              <a:rPr lang="en-US" dirty="0"/>
              <a:t> plays a vital role in calcium absorption and </a:t>
            </a:r>
            <a:r>
              <a:rPr lang="en-US" dirty="0" smtClean="0"/>
              <a:t>utilization.</a:t>
            </a:r>
          </a:p>
          <a:p>
            <a:r>
              <a:rPr lang="en-US" dirty="0" smtClean="0"/>
              <a:t>Consequently</a:t>
            </a:r>
            <a:r>
              <a:rPr lang="en-US" dirty="0"/>
              <a:t>, severe maternal vitamin D deficiency interferes with normal calcium metabolism, resulting in rickets in the infant and </a:t>
            </a:r>
            <a:r>
              <a:rPr lang="en-US" dirty="0" err="1"/>
              <a:t>osteomalacia</a:t>
            </a:r>
            <a:r>
              <a:rPr lang="en-US" dirty="0"/>
              <a:t> in the </a:t>
            </a:r>
            <a:r>
              <a:rPr lang="en-US" dirty="0" smtClean="0"/>
              <a:t>mother.</a:t>
            </a:r>
          </a:p>
          <a:p>
            <a:r>
              <a:rPr lang="en-US" dirty="0" smtClean="0"/>
              <a:t>Regular </a:t>
            </a:r>
            <a:r>
              <a:rPr lang="en-US" dirty="0"/>
              <a:t>exposure to sunlight and consumption of vitamin D–fortified milk are usually sufficient to provide the recommended amount of vitamin D during </a:t>
            </a:r>
            <a:r>
              <a:rPr lang="en-US" dirty="0" smtClean="0"/>
              <a:t>pregnancy.</a:t>
            </a:r>
          </a:p>
          <a:p>
            <a:r>
              <a:rPr lang="en-US" dirty="0" smtClean="0"/>
              <a:t>Routine </a:t>
            </a:r>
            <a:r>
              <a:rPr lang="en-US" dirty="0"/>
              <a:t>supplementation is not recommended because of the toxicity risk. </a:t>
            </a:r>
            <a:endParaRPr lang="en-US" dirty="0" smtClean="0"/>
          </a:p>
          <a:p>
            <a:r>
              <a:rPr lang="en-US" dirty="0" smtClean="0"/>
              <a:t>Vegans </a:t>
            </a:r>
            <a:r>
              <a:rPr lang="en-US" dirty="0"/>
              <a:t>who avoid milk, eggs, and fish may receive enough vitamin D from regular exposure to sunlight and from fortified soy milk. </a:t>
            </a:r>
          </a:p>
          <a:p>
            <a:endParaRPr lang="en-US" dirty="0"/>
          </a:p>
        </p:txBody>
      </p:sp>
    </p:spTree>
    <p:extLst>
      <p:ext uri="{BB962C8B-B14F-4D97-AF65-F5344CB8AC3E}">
        <p14:creationId xmlns:p14="http://schemas.microsoft.com/office/powerpoint/2010/main" val="2627480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187778"/>
            <a:ext cx="8946541" cy="5060622"/>
          </a:xfrm>
        </p:spPr>
        <p:txBody>
          <a:bodyPr/>
          <a:lstStyle/>
          <a:p>
            <a:r>
              <a:rPr lang="en-US" dirty="0"/>
              <a:t>Bone density increases again when lactation ends; breastfeeding has no long-term harmful effects on </a:t>
            </a:r>
            <a:r>
              <a:rPr lang="en-US" dirty="0" smtClean="0"/>
              <a:t>bones. </a:t>
            </a:r>
          </a:p>
          <a:p>
            <a:r>
              <a:rPr lang="en-US" dirty="0" smtClean="0"/>
              <a:t>The </a:t>
            </a:r>
            <a:r>
              <a:rPr lang="en-US" dirty="0"/>
              <a:t>nutrients in breast milk that are most likely to decline in response to prolonged inadequate intakes are the vitamins—especially vitamins B6, B12, A, and D. Review Figure 14-10 </a:t>
            </a:r>
            <a:r>
              <a:rPr lang="en-US" dirty="0" smtClean="0"/>
              <a:t>to </a:t>
            </a:r>
            <a:r>
              <a:rPr lang="en-US" dirty="0"/>
              <a:t>compare a lactating woman’s nutrient needs with those of pregnant and </a:t>
            </a:r>
            <a:r>
              <a:rPr lang="en-US" dirty="0" err="1"/>
              <a:t>nonpregnant</a:t>
            </a:r>
            <a:r>
              <a:rPr lang="en-US" dirty="0"/>
              <a:t> women. </a:t>
            </a:r>
            <a:endParaRPr lang="en-US" dirty="0" smtClean="0"/>
          </a:p>
          <a:p>
            <a:r>
              <a:rPr lang="en-US" b="1" u="sng" dirty="0"/>
              <a:t>Water</a:t>
            </a:r>
            <a:r>
              <a:rPr lang="en-US" dirty="0"/>
              <a:t> </a:t>
            </a:r>
            <a:endParaRPr lang="en-US" dirty="0" smtClean="0"/>
          </a:p>
          <a:p>
            <a:r>
              <a:rPr lang="en-US" dirty="0" smtClean="0"/>
              <a:t>Despite </a:t>
            </a:r>
            <a:r>
              <a:rPr lang="en-US" dirty="0"/>
              <a:t>misconceptions, a mother who drinks more fluid does not produce more breast milk. To protect herself from dehydration, however, a lactating woman needs to drink plenty of fluids. </a:t>
            </a:r>
            <a:endParaRPr lang="en-US" dirty="0" smtClean="0"/>
          </a:p>
          <a:p>
            <a:r>
              <a:rPr lang="en-US" dirty="0" smtClean="0"/>
              <a:t>A </a:t>
            </a:r>
            <a:r>
              <a:rPr lang="en-US" dirty="0"/>
              <a:t>sensible guideline is to drink a glass of milk, juice, or water at each meal and each time the infant nurses. </a:t>
            </a:r>
          </a:p>
          <a:p>
            <a:endParaRPr lang="en-US" dirty="0"/>
          </a:p>
        </p:txBody>
      </p:sp>
    </p:spTree>
    <p:extLst>
      <p:ext uri="{BB962C8B-B14F-4D97-AF65-F5344CB8AC3E}">
        <p14:creationId xmlns:p14="http://schemas.microsoft.com/office/powerpoint/2010/main" val="40523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357460"/>
            <a:ext cx="8946541" cy="4890939"/>
          </a:xfrm>
        </p:spPr>
        <p:txBody>
          <a:bodyPr/>
          <a:lstStyle/>
          <a:p>
            <a:r>
              <a:rPr lang="en-US" b="1" u="sng" dirty="0"/>
              <a:t>Nutrient Supplements</a:t>
            </a:r>
            <a:r>
              <a:rPr lang="en-US" dirty="0"/>
              <a:t> </a:t>
            </a:r>
            <a:endParaRPr lang="en-US" dirty="0" smtClean="0"/>
          </a:p>
          <a:p>
            <a:r>
              <a:rPr lang="en-US" dirty="0" smtClean="0"/>
              <a:t>Most </a:t>
            </a:r>
            <a:r>
              <a:rPr lang="en-US" dirty="0"/>
              <a:t>lactating women can obtain all the nutrients they need from a well-balanced diet without taking vitamin-mineral supplements. Nevertheless, some may need iron supplements, not to enhance the iron in their breast milk, but to refill their depleted iron stores. </a:t>
            </a:r>
            <a:endParaRPr lang="en-US" dirty="0" smtClean="0"/>
          </a:p>
          <a:p>
            <a:r>
              <a:rPr lang="en-US" dirty="0" smtClean="0"/>
              <a:t>The </a:t>
            </a:r>
            <a:r>
              <a:rPr lang="en-US" dirty="0"/>
              <a:t>mother’s iron stores dwindle during pregnancy as she supplies the developing fetus with enough iron to last through the first four to six months of the infant’s life. </a:t>
            </a:r>
            <a:endParaRPr lang="en-US" dirty="0" smtClean="0"/>
          </a:p>
          <a:p>
            <a:r>
              <a:rPr lang="en-US" dirty="0" smtClean="0"/>
              <a:t>In </a:t>
            </a:r>
            <a:r>
              <a:rPr lang="en-US" dirty="0"/>
              <a:t>addition, childbirth may have incurred blood losses. Thus a woman may need iron supplements during lactation even though, until menstruation resumes, her iron requirement is about half that of other </a:t>
            </a:r>
            <a:r>
              <a:rPr lang="en-US" dirty="0" err="1"/>
              <a:t>nonpregnant</a:t>
            </a:r>
            <a:r>
              <a:rPr lang="en-US" dirty="0"/>
              <a:t> women her age. </a:t>
            </a:r>
          </a:p>
        </p:txBody>
      </p:sp>
    </p:spTree>
    <p:extLst>
      <p:ext uri="{BB962C8B-B14F-4D97-AF65-F5344CB8AC3E}">
        <p14:creationId xmlns:p14="http://schemas.microsoft.com/office/powerpoint/2010/main" val="769831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763572"/>
            <a:ext cx="8946541" cy="5484828"/>
          </a:xfrm>
        </p:spPr>
        <p:txBody>
          <a:bodyPr/>
          <a:lstStyle/>
          <a:p>
            <a:r>
              <a:rPr lang="en-US" b="1" u="sng" dirty="0"/>
              <a:t>Particular Foods </a:t>
            </a:r>
            <a:endParaRPr lang="en-US" b="1" u="sng" dirty="0" smtClean="0"/>
          </a:p>
          <a:p>
            <a:r>
              <a:rPr lang="en-US" dirty="0" smtClean="0"/>
              <a:t>Foods </a:t>
            </a:r>
            <a:r>
              <a:rPr lang="en-US" dirty="0"/>
              <a:t>with strong or spicy flavors (such as garlic) may alter the flavor of breast milk. A sudden change in the taste of the milk may annoy some infants. Familiar flavors may enhance enjoyment. </a:t>
            </a:r>
            <a:endParaRPr lang="en-US" dirty="0" smtClean="0"/>
          </a:p>
          <a:p>
            <a:r>
              <a:rPr lang="en-US" dirty="0" smtClean="0"/>
              <a:t>Infants </a:t>
            </a:r>
            <a:r>
              <a:rPr lang="en-US" dirty="0"/>
              <a:t>who develop symptoms of food allergy may be more comfortable if the mother’s diet excludes the most common offenders—cow’s milk, eggs, fish, peanuts, and tree nuts. </a:t>
            </a:r>
            <a:endParaRPr lang="en-US" dirty="0" smtClean="0"/>
          </a:p>
          <a:p>
            <a:r>
              <a:rPr lang="en-US" dirty="0" smtClean="0"/>
              <a:t>Generally</a:t>
            </a:r>
            <a:r>
              <a:rPr lang="en-US" dirty="0"/>
              <a:t>, infants with a strong family history of food allergies benefit from breastfeeding. A nursing mother can usually eat whatever nutritious foods she chooses. If she suspects a particular food is causing the infant discomfort, her physician may recommend a dietary challenge: eliminate the food from the diet to see if the infant’s reactions subside; then return the food to the diet, and again monitor the infant’s reactions. If a food must be eliminated for an extended time, appropriate substitutions must be made to ensure nutrient adequacy.</a:t>
            </a:r>
          </a:p>
          <a:p>
            <a:endParaRPr lang="en-US" dirty="0"/>
          </a:p>
        </p:txBody>
      </p:sp>
    </p:spTree>
    <p:extLst>
      <p:ext uri="{BB962C8B-B14F-4D97-AF65-F5344CB8AC3E}">
        <p14:creationId xmlns:p14="http://schemas.microsoft.com/office/powerpoint/2010/main" val="1809099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648932"/>
            <a:ext cx="9404723" cy="3629320"/>
          </a:xfrm>
        </p:spPr>
        <p:txBody>
          <a:bodyPr/>
          <a:lstStyle/>
          <a:p>
            <a:r>
              <a:rPr lang="en-US" dirty="0" smtClean="0"/>
              <a:t>                      Thank You</a:t>
            </a:r>
            <a:endParaRPr lang="en-US" dirty="0"/>
          </a:p>
        </p:txBody>
      </p:sp>
    </p:spTree>
    <p:extLst>
      <p:ext uri="{BB962C8B-B14F-4D97-AF65-F5344CB8AC3E}">
        <p14:creationId xmlns:p14="http://schemas.microsoft.com/office/powerpoint/2010/main" val="90662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857840"/>
            <a:ext cx="8946541" cy="5390560"/>
          </a:xfrm>
        </p:spPr>
        <p:txBody>
          <a:bodyPr/>
          <a:lstStyle/>
          <a:p>
            <a:r>
              <a:rPr lang="en-US" b="1" dirty="0"/>
              <a:t>Calcium</a:t>
            </a:r>
            <a:r>
              <a:rPr lang="en-US" dirty="0"/>
              <a:t> absorption and retention increases dramatically in pregnancy, helping the mother to meet the calcium needs of </a:t>
            </a:r>
            <a:r>
              <a:rPr lang="en-US" dirty="0" smtClean="0"/>
              <a:t>pregnancy.</a:t>
            </a:r>
          </a:p>
          <a:p>
            <a:r>
              <a:rPr lang="en-US" dirty="0" smtClean="0"/>
              <a:t>During </a:t>
            </a:r>
            <a:r>
              <a:rPr lang="en-US" dirty="0"/>
              <a:t>the last trimester, as the fetal bones begin to calcify, over 300 milligrams a day are transferred to the fetus. </a:t>
            </a:r>
            <a:endParaRPr lang="en-US" dirty="0" smtClean="0"/>
          </a:p>
          <a:p>
            <a:r>
              <a:rPr lang="en-US" dirty="0" smtClean="0"/>
              <a:t>Recommendations </a:t>
            </a:r>
            <a:r>
              <a:rPr lang="en-US" dirty="0"/>
              <a:t>to ensure an adequate calcium intake during pregnancy help to conserve maternal bone while supplying fetal </a:t>
            </a:r>
            <a:r>
              <a:rPr lang="en-US" dirty="0" smtClean="0"/>
              <a:t>needs.</a:t>
            </a:r>
          </a:p>
          <a:p>
            <a:r>
              <a:rPr lang="en-US" dirty="0" smtClean="0"/>
              <a:t>Calcium </a:t>
            </a:r>
            <a:r>
              <a:rPr lang="en-US" dirty="0"/>
              <a:t>intakes for pregnant women </a:t>
            </a:r>
            <a:r>
              <a:rPr lang="en-US" dirty="0" smtClean="0"/>
              <a:t>typically </a:t>
            </a:r>
            <a:r>
              <a:rPr lang="en-US" dirty="0"/>
              <a:t>fall below recommendations. Because bones are still actively depositing minerals until about age 30, adequate calcium is especially important for young women. Pregnant women under age 25 who receive less than 600 milligrams of dietary calcium daily need to increase their intake of milk, cheese, yogurt, and other calcium-rich foods. Alternatively, and less preferably, they may need a daily supplement of 600 milligrams of calcium. </a:t>
            </a:r>
          </a:p>
        </p:txBody>
      </p:sp>
    </p:spTree>
    <p:extLst>
      <p:ext uri="{BB962C8B-B14F-4D97-AF65-F5344CB8AC3E}">
        <p14:creationId xmlns:p14="http://schemas.microsoft.com/office/powerpoint/2010/main" val="390174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961534"/>
            <a:ext cx="8946541" cy="5286865"/>
          </a:xfrm>
        </p:spPr>
        <p:txBody>
          <a:bodyPr/>
          <a:lstStyle/>
          <a:p>
            <a:r>
              <a:rPr lang="en-US" b="1" u="sng" dirty="0"/>
              <a:t>Nutrient </a:t>
            </a:r>
            <a:r>
              <a:rPr lang="en-US" b="1" u="sng" dirty="0" smtClean="0"/>
              <a:t>Supplements </a:t>
            </a:r>
          </a:p>
          <a:p>
            <a:r>
              <a:rPr lang="en-US" dirty="0" smtClean="0"/>
              <a:t>Pregnant </a:t>
            </a:r>
            <a:r>
              <a:rPr lang="en-US" dirty="0"/>
              <a:t>women who make wise food choices can meet most of their nutrient needs, with the possible exception of iron. Even so, physicians routinely recommend daily multivitamin-mineral supplements for pregnant women. </a:t>
            </a:r>
            <a:endParaRPr lang="en-US" dirty="0" smtClean="0"/>
          </a:p>
          <a:p>
            <a:r>
              <a:rPr lang="en-US" dirty="0" smtClean="0"/>
              <a:t>Prenatal </a:t>
            </a:r>
            <a:r>
              <a:rPr lang="en-US" dirty="0"/>
              <a:t>supplements typically contain greater amounts of folate, iron, and calcium than regular vitamin-mineral supplements. These supplements are particularly beneficial for women who do not eat adequately and for those in high-risk groups: women carrying multiple fetuses, cigarette smokers, and alcohol and drug </a:t>
            </a:r>
            <a:r>
              <a:rPr lang="en-US" dirty="0" smtClean="0"/>
              <a:t>abusers.</a:t>
            </a:r>
          </a:p>
          <a:p>
            <a:r>
              <a:rPr lang="en-US" dirty="0" smtClean="0"/>
              <a:t>The </a:t>
            </a:r>
            <a:r>
              <a:rPr lang="en-US" dirty="0"/>
              <a:t>use of prenatal supplements may help reduce the risks of preterm delivery, low infant birthweights, and birth defects. Supplement use prior to conception also seems to reduce the risk of preterm </a:t>
            </a:r>
            <a:r>
              <a:rPr lang="en-US" dirty="0" smtClean="0"/>
              <a:t>births. Figure </a:t>
            </a:r>
            <a:r>
              <a:rPr lang="en-US" dirty="0"/>
              <a:t>14-12 presents a label from a standard prenatal supplement.</a:t>
            </a:r>
          </a:p>
          <a:p>
            <a:endParaRPr lang="en-US" dirty="0"/>
          </a:p>
        </p:txBody>
      </p:sp>
    </p:spTree>
    <p:extLst>
      <p:ext uri="{BB962C8B-B14F-4D97-AF65-F5344CB8AC3E}">
        <p14:creationId xmlns:p14="http://schemas.microsoft.com/office/powerpoint/2010/main" val="3378745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8597" y="715963"/>
            <a:ext cx="7376582" cy="5532437"/>
          </a:xfrm>
        </p:spPr>
      </p:pic>
    </p:spTree>
    <p:extLst>
      <p:ext uri="{BB962C8B-B14F-4D97-AF65-F5344CB8AC3E}">
        <p14:creationId xmlns:p14="http://schemas.microsoft.com/office/powerpoint/2010/main" val="2077963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461914"/>
            <a:ext cx="8946541" cy="5786486"/>
          </a:xfrm>
        </p:spPr>
        <p:txBody>
          <a:bodyPr>
            <a:normAutofit lnSpcReduction="10000"/>
          </a:bodyPr>
          <a:lstStyle/>
          <a:p>
            <a:r>
              <a:rPr lang="en-US" dirty="0" smtClean="0"/>
              <a:t>Energy </a:t>
            </a:r>
            <a:r>
              <a:rPr lang="en-US" dirty="0"/>
              <a:t>requirement during pregnancy: </a:t>
            </a:r>
            <a:endParaRPr lang="en-US" dirty="0" smtClean="0"/>
          </a:p>
          <a:p>
            <a:pPr>
              <a:buFont typeface="Arial" panose="020B0604020202020204" pitchFamily="34" charset="0"/>
              <a:buChar char="•"/>
            </a:pPr>
            <a:r>
              <a:rPr lang="en-US" dirty="0" smtClean="0"/>
              <a:t>2nd </a:t>
            </a:r>
            <a:r>
              <a:rPr lang="en-US" dirty="0"/>
              <a:t>trimester: + 340 kcal/day </a:t>
            </a:r>
            <a:endParaRPr lang="en-US" dirty="0" smtClean="0"/>
          </a:p>
          <a:p>
            <a:pPr>
              <a:buFont typeface="Arial" panose="020B0604020202020204" pitchFamily="34" charset="0"/>
              <a:buChar char="•"/>
            </a:pPr>
            <a:r>
              <a:rPr lang="en-US" dirty="0" smtClean="0"/>
              <a:t>3rd </a:t>
            </a:r>
            <a:r>
              <a:rPr lang="en-US" dirty="0"/>
              <a:t>trimester: + 450 kcal/day</a:t>
            </a:r>
          </a:p>
          <a:p>
            <a:r>
              <a:rPr lang="en-US" dirty="0"/>
              <a:t>Protein RDA during pregnancy</a:t>
            </a:r>
            <a:r>
              <a:rPr lang="en-US" dirty="0" smtClean="0"/>
              <a:t>: + </a:t>
            </a:r>
            <a:r>
              <a:rPr lang="en-US" dirty="0"/>
              <a:t>25 </a:t>
            </a:r>
            <a:r>
              <a:rPr lang="en-US" dirty="0" smtClean="0"/>
              <a:t>g/day</a:t>
            </a:r>
          </a:p>
          <a:p>
            <a:r>
              <a:rPr lang="en-US" dirty="0"/>
              <a:t> Folate RDA during pregnancy: </a:t>
            </a:r>
            <a:r>
              <a:rPr lang="en-US" dirty="0" smtClean="0"/>
              <a:t>600 </a:t>
            </a:r>
            <a:r>
              <a:rPr lang="en-US" dirty="0" err="1" smtClean="0"/>
              <a:t>μg</a:t>
            </a:r>
            <a:r>
              <a:rPr lang="en-US" dirty="0" smtClean="0"/>
              <a:t>/day</a:t>
            </a:r>
          </a:p>
          <a:p>
            <a:r>
              <a:rPr lang="en-US" dirty="0"/>
              <a:t>Vitamin B12 RDA during pregnancy: </a:t>
            </a:r>
            <a:r>
              <a:rPr lang="en-US" dirty="0" smtClean="0"/>
              <a:t>2.6 </a:t>
            </a:r>
            <a:r>
              <a:rPr lang="en-US" dirty="0" err="1"/>
              <a:t>μg</a:t>
            </a:r>
            <a:r>
              <a:rPr lang="en-US" dirty="0"/>
              <a:t>/day</a:t>
            </a:r>
          </a:p>
          <a:p>
            <a:r>
              <a:rPr lang="en-US" dirty="0"/>
              <a:t> Iron RDA during pregnancy: </a:t>
            </a:r>
            <a:r>
              <a:rPr lang="en-US" dirty="0" smtClean="0"/>
              <a:t>27 mg/day</a:t>
            </a:r>
          </a:p>
          <a:p>
            <a:r>
              <a:rPr lang="en-US" dirty="0"/>
              <a:t>Zinc RDA during </a:t>
            </a:r>
            <a:r>
              <a:rPr lang="en-US" dirty="0" smtClean="0"/>
              <a:t>pregnancy:</a:t>
            </a:r>
          </a:p>
          <a:p>
            <a:pPr>
              <a:buFont typeface="Arial" panose="020B0604020202020204" pitchFamily="34" charset="0"/>
              <a:buChar char="•"/>
            </a:pPr>
            <a:r>
              <a:rPr lang="en-US" dirty="0" smtClean="0"/>
              <a:t>12 </a:t>
            </a:r>
            <a:r>
              <a:rPr lang="en-US" dirty="0"/>
              <a:t>mg/day </a:t>
            </a:r>
            <a:r>
              <a:rPr lang="en-US" dirty="0" smtClean="0"/>
              <a:t>(&lt;18 </a:t>
            </a:r>
            <a:r>
              <a:rPr lang="en-US" dirty="0" err="1" smtClean="0"/>
              <a:t>yr</a:t>
            </a:r>
            <a:r>
              <a:rPr lang="en-US" dirty="0" smtClean="0"/>
              <a:t>)</a:t>
            </a:r>
          </a:p>
          <a:p>
            <a:pPr>
              <a:buFont typeface="Arial" panose="020B0604020202020204" pitchFamily="34" charset="0"/>
              <a:buChar char="•"/>
            </a:pPr>
            <a:r>
              <a:rPr lang="en-US" dirty="0" smtClean="0"/>
              <a:t>11 </a:t>
            </a:r>
            <a:r>
              <a:rPr lang="en-US" dirty="0"/>
              <a:t>mg/day (19–50 </a:t>
            </a:r>
            <a:r>
              <a:rPr lang="en-US" dirty="0" err="1"/>
              <a:t>yr</a:t>
            </a:r>
            <a:r>
              <a:rPr lang="en-US" dirty="0" smtClean="0"/>
              <a:t>)</a:t>
            </a:r>
          </a:p>
          <a:p>
            <a:r>
              <a:rPr lang="en-US" dirty="0"/>
              <a:t>The AI for vitamin D does not increase during pregnancy.</a:t>
            </a:r>
          </a:p>
          <a:p>
            <a:r>
              <a:rPr lang="en-US" dirty="0"/>
              <a:t> The AI for calcium does not increase during pregnancy.</a:t>
            </a:r>
          </a:p>
          <a:p>
            <a:r>
              <a:rPr lang="en-US" dirty="0"/>
              <a:t>The USDA Food Guide suggests consuming 3 cups per day of fat-free or low-fat milk or the equivalent in milk </a:t>
            </a:r>
            <a:r>
              <a:rPr lang="en-US" dirty="0" smtClean="0"/>
              <a:t>products</a:t>
            </a:r>
            <a:r>
              <a:rPr lang="en-US" dirty="0"/>
              <a:t>.</a:t>
            </a:r>
          </a:p>
          <a:p>
            <a:endParaRPr lang="en-US" dirty="0"/>
          </a:p>
          <a:p>
            <a:endParaRPr lang="en-US" dirty="0"/>
          </a:p>
          <a:p>
            <a:endParaRPr lang="en-US" dirty="0"/>
          </a:p>
        </p:txBody>
      </p:sp>
    </p:spTree>
    <p:extLst>
      <p:ext uri="{BB962C8B-B14F-4D97-AF65-F5344CB8AC3E}">
        <p14:creationId xmlns:p14="http://schemas.microsoft.com/office/powerpoint/2010/main" val="2177527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622170"/>
            <a:ext cx="8946541" cy="5626230"/>
          </a:xfrm>
        </p:spPr>
        <p:txBody>
          <a:bodyPr>
            <a:normAutofit/>
          </a:bodyPr>
          <a:lstStyle/>
          <a:p>
            <a:r>
              <a:rPr lang="en-US" b="1" u="sng" dirty="0"/>
              <a:t>Vegetarian Diets during Pregnancy and Lactation </a:t>
            </a:r>
            <a:endParaRPr lang="en-US" b="1" u="sng" dirty="0" smtClean="0"/>
          </a:p>
          <a:p>
            <a:r>
              <a:rPr lang="en-US" dirty="0" smtClean="0"/>
              <a:t>In </a:t>
            </a:r>
            <a:r>
              <a:rPr lang="en-US" dirty="0"/>
              <a:t>general, a vegetarian diet can support a healthy pregnancy and successful lactation if it provides adequate energy; includes milk and milk products; and contains a wide variety of legumes, cereals, fruits, and </a:t>
            </a:r>
            <a:r>
              <a:rPr lang="en-US" dirty="0" smtClean="0"/>
              <a:t>vegetables.</a:t>
            </a:r>
          </a:p>
          <a:p>
            <a:r>
              <a:rPr lang="en-US" dirty="0" smtClean="0"/>
              <a:t>Many </a:t>
            </a:r>
            <a:r>
              <a:rPr lang="en-US" dirty="0"/>
              <a:t>vegetarian women are well nourished, with nutrient intakes from diet alone exceeding the RDA for all vitamins and minerals except iron, which is low for most women. </a:t>
            </a:r>
            <a:endParaRPr lang="en-US" dirty="0" smtClean="0"/>
          </a:p>
          <a:p>
            <a:r>
              <a:rPr lang="en-US" dirty="0" smtClean="0"/>
              <a:t>In </a:t>
            </a:r>
            <a:r>
              <a:rPr lang="en-US" dirty="0"/>
              <a:t>contrast, vegan women who restrict themselves to an exclusively plant-based diet generally have low food energy intakes and are thin. For pregnant women, this can be a problem. </a:t>
            </a:r>
            <a:endParaRPr lang="en-US" dirty="0" smtClean="0"/>
          </a:p>
          <a:p>
            <a:r>
              <a:rPr lang="en-US" dirty="0" smtClean="0"/>
              <a:t>Women </a:t>
            </a:r>
            <a:r>
              <a:rPr lang="en-US" dirty="0"/>
              <a:t>with low </a:t>
            </a:r>
            <a:r>
              <a:rPr lang="en-US" dirty="0" err="1"/>
              <a:t>prepregnancy</a:t>
            </a:r>
            <a:r>
              <a:rPr lang="en-US" dirty="0"/>
              <a:t> weights and small weight gains during pregnancy jeopardize a healthy pregnancy. Vegan diets may require supplementation with vitamin B12, calcium, and vitamin D, or the addition of foods fortified with these nutrients. </a:t>
            </a:r>
          </a:p>
        </p:txBody>
      </p:sp>
    </p:spTree>
    <p:extLst>
      <p:ext uri="{BB962C8B-B14F-4D97-AF65-F5344CB8AC3E}">
        <p14:creationId xmlns:p14="http://schemas.microsoft.com/office/powerpoint/2010/main" val="166858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593890"/>
            <a:ext cx="8946541" cy="5654510"/>
          </a:xfrm>
        </p:spPr>
        <p:txBody>
          <a:bodyPr/>
          <a:lstStyle/>
          <a:p>
            <a:r>
              <a:rPr lang="en-US" dirty="0"/>
              <a:t>Infants of vegan parents may suffer spinal cord damage and develop severe psychomotor retardation due to a lack of vitamin B12 in the mother’s diet during pregnancy. </a:t>
            </a:r>
          </a:p>
          <a:p>
            <a:r>
              <a:rPr lang="en-US" dirty="0" smtClean="0"/>
              <a:t>Breastfed </a:t>
            </a:r>
            <a:r>
              <a:rPr lang="en-US" dirty="0"/>
              <a:t>infants of vegan mothers have been reported to develop vitamin B12 deficiency and severe movement disorders. Giving the infants vitamin B12 supplements corrects the blood and neurological symptoms of deficiency, as well as the structural abnormalities, but cognitive and language development delays may persist. </a:t>
            </a:r>
            <a:endParaRPr lang="en-US" dirty="0" smtClean="0"/>
          </a:p>
          <a:p>
            <a:r>
              <a:rPr lang="en-US" dirty="0" smtClean="0"/>
              <a:t>A </a:t>
            </a:r>
            <a:r>
              <a:rPr lang="en-US" dirty="0"/>
              <a:t>vegan mother needs a regular source of vitamin B12–fortified foods or a supplement that provides 2.6 micrograms daily. A pregnant woman who cannot meet her calcium needs through diet alone may need 600 milligrams of supplemental calcium daily, taken with meals. Pregnant women who do not receive sufficient dietary vitamin D or enough exposure to sunlight may need a supplement that provides 10 micrograms daily.</a:t>
            </a:r>
          </a:p>
          <a:p>
            <a:endParaRPr lang="en-US" dirty="0"/>
          </a:p>
        </p:txBody>
      </p:sp>
    </p:spTree>
    <p:extLst>
      <p:ext uri="{BB962C8B-B14F-4D97-AF65-F5344CB8AC3E}">
        <p14:creationId xmlns:p14="http://schemas.microsoft.com/office/powerpoint/2010/main" val="1828334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575036"/>
            <a:ext cx="8946541" cy="5673364"/>
          </a:xfrm>
        </p:spPr>
        <p:txBody>
          <a:bodyPr/>
          <a:lstStyle/>
          <a:p>
            <a:r>
              <a:rPr lang="en-US" b="1" u="sng" dirty="0"/>
              <a:t>Common Nutrition-Related Concerns of Pregnancy </a:t>
            </a:r>
            <a:endParaRPr lang="en-US" b="1" u="sng" dirty="0" smtClean="0"/>
          </a:p>
          <a:p>
            <a:r>
              <a:rPr lang="en-US" dirty="0" smtClean="0"/>
              <a:t>Nausea</a:t>
            </a:r>
            <a:r>
              <a:rPr lang="en-US" dirty="0"/>
              <a:t>, constipation, heartburn, and food sensitivities are common </a:t>
            </a:r>
            <a:r>
              <a:rPr lang="en-US" dirty="0" err="1"/>
              <a:t>nutritionrelated</a:t>
            </a:r>
            <a:r>
              <a:rPr lang="en-US" dirty="0"/>
              <a:t> concerns during pregnancy. A few simple strategies can help alleviate maternal discomforts (see Table 14-2).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28978"/>
            <a:ext cx="12192000" cy="3994451"/>
          </a:xfrm>
          <a:prstGeom prst="rect">
            <a:avLst/>
          </a:prstGeom>
        </p:spPr>
      </p:pic>
    </p:spTree>
    <p:extLst>
      <p:ext uri="{BB962C8B-B14F-4D97-AF65-F5344CB8AC3E}">
        <p14:creationId xmlns:p14="http://schemas.microsoft.com/office/powerpoint/2010/main" val="7618579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245</TotalTime>
  <Words>2274</Words>
  <Application>Microsoft Office PowerPoint</Application>
  <PresentationFormat>Widescreen</PresentationFormat>
  <Paragraphs>104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Century Gothic</vt:lpstr>
      <vt:lpstr>Wingdings 3</vt:lpstr>
      <vt:lpstr>Ion</vt:lpstr>
      <vt:lpstr>Lecture 12 Nutrition in pregnancy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Nutrition during Lactation</vt:lpstr>
      <vt:lpstr>PowerPoint Presentation</vt:lpstr>
      <vt:lpstr>Maternal Energy and Nutrient Needs during Lactation </vt:lpstr>
      <vt:lpstr>PowerPoint Presentation</vt:lpstr>
      <vt:lpstr>PowerPoint Presentation</vt:lpstr>
      <vt:lpstr>PowerPoint Presentation</vt:lpstr>
      <vt:lpstr>PowerPoint Presentation</vt:lpstr>
      <vt:lpstr>PowerPoint Presentation</vt:lpstr>
      <vt:lpstr>PowerPoint Presentation</vt:lpstr>
      <vt:lpstr>                      Thank You</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umar farooq</dc:creator>
  <cp:lastModifiedBy>umar farooq</cp:lastModifiedBy>
  <cp:revision>15</cp:revision>
  <dcterms:created xsi:type="dcterms:W3CDTF">2018-04-16T07:39:58Z</dcterms:created>
  <dcterms:modified xsi:type="dcterms:W3CDTF">2018-04-25T06:27:53Z</dcterms:modified>
</cp:coreProperties>
</file>