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9" r:id="rId5"/>
    <p:sldId id="272" r:id="rId6"/>
    <p:sldId id="273" r:id="rId7"/>
    <p:sldId id="258"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Write a </a:t>
            </a:r>
            <a:r>
              <a:rPr lang="en-US" dirty="0"/>
              <a:t>L</a:t>
            </a:r>
            <a:r>
              <a:rPr lang="en-US" dirty="0" smtClean="0"/>
              <a:t>iterature Review</a:t>
            </a:r>
            <a:endParaRPr lang="en-US" dirty="0"/>
          </a:p>
        </p:txBody>
      </p:sp>
    </p:spTree>
    <p:extLst>
      <p:ext uri="{BB962C8B-B14F-4D97-AF65-F5344CB8AC3E}">
        <p14:creationId xmlns:p14="http://schemas.microsoft.com/office/powerpoint/2010/main" val="3073244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en-US" dirty="0"/>
              <a:t>Read the abstract to find out whether an article is relevant to your question. When you find a useful book or article, you can check the bibliography to find other relevant sources.</a:t>
            </a:r>
          </a:p>
          <a:p>
            <a:endParaRPr lang="en-US" dirty="0"/>
          </a:p>
          <a:p>
            <a:r>
              <a:rPr lang="en-US" dirty="0"/>
              <a:t>To identify the most important publications on your topic, take note of recurring citations. If the same authors, books or articles keep appearing in your reading, make sure to seek them out.</a:t>
            </a:r>
          </a:p>
          <a:p>
            <a:endParaRPr lang="en-US" dirty="0"/>
          </a:p>
          <a:p>
            <a:r>
              <a:rPr lang="en-US" dirty="0"/>
              <a:t>You can find out how many times an article has been cited on Google Scholar – a high citation count means the article has been influential in the field, and should certainly be included in your literature review.</a:t>
            </a:r>
          </a:p>
        </p:txBody>
      </p:sp>
    </p:spTree>
    <p:extLst>
      <p:ext uri="{BB962C8B-B14F-4D97-AF65-F5344CB8AC3E}">
        <p14:creationId xmlns:p14="http://schemas.microsoft.com/office/powerpoint/2010/main" val="2588190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Evaluate and select sources</a:t>
            </a:r>
          </a:p>
        </p:txBody>
      </p:sp>
      <p:sp>
        <p:nvSpPr>
          <p:cNvPr id="3" name="Content Placeholder 2"/>
          <p:cNvSpPr>
            <a:spLocks noGrp="1"/>
          </p:cNvSpPr>
          <p:nvPr>
            <p:ph idx="1"/>
          </p:nvPr>
        </p:nvSpPr>
        <p:spPr>
          <a:xfrm>
            <a:off x="457200" y="1447800"/>
            <a:ext cx="8229600" cy="5029200"/>
          </a:xfrm>
        </p:spPr>
        <p:txBody>
          <a:bodyPr>
            <a:normAutofit fontScale="62500" lnSpcReduction="20000"/>
          </a:bodyPr>
          <a:lstStyle/>
          <a:p>
            <a:r>
              <a:rPr lang="en-US" dirty="0"/>
              <a:t>You probably won’t be able to read absolutely everything that has been written on the topic – you’ll have to evaluate which sources are most relevant to your questions.</a:t>
            </a:r>
          </a:p>
          <a:p>
            <a:endParaRPr lang="en-US" dirty="0"/>
          </a:p>
          <a:p>
            <a:r>
              <a:rPr lang="en-US" dirty="0"/>
              <a:t>For each publication, ask yourself:</a:t>
            </a:r>
          </a:p>
          <a:p>
            <a:endParaRPr lang="en-US" dirty="0"/>
          </a:p>
          <a:p>
            <a:r>
              <a:rPr lang="en-US" dirty="0"/>
              <a:t>What question or problem is the author addressing?</a:t>
            </a:r>
          </a:p>
          <a:p>
            <a:r>
              <a:rPr lang="en-US" dirty="0"/>
              <a:t>What are the key concepts and how are they defined?</a:t>
            </a:r>
          </a:p>
          <a:p>
            <a:r>
              <a:rPr lang="en-US" dirty="0"/>
              <a:t>What are the key theories, models and methods? Does the research use established frameworks or take an innovative approach?</a:t>
            </a:r>
          </a:p>
          <a:p>
            <a:r>
              <a:rPr lang="en-US" dirty="0"/>
              <a:t>What are the results and conclusions of the study?</a:t>
            </a:r>
          </a:p>
          <a:p>
            <a:r>
              <a:rPr lang="en-US" dirty="0"/>
              <a:t>How does the publication relate to other literature in the field? Does it confirm, add to, or challenge established knowledge?</a:t>
            </a:r>
          </a:p>
          <a:p>
            <a:r>
              <a:rPr lang="en-US" dirty="0"/>
              <a:t>How does the publication contribute to your understanding of the topic? What are its key insights and arguments?</a:t>
            </a:r>
          </a:p>
          <a:p>
            <a:r>
              <a:rPr lang="en-US" dirty="0"/>
              <a:t>What are the strengths and weaknesses of the research?</a:t>
            </a:r>
          </a:p>
        </p:txBody>
      </p:sp>
    </p:spTree>
    <p:extLst>
      <p:ext uri="{BB962C8B-B14F-4D97-AF65-F5344CB8AC3E}">
        <p14:creationId xmlns:p14="http://schemas.microsoft.com/office/powerpoint/2010/main" val="199436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3: Identify themes, debates, and gaps</a:t>
            </a:r>
          </a:p>
        </p:txBody>
      </p:sp>
      <p:sp>
        <p:nvSpPr>
          <p:cNvPr id="3" name="Content Placeholder 2"/>
          <p:cNvSpPr>
            <a:spLocks noGrp="1"/>
          </p:cNvSpPr>
          <p:nvPr>
            <p:ph idx="1"/>
          </p:nvPr>
        </p:nvSpPr>
        <p:spPr/>
        <p:txBody>
          <a:bodyPr>
            <a:normAutofit fontScale="70000" lnSpcReduction="20000"/>
          </a:bodyPr>
          <a:lstStyle/>
          <a:p>
            <a:r>
              <a:rPr lang="en-US" dirty="0"/>
              <a:t>To begin organizing your literature review’s argument and structure, you need to understand the connections and relationships between the sources you’ve read. Based on your reading and notes, you can look for:</a:t>
            </a:r>
          </a:p>
          <a:p>
            <a:endParaRPr lang="en-US" dirty="0"/>
          </a:p>
          <a:p>
            <a:r>
              <a:rPr lang="en-US" dirty="0"/>
              <a:t>Trends and patterns (in theory, method or results): do certain approaches become more or less popular over time?</a:t>
            </a:r>
          </a:p>
          <a:p>
            <a:r>
              <a:rPr lang="en-US" dirty="0"/>
              <a:t>Themes: what questions or concepts recur across the literature?</a:t>
            </a:r>
          </a:p>
          <a:p>
            <a:r>
              <a:rPr lang="en-US" dirty="0"/>
              <a:t>Debates, conflicts and contradictions: where do sources disagree?</a:t>
            </a:r>
          </a:p>
          <a:p>
            <a:r>
              <a:rPr lang="en-US" dirty="0"/>
              <a:t>Pivotal publications: are there any influential theories or studies that changed the direction of the field?</a:t>
            </a:r>
          </a:p>
          <a:p>
            <a:r>
              <a:rPr lang="en-US" dirty="0"/>
              <a:t>Gaps: what is missing from the literature? Are there weaknesses that need to be addressed?</a:t>
            </a:r>
          </a:p>
        </p:txBody>
      </p:sp>
    </p:spTree>
    <p:extLst>
      <p:ext uri="{BB962C8B-B14F-4D97-AF65-F5344CB8AC3E}">
        <p14:creationId xmlns:p14="http://schemas.microsoft.com/office/powerpoint/2010/main" val="155956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4: Outline your literature review’s structure</a:t>
            </a:r>
          </a:p>
        </p:txBody>
      </p:sp>
      <p:sp>
        <p:nvSpPr>
          <p:cNvPr id="3" name="Content Placeholder 2"/>
          <p:cNvSpPr>
            <a:spLocks noGrp="1"/>
          </p:cNvSpPr>
          <p:nvPr>
            <p:ph idx="1"/>
          </p:nvPr>
        </p:nvSpPr>
        <p:spPr/>
        <p:txBody>
          <a:bodyPr>
            <a:normAutofit fontScale="92500" lnSpcReduction="10000"/>
          </a:bodyPr>
          <a:lstStyle/>
          <a:p>
            <a:r>
              <a:rPr lang="en-US" dirty="0"/>
              <a:t>There are various approaches to organizing the body of a literature review. You should have a rough idea of your strategy before you start writing.</a:t>
            </a:r>
          </a:p>
          <a:p>
            <a:endParaRPr lang="en-US" dirty="0"/>
          </a:p>
          <a:p>
            <a:r>
              <a:rPr lang="en-US" dirty="0"/>
              <a:t>Depending on the length of your literature review, you can combine several of these strategies (for example, your overall structure might be thematic, but each theme is discussed chronologically).</a:t>
            </a:r>
          </a:p>
        </p:txBody>
      </p:sp>
    </p:spTree>
    <p:extLst>
      <p:ext uri="{BB962C8B-B14F-4D97-AF65-F5344CB8AC3E}">
        <p14:creationId xmlns:p14="http://schemas.microsoft.com/office/powerpoint/2010/main" val="1621771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55000" lnSpcReduction="20000"/>
          </a:bodyPr>
          <a:lstStyle/>
          <a:p>
            <a:r>
              <a:rPr lang="en-US" dirty="0"/>
              <a:t>Chronological</a:t>
            </a:r>
          </a:p>
          <a:p>
            <a:r>
              <a:rPr lang="en-US" dirty="0"/>
              <a:t>The simplest approach is to trace the development of the topic over time. However, if you choose this strategy, be careful to avoid simply listing and summarizing sources in order.</a:t>
            </a:r>
          </a:p>
          <a:p>
            <a:endParaRPr lang="en-US" dirty="0"/>
          </a:p>
          <a:p>
            <a:r>
              <a:rPr lang="en-US" dirty="0"/>
              <a:t>Try to analyze patterns, turning points and key debates that have shaped the direction of the field. Give your interpretation of how and why certain developments occurred.</a:t>
            </a:r>
          </a:p>
          <a:p>
            <a:endParaRPr lang="en-US" dirty="0"/>
          </a:p>
          <a:p>
            <a:r>
              <a:rPr lang="en-US" dirty="0"/>
              <a:t>Thematic</a:t>
            </a:r>
          </a:p>
          <a:p>
            <a:r>
              <a:rPr lang="en-US" dirty="0"/>
              <a:t>If you have found some recurring central themes, you can organize your literature review into subsections that address different aspects of the topic.</a:t>
            </a:r>
          </a:p>
          <a:p>
            <a:endParaRPr lang="en-US" dirty="0"/>
          </a:p>
          <a:p>
            <a:r>
              <a:rPr lang="en-US" dirty="0"/>
              <a:t>For example, if you are reviewing literature about inequalities in migrant health outcomes, key themes might include healthcare policy, language barriers, cultural attitudes, legal status, and economic access.</a:t>
            </a:r>
          </a:p>
        </p:txBody>
      </p:sp>
    </p:spTree>
    <p:extLst>
      <p:ext uri="{BB962C8B-B14F-4D97-AF65-F5344CB8AC3E}">
        <p14:creationId xmlns:p14="http://schemas.microsoft.com/office/powerpoint/2010/main" val="1416064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55000" lnSpcReduction="20000"/>
          </a:bodyPr>
          <a:lstStyle/>
          <a:p>
            <a:r>
              <a:rPr lang="en-US" dirty="0"/>
              <a:t>Methodological</a:t>
            </a:r>
          </a:p>
          <a:p>
            <a:r>
              <a:rPr lang="en-US" dirty="0"/>
              <a:t>If you draw your sources from different disciplines or fields that use a variety of research methods, you might want to compare the results and conclusions that emerge from different approaches. For example:</a:t>
            </a:r>
          </a:p>
          <a:p>
            <a:endParaRPr lang="en-US" dirty="0"/>
          </a:p>
          <a:p>
            <a:r>
              <a:rPr lang="en-US" dirty="0"/>
              <a:t>Look at what results have emerged in qualitative versus quantitative research</a:t>
            </a:r>
          </a:p>
          <a:p>
            <a:r>
              <a:rPr lang="en-US" dirty="0"/>
              <a:t>Discuss how the topic has been approached by empirical versus theoretical scholarship</a:t>
            </a:r>
          </a:p>
          <a:p>
            <a:r>
              <a:rPr lang="en-US" dirty="0"/>
              <a:t>Divide the literature into sociological, historical, and cultural sources</a:t>
            </a:r>
          </a:p>
          <a:p>
            <a:r>
              <a:rPr lang="en-US" dirty="0"/>
              <a:t>Theoretical</a:t>
            </a:r>
          </a:p>
          <a:p>
            <a:r>
              <a:rPr lang="en-US" dirty="0"/>
              <a:t>A literature review is often the foundation for a theoretical framework. You can use it to discuss various theories, models, and definitions of key concepts.</a:t>
            </a:r>
          </a:p>
          <a:p>
            <a:endParaRPr lang="en-US" dirty="0"/>
          </a:p>
          <a:p>
            <a:r>
              <a:rPr lang="en-US" dirty="0"/>
              <a:t>You might argue for the relevance of a specific theoretical approach, or combine various theoretical concepts to create a framework for your research.</a:t>
            </a:r>
          </a:p>
        </p:txBody>
      </p:sp>
    </p:spTree>
    <p:extLst>
      <p:ext uri="{BB962C8B-B14F-4D97-AF65-F5344CB8AC3E}">
        <p14:creationId xmlns:p14="http://schemas.microsoft.com/office/powerpoint/2010/main" val="35623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5: Write your literature review</a:t>
            </a:r>
          </a:p>
        </p:txBody>
      </p:sp>
      <p:sp>
        <p:nvSpPr>
          <p:cNvPr id="3" name="Content Placeholder 2"/>
          <p:cNvSpPr>
            <a:spLocks noGrp="1"/>
          </p:cNvSpPr>
          <p:nvPr>
            <p:ph idx="1"/>
          </p:nvPr>
        </p:nvSpPr>
        <p:spPr/>
        <p:txBody>
          <a:bodyPr/>
          <a:lstStyle/>
          <a:p>
            <a:r>
              <a:rPr lang="en-US" dirty="0"/>
              <a:t>Like any other academic text, your literature review should have an introduction, a main body, and a conclusion. What you include in each depends on the objective of your literature review</a:t>
            </a:r>
            <a:r>
              <a:rPr lang="en-US" dirty="0" smtClean="0"/>
              <a:t>.</a:t>
            </a:r>
          </a:p>
          <a:p>
            <a:pPr marL="0" indent="0">
              <a:buNone/>
            </a:pPr>
            <a:r>
              <a:rPr lang="en-US" dirty="0"/>
              <a:t>Introduction</a:t>
            </a:r>
          </a:p>
          <a:p>
            <a:r>
              <a:rPr lang="en-US" dirty="0"/>
              <a:t>The introduction should clearly establish the focus and purpose of the literature review.</a:t>
            </a:r>
          </a:p>
        </p:txBody>
      </p:sp>
    </p:spTree>
    <p:extLst>
      <p:ext uri="{BB962C8B-B14F-4D97-AF65-F5344CB8AC3E}">
        <p14:creationId xmlns:p14="http://schemas.microsoft.com/office/powerpoint/2010/main" val="1350852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pPr marL="0" indent="0">
              <a:buNone/>
            </a:pPr>
            <a:r>
              <a:rPr lang="en-US" b="1" dirty="0"/>
              <a:t>Body</a:t>
            </a:r>
          </a:p>
          <a:p>
            <a:r>
              <a:rPr lang="en-US" dirty="0"/>
              <a:t>Depending on the length of your literature review, you might want to divide the body into subsections. You can use a subheading for each theme, time period, or methodological approach.</a:t>
            </a:r>
          </a:p>
          <a:p>
            <a:endParaRPr lang="en-US" dirty="0"/>
          </a:p>
          <a:p>
            <a:r>
              <a:rPr lang="en-US" dirty="0"/>
              <a:t>As you write, you can follow these tips:</a:t>
            </a:r>
          </a:p>
          <a:p>
            <a:endParaRPr lang="en-US" dirty="0"/>
          </a:p>
          <a:p>
            <a:r>
              <a:rPr lang="en-US" dirty="0"/>
              <a:t>Summarize and synthesize: give an overview of the main points of each source and combine them into a coherent whole</a:t>
            </a:r>
          </a:p>
          <a:p>
            <a:r>
              <a:rPr lang="en-US" dirty="0"/>
              <a:t>Analyze and interpret: don’t just paraphrase other researchers—add your own interpretations where possible, discussing the significance of findings in relation to the literature as a whole</a:t>
            </a:r>
          </a:p>
          <a:p>
            <a:r>
              <a:rPr lang="en-US" dirty="0"/>
              <a:t>Critically evaluate: mention the strengths and weaknesses of your sources</a:t>
            </a:r>
          </a:p>
          <a:p>
            <a:r>
              <a:rPr lang="en-US" dirty="0"/>
              <a:t>Write in well-structured paragraphs: use transitions and topic sentences to draw connections, comparisons and contrasts</a:t>
            </a:r>
          </a:p>
        </p:txBody>
      </p:sp>
    </p:spTree>
    <p:extLst>
      <p:ext uri="{BB962C8B-B14F-4D97-AF65-F5344CB8AC3E}">
        <p14:creationId xmlns:p14="http://schemas.microsoft.com/office/powerpoint/2010/main" val="1145467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Conclusion</a:t>
            </a:r>
            <a:br>
              <a:rPr lang="en-US" dirty="0"/>
            </a:br>
            <a:endParaRPr lang="en-US" dirty="0"/>
          </a:p>
        </p:txBody>
      </p:sp>
      <p:sp>
        <p:nvSpPr>
          <p:cNvPr id="3" name="Content Placeholder 2"/>
          <p:cNvSpPr>
            <a:spLocks noGrp="1"/>
          </p:cNvSpPr>
          <p:nvPr>
            <p:ph idx="1"/>
          </p:nvPr>
        </p:nvSpPr>
        <p:spPr/>
        <p:txBody>
          <a:bodyPr/>
          <a:lstStyle/>
          <a:p>
            <a:r>
              <a:rPr lang="en-US" dirty="0" smtClean="0"/>
              <a:t>In </a:t>
            </a:r>
            <a:r>
              <a:rPr lang="en-US" dirty="0"/>
              <a:t>the conclusion, you should summarize the key findings you have taken from the literature and emphasize their significance.</a:t>
            </a:r>
          </a:p>
        </p:txBody>
      </p:sp>
    </p:spTree>
    <p:extLst>
      <p:ext uri="{BB962C8B-B14F-4D97-AF65-F5344CB8AC3E}">
        <p14:creationId xmlns:p14="http://schemas.microsoft.com/office/powerpoint/2010/main" val="259720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en-US" dirty="0"/>
              <a:t>A literature review is a survey of scholarly sources on a specific topic. It provides an overview of current knowledge, allowing you to identify relevant theories, methods, and gaps in the existing research.</a:t>
            </a:r>
          </a:p>
          <a:p>
            <a:endParaRPr lang="en-US" dirty="0"/>
          </a:p>
          <a:p>
            <a:r>
              <a:rPr lang="en-US" dirty="0"/>
              <a:t>Conducting a literature review involves collecting, evaluating and analyzing publications (such as books and journal articles) that relate to your research question. There are five main steps in the process of writing a literature review:</a:t>
            </a:r>
          </a:p>
        </p:txBody>
      </p:sp>
    </p:spTree>
    <p:extLst>
      <p:ext uri="{BB962C8B-B14F-4D97-AF65-F5344CB8AC3E}">
        <p14:creationId xmlns:p14="http://schemas.microsoft.com/office/powerpoint/2010/main" val="95959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fontScale="92500" lnSpcReduction="10000"/>
          </a:bodyPr>
          <a:lstStyle/>
          <a:p>
            <a:r>
              <a:rPr lang="en-US" dirty="0"/>
              <a:t>Review of literature is one of the most important  steps in the research process.</a:t>
            </a:r>
          </a:p>
          <a:p>
            <a:r>
              <a:rPr lang="en-US" dirty="0"/>
              <a:t>It is an account of what is already known about a  particular phenomenon.</a:t>
            </a:r>
          </a:p>
          <a:p>
            <a:r>
              <a:rPr lang="en-US" dirty="0"/>
              <a:t>The main purpose of literature review is to convey  to the readers about the work already done &amp; the  knowledge &amp; ideas that have been already  established on a particular topic of research.</a:t>
            </a:r>
          </a:p>
          <a:p>
            <a:r>
              <a:rPr lang="en-US" dirty="0"/>
              <a:t>Literature review is a laborious task, but it is  essential if the research process is to be  successful.</a:t>
            </a:r>
          </a:p>
          <a:p>
            <a:pPr marL="0" indent="0">
              <a:buNone/>
            </a:pPr>
            <a:endParaRPr lang="en-US" dirty="0"/>
          </a:p>
        </p:txBody>
      </p:sp>
    </p:spTree>
    <p:extLst>
      <p:ext uri="{BB962C8B-B14F-4D97-AF65-F5344CB8AC3E}">
        <p14:creationId xmlns:p14="http://schemas.microsoft.com/office/powerpoint/2010/main" val="2054298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write a literature review?</a:t>
            </a:r>
          </a:p>
        </p:txBody>
      </p:sp>
      <p:sp>
        <p:nvSpPr>
          <p:cNvPr id="3" name="Content Placeholder 2"/>
          <p:cNvSpPr>
            <a:spLocks noGrp="1"/>
          </p:cNvSpPr>
          <p:nvPr>
            <p:ph idx="1"/>
          </p:nvPr>
        </p:nvSpPr>
        <p:spPr/>
        <p:txBody>
          <a:bodyPr>
            <a:normAutofit fontScale="85000" lnSpcReduction="10000"/>
          </a:bodyPr>
          <a:lstStyle/>
          <a:p>
            <a:r>
              <a:rPr lang="en-US" dirty="0"/>
              <a:t>When you write a thesis, dissertation, or research paper, you will have to conduct a literature review to situate your research within existing knowledge. The literature review gives you a chance to:</a:t>
            </a:r>
          </a:p>
          <a:p>
            <a:endParaRPr lang="en-US" dirty="0"/>
          </a:p>
          <a:p>
            <a:r>
              <a:rPr lang="en-US" dirty="0"/>
              <a:t>Demonstrate your familiarity with the topic and scholarly context</a:t>
            </a:r>
          </a:p>
          <a:p>
            <a:r>
              <a:rPr lang="en-US" dirty="0"/>
              <a:t>Develop a theoretical framework and methodology for your research</a:t>
            </a:r>
          </a:p>
          <a:p>
            <a:r>
              <a:rPr lang="en-US" dirty="0" smtClean="0"/>
              <a:t>Show </a:t>
            </a:r>
            <a:r>
              <a:rPr lang="en-US" dirty="0"/>
              <a:t>how your research addresses a gap or contributes to a debate</a:t>
            </a:r>
          </a:p>
        </p:txBody>
      </p:sp>
    </p:spTree>
    <p:extLst>
      <p:ext uri="{BB962C8B-B14F-4D97-AF65-F5344CB8AC3E}">
        <p14:creationId xmlns:p14="http://schemas.microsoft.com/office/powerpoint/2010/main" val="412409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en-US" dirty="0"/>
              <a:t>Identification of a research problem &amp; development or  refinement of research questions</a:t>
            </a:r>
            <a:r>
              <a:rPr lang="en-US" dirty="0" smtClean="0"/>
              <a:t>.</a:t>
            </a:r>
          </a:p>
          <a:p>
            <a:pPr marL="0" indent="0">
              <a:buNone/>
            </a:pPr>
            <a:endParaRPr lang="en-US" dirty="0"/>
          </a:p>
          <a:p>
            <a:r>
              <a:rPr lang="en-US" dirty="0"/>
              <a:t>Orientation to what is known &amp; not known about an  area of inquiry to ascertain what research can best  contribute to knowledge</a:t>
            </a:r>
            <a:r>
              <a:rPr lang="en-US" dirty="0" smtClean="0"/>
              <a:t>.</a:t>
            </a:r>
          </a:p>
          <a:p>
            <a:pPr marL="0" indent="0">
              <a:buNone/>
            </a:pPr>
            <a:endParaRPr lang="en-US" dirty="0"/>
          </a:p>
          <a:p>
            <a:r>
              <a:rPr lang="en-US" dirty="0"/>
              <a:t>Determination of any gaps or inconsistencies in a body  of knowledge</a:t>
            </a:r>
            <a:r>
              <a:rPr lang="en-US" dirty="0" smtClean="0"/>
              <a:t>.</a:t>
            </a:r>
          </a:p>
          <a:p>
            <a:pPr marL="0" indent="0">
              <a:buNone/>
            </a:pPr>
            <a:endParaRPr lang="en-US" dirty="0"/>
          </a:p>
          <a:p>
            <a:r>
              <a:rPr lang="en-US" dirty="0"/>
              <a:t>Determination of a need to replicate a prior study in</a:t>
            </a:r>
          </a:p>
          <a:p>
            <a:pPr marL="0" indent="0">
              <a:buNone/>
            </a:pPr>
            <a:r>
              <a:rPr lang="en-US" dirty="0" smtClean="0"/>
              <a:t>     different </a:t>
            </a:r>
            <a:r>
              <a:rPr lang="en-US" dirty="0"/>
              <a:t>study settings or different samples or size or </a:t>
            </a:r>
          </a:p>
          <a:p>
            <a:pPr marL="0" indent="0">
              <a:buNone/>
            </a:pPr>
            <a:r>
              <a:rPr lang="en-US" dirty="0" smtClean="0"/>
              <a:t>     different </a:t>
            </a:r>
            <a:r>
              <a:rPr lang="en-US" dirty="0"/>
              <a:t>study population. </a:t>
            </a:r>
          </a:p>
        </p:txBody>
      </p:sp>
    </p:spTree>
    <p:extLst>
      <p:ext uri="{BB962C8B-B14F-4D97-AF65-F5344CB8AC3E}">
        <p14:creationId xmlns:p14="http://schemas.microsoft.com/office/powerpoint/2010/main" val="3602868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10000"/>
          </a:bodyPr>
          <a:lstStyle/>
          <a:p>
            <a:r>
              <a:rPr lang="en-US" dirty="0"/>
              <a:t>Description of the strengths &amp; weaknesses of  design/methods of inquiry &amp; instruments used in  earlier research work</a:t>
            </a:r>
            <a:r>
              <a:rPr lang="en-US" dirty="0" smtClean="0"/>
              <a:t>.</a:t>
            </a:r>
          </a:p>
          <a:p>
            <a:pPr marL="0" indent="0">
              <a:buNone/>
            </a:pPr>
            <a:endParaRPr lang="en-US" dirty="0"/>
          </a:p>
          <a:p>
            <a:r>
              <a:rPr lang="en-US" dirty="0"/>
              <a:t>Development of hypothesis to be tested in a research  study</a:t>
            </a:r>
            <a:r>
              <a:rPr lang="en-US" dirty="0" smtClean="0"/>
              <a:t>.</a:t>
            </a:r>
          </a:p>
          <a:p>
            <a:pPr marL="0" indent="0">
              <a:buNone/>
            </a:pPr>
            <a:endParaRPr lang="en-US" dirty="0"/>
          </a:p>
          <a:p>
            <a:r>
              <a:rPr lang="en-US" dirty="0"/>
              <a:t>It also helps in development of research instruments</a:t>
            </a:r>
            <a:r>
              <a:rPr lang="en-US" dirty="0" smtClean="0"/>
              <a:t>.</a:t>
            </a:r>
          </a:p>
          <a:p>
            <a:pPr marL="0" indent="0">
              <a:buNone/>
            </a:pPr>
            <a:endParaRPr lang="en-US" dirty="0" smtClean="0"/>
          </a:p>
          <a:p>
            <a:r>
              <a:rPr lang="en-US" dirty="0"/>
              <a:t> It also provide the knowledge about the problems  faced by the previous researchers’ while studying  same topic.</a:t>
            </a:r>
          </a:p>
          <a:p>
            <a:endParaRPr lang="en-US" dirty="0"/>
          </a:p>
        </p:txBody>
      </p:sp>
    </p:spTree>
    <p:extLst>
      <p:ext uri="{BB962C8B-B14F-4D97-AF65-F5344CB8AC3E}">
        <p14:creationId xmlns:p14="http://schemas.microsoft.com/office/powerpoint/2010/main" val="298776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writing </a:t>
            </a:r>
            <a:r>
              <a:rPr lang="en-US" dirty="0"/>
              <a:t>L</a:t>
            </a:r>
            <a:r>
              <a:rPr lang="en-US" dirty="0" smtClean="0"/>
              <a:t>iterature </a:t>
            </a:r>
            <a:r>
              <a:rPr lang="en-US" dirty="0"/>
              <a:t>R</a:t>
            </a:r>
            <a:r>
              <a:rPr lang="en-US" dirty="0" smtClean="0"/>
              <a:t>eview</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a:t>Search for relevant literature</a:t>
            </a:r>
          </a:p>
          <a:p>
            <a:pPr marL="514350" indent="-514350">
              <a:buFont typeface="+mj-lt"/>
              <a:buAutoNum type="arabicPeriod"/>
            </a:pPr>
            <a:r>
              <a:rPr lang="en-US" dirty="0"/>
              <a:t>Evaluate sources</a:t>
            </a:r>
          </a:p>
          <a:p>
            <a:pPr marL="514350" indent="-514350">
              <a:buFont typeface="+mj-lt"/>
              <a:buAutoNum type="arabicPeriod"/>
            </a:pPr>
            <a:r>
              <a:rPr lang="en-US" dirty="0"/>
              <a:t>Identify themes, debates and gaps</a:t>
            </a:r>
          </a:p>
          <a:p>
            <a:pPr marL="514350" indent="-514350">
              <a:buFont typeface="+mj-lt"/>
              <a:buAutoNum type="arabicPeriod"/>
            </a:pPr>
            <a:r>
              <a:rPr lang="en-US" dirty="0"/>
              <a:t>Outline the structure</a:t>
            </a:r>
          </a:p>
          <a:p>
            <a:pPr marL="514350" indent="-514350">
              <a:buFont typeface="+mj-lt"/>
              <a:buAutoNum type="arabicPeriod"/>
            </a:pPr>
            <a:r>
              <a:rPr lang="en-US" dirty="0"/>
              <a:t>Write your literature review</a:t>
            </a:r>
          </a:p>
        </p:txBody>
      </p:sp>
    </p:spTree>
    <p:extLst>
      <p:ext uri="{BB962C8B-B14F-4D97-AF65-F5344CB8AC3E}">
        <p14:creationId xmlns:p14="http://schemas.microsoft.com/office/powerpoint/2010/main" val="122981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1: Search for relevant literature</a:t>
            </a:r>
          </a:p>
        </p:txBody>
      </p:sp>
      <p:sp>
        <p:nvSpPr>
          <p:cNvPr id="3" name="Content Placeholder 2"/>
          <p:cNvSpPr>
            <a:spLocks noGrp="1"/>
          </p:cNvSpPr>
          <p:nvPr>
            <p:ph idx="1"/>
          </p:nvPr>
        </p:nvSpPr>
        <p:spPr/>
        <p:txBody>
          <a:bodyPr>
            <a:normAutofit fontScale="77500" lnSpcReduction="20000"/>
          </a:bodyPr>
          <a:lstStyle/>
          <a:p>
            <a:r>
              <a:rPr lang="en-US" dirty="0"/>
              <a:t>Before you begin searching for literature, you need a clearly defined topic.</a:t>
            </a:r>
          </a:p>
          <a:p>
            <a:endParaRPr lang="en-US" dirty="0"/>
          </a:p>
          <a:p>
            <a:r>
              <a:rPr lang="en-US" dirty="0"/>
              <a:t>If you are writing the literature review section of a dissertation or research paper, you will search for literature related to your research problem and questions.</a:t>
            </a:r>
          </a:p>
          <a:p>
            <a:endParaRPr lang="en-US" dirty="0"/>
          </a:p>
          <a:p>
            <a:r>
              <a:rPr lang="en-US" dirty="0"/>
              <a:t>If you are writing a literature review as a stand-alone assignment, you will have to choose a focus and develop a central question to direct your search. Unlike a dissertation research question, this question has to be answerable without collecting original data. You should be able to answer it based only on a review of existing publications.</a:t>
            </a:r>
          </a:p>
        </p:txBody>
      </p:sp>
    </p:spTree>
    <p:extLst>
      <p:ext uri="{BB962C8B-B14F-4D97-AF65-F5344CB8AC3E}">
        <p14:creationId xmlns:p14="http://schemas.microsoft.com/office/powerpoint/2010/main" val="313593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en-US" dirty="0"/>
              <a:t>Search for literature using keywords and citations</a:t>
            </a:r>
          </a:p>
          <a:p>
            <a:r>
              <a:rPr lang="en-US" dirty="0"/>
              <a:t>Start by creating a list of keywords related to your research topic and question. Some useful databases to search for journals and articles include:</a:t>
            </a:r>
          </a:p>
          <a:p>
            <a:endParaRPr lang="en-US" dirty="0"/>
          </a:p>
          <a:p>
            <a:r>
              <a:rPr lang="en-US" dirty="0"/>
              <a:t>Your university’s library catalogue</a:t>
            </a:r>
          </a:p>
          <a:p>
            <a:r>
              <a:rPr lang="en-US" dirty="0"/>
              <a:t>Google Scholar</a:t>
            </a:r>
          </a:p>
          <a:p>
            <a:r>
              <a:rPr lang="en-US" dirty="0"/>
              <a:t>JSTOR</a:t>
            </a:r>
          </a:p>
          <a:p>
            <a:r>
              <a:rPr lang="en-US" dirty="0"/>
              <a:t>EBSCO</a:t>
            </a:r>
          </a:p>
          <a:p>
            <a:r>
              <a:rPr lang="en-US" dirty="0"/>
              <a:t>Project Muse (humanities and social sciences)</a:t>
            </a:r>
          </a:p>
          <a:p>
            <a:r>
              <a:rPr lang="en-US" dirty="0"/>
              <a:t>Medline (life sciences and biomedicine)</a:t>
            </a:r>
          </a:p>
          <a:p>
            <a:r>
              <a:rPr lang="en-US" dirty="0" err="1"/>
              <a:t>EconLit</a:t>
            </a:r>
            <a:r>
              <a:rPr lang="en-US" dirty="0"/>
              <a:t> (economics)</a:t>
            </a:r>
          </a:p>
          <a:p>
            <a:r>
              <a:rPr lang="en-US" dirty="0" err="1"/>
              <a:t>Inspec</a:t>
            </a:r>
            <a:r>
              <a:rPr lang="en-US" dirty="0"/>
              <a:t> (physics, engineering and computer science)</a:t>
            </a:r>
          </a:p>
        </p:txBody>
      </p:sp>
    </p:spTree>
    <p:extLst>
      <p:ext uri="{BB962C8B-B14F-4D97-AF65-F5344CB8AC3E}">
        <p14:creationId xmlns:p14="http://schemas.microsoft.com/office/powerpoint/2010/main" val="1372506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1493</Words>
  <Application>Microsoft Office PowerPoint</Application>
  <PresentationFormat>On-screen Show (4:3)</PresentationFormat>
  <Paragraphs>119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How to Write a Literature Review</vt:lpstr>
      <vt:lpstr>PowerPoint Presentation</vt:lpstr>
      <vt:lpstr>PowerPoint Presentation</vt:lpstr>
      <vt:lpstr>Why write a literature review?</vt:lpstr>
      <vt:lpstr>PowerPoint Presentation</vt:lpstr>
      <vt:lpstr>PowerPoint Presentation</vt:lpstr>
      <vt:lpstr>Steps in writing Literature Review</vt:lpstr>
      <vt:lpstr>Step 1: Search for relevant literature</vt:lpstr>
      <vt:lpstr>PowerPoint Presentation</vt:lpstr>
      <vt:lpstr>PowerPoint Presentation</vt:lpstr>
      <vt:lpstr>Step 2: Evaluate and select sources</vt:lpstr>
      <vt:lpstr>Step 3: Identify themes, debates, and gaps</vt:lpstr>
      <vt:lpstr>Step 4: Outline your literature review’s structure</vt:lpstr>
      <vt:lpstr>cont.</vt:lpstr>
      <vt:lpstr>cont.</vt:lpstr>
      <vt:lpstr>Step 5: Write your literature review</vt:lpstr>
      <vt:lpstr>Cont.</vt:lpstr>
      <vt:lpstr>Conclusion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Literature Review</dc:title>
  <dc:creator>Mohsin Niazi</dc:creator>
  <cp:lastModifiedBy>Mohsin Niazi</cp:lastModifiedBy>
  <cp:revision>2</cp:revision>
  <dcterms:created xsi:type="dcterms:W3CDTF">2006-08-16T00:00:00Z</dcterms:created>
  <dcterms:modified xsi:type="dcterms:W3CDTF">2020-04-22T04:32:44Z</dcterms:modified>
</cp:coreProperties>
</file>