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DCF1"/>
    <a:srgbClr val="2D344E"/>
    <a:srgbClr val="084B66"/>
    <a:srgbClr val="091B2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3AD4FF-8A91-49FF-A6F6-CC67AF01D8D2}"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BCE8-E60B-4A9B-B230-5EE855ACFBA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3AD4FF-8A91-49FF-A6F6-CC67AF01D8D2}"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BCE8-E60B-4A9B-B230-5EE855ACFB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3AD4FF-8A91-49FF-A6F6-CC67AF01D8D2}"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BCE8-E60B-4A9B-B230-5EE855ACFBA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3AD4FF-8A91-49FF-A6F6-CC67AF01D8D2}"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BCE8-E60B-4A9B-B230-5EE855ACFBA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3AD4FF-8A91-49FF-A6F6-CC67AF01D8D2}"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BCE8-E60B-4A9B-B230-5EE855ACFBA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3AD4FF-8A91-49FF-A6F6-CC67AF01D8D2}"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BBCE8-E60B-4A9B-B230-5EE855ACFBA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3AD4FF-8A91-49FF-A6F6-CC67AF01D8D2}" type="datetimeFigureOut">
              <a:rPr lang="en-US" smtClean="0"/>
              <a:pPr/>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3BBCE8-E60B-4A9B-B230-5EE855ACFBA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3AD4FF-8A91-49FF-A6F6-CC67AF01D8D2}" type="datetimeFigureOut">
              <a:rPr lang="en-US" smtClean="0"/>
              <a:pPr/>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3BBCE8-E60B-4A9B-B230-5EE855ACFBA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AD4FF-8A91-49FF-A6F6-CC67AF01D8D2}" type="datetimeFigureOut">
              <a:rPr lang="en-US" smtClean="0"/>
              <a:pPr/>
              <a:t>5/3/2020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3BBCE8-E60B-4A9B-B230-5EE855ACFB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AD4FF-8A91-49FF-A6F6-CC67AF01D8D2}"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BBCE8-E60B-4A9B-B230-5EE855ACFBA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AD4FF-8A91-49FF-A6F6-CC67AF01D8D2}"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BBCE8-E60B-4A9B-B230-5EE855ACFBA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D344E"/>
            </a:gs>
            <a:gs pos="26000">
              <a:srgbClr val="084B66"/>
            </a:gs>
            <a:gs pos="70000">
              <a:srgbClr val="2D344E"/>
            </a:gs>
            <a:gs pos="100000">
              <a:srgbClr val="2D344E"/>
            </a:gs>
          </a:gsLst>
          <a:lin ang="10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AD4FF-8A91-49FF-A6F6-CC67AF01D8D2}" type="datetimeFigureOut">
              <a:rPr lang="en-US" smtClean="0"/>
              <a:pPr/>
              <a:t>5/3/2020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BBCE8-E60B-4A9B-B230-5EE855ACFBA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800" b="1" dirty="0" smtClean="0">
                <a:solidFill>
                  <a:schemeClr val="bg1"/>
                </a:solidFill>
              </a:rPr>
              <a:t>Printmaking</a:t>
            </a:r>
            <a:endParaRPr lang="en-US" sz="8800" b="1" dirty="0">
              <a:solidFill>
                <a:schemeClr val="bg1"/>
              </a:solidFill>
            </a:endParaRPr>
          </a:p>
        </p:txBody>
      </p:sp>
      <p:pic>
        <p:nvPicPr>
          <p:cNvPr id="1026" name="Picture 2" descr="C:\Users\shahid\Desktop\Su_-_Sargodha_University.jpg"/>
          <p:cNvPicPr>
            <a:picLocks noChangeAspect="1" noChangeArrowheads="1"/>
          </p:cNvPicPr>
          <p:nvPr/>
        </p:nvPicPr>
        <p:blipFill>
          <a:blip r:embed="rId2" cstate="print"/>
          <a:srcRect/>
          <a:stretch>
            <a:fillRect/>
          </a:stretch>
        </p:blipFill>
        <p:spPr bwMode="auto">
          <a:xfrm>
            <a:off x="77787" y="77787"/>
            <a:ext cx="836613" cy="836613"/>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1"/>
          <p:cNvSpPr txBox="1">
            <a:spLocks/>
          </p:cNvSpPr>
          <p:nvPr/>
        </p:nvSpPr>
        <p:spPr>
          <a:xfrm>
            <a:off x="685800" y="2111375"/>
            <a:ext cx="7772400" cy="1470025"/>
          </a:xfrm>
          <a:prstGeom prst="rect">
            <a:avLst/>
          </a:prstGeom>
        </p:spPr>
        <p:txBody>
          <a:bodyPr vert="horz" lIns="91440" tIns="45720" rIns="91440" bIns="45720" rtlCol="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800" b="1" i="0" u="none" strike="noStrike" kern="1200" cap="none" spc="0" normalizeH="0" baseline="0" noProof="0" dirty="0" smtClean="0">
                <a:ln>
                  <a:noFill/>
                </a:ln>
                <a:solidFill>
                  <a:schemeClr val="tx1"/>
                </a:solidFill>
                <a:effectLst/>
                <a:uLnTx/>
                <a:uFillTx/>
                <a:latin typeface="+mj-lt"/>
                <a:ea typeface="+mj-ea"/>
                <a:cs typeface="+mj-cs"/>
              </a:rPr>
              <a:t>Printmaking</a:t>
            </a:r>
          </a:p>
        </p:txBody>
      </p:sp>
      <p:sp>
        <p:nvSpPr>
          <p:cNvPr id="6" name="Rectangle 5"/>
          <p:cNvSpPr/>
          <p:nvPr/>
        </p:nvSpPr>
        <p:spPr>
          <a:xfrm>
            <a:off x="-228600" y="5599044"/>
            <a:ext cx="9372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05000" y="5486400"/>
            <a:ext cx="6400800" cy="1752600"/>
          </a:xfrm>
        </p:spPr>
        <p:txBody>
          <a:bodyPr>
            <a:normAutofit/>
          </a:bodyPr>
          <a:lstStyle/>
          <a:p>
            <a:r>
              <a:rPr lang="en-US" sz="4800" dirty="0" smtClean="0">
                <a:solidFill>
                  <a:schemeClr val="bg1"/>
                </a:solidFill>
              </a:rPr>
              <a:t>Week </a:t>
            </a:r>
            <a:r>
              <a:rPr lang="en-US" sz="4800" dirty="0" smtClean="0">
                <a:solidFill>
                  <a:schemeClr val="bg1"/>
                </a:solidFill>
              </a:rPr>
              <a:t>4</a:t>
            </a:r>
            <a:endParaRPr lang="en-US" sz="4800" dirty="0">
              <a:solidFill>
                <a:schemeClr val="bg1"/>
              </a:solidFill>
            </a:endParaRPr>
          </a:p>
        </p:txBody>
      </p:sp>
      <p:sp>
        <p:nvSpPr>
          <p:cNvPr id="7" name="TextBox 6"/>
          <p:cNvSpPr txBox="1"/>
          <p:nvPr/>
        </p:nvSpPr>
        <p:spPr>
          <a:xfrm>
            <a:off x="7315200" y="6400800"/>
            <a:ext cx="1789272" cy="461665"/>
          </a:xfrm>
          <a:prstGeom prst="rect">
            <a:avLst/>
          </a:prstGeom>
          <a:noFill/>
        </p:spPr>
        <p:txBody>
          <a:bodyPr wrap="none" rtlCol="0">
            <a:spAutoFit/>
          </a:bodyPr>
          <a:lstStyle/>
          <a:p>
            <a:r>
              <a:rPr lang="en-US" sz="2400" dirty="0" smtClean="0">
                <a:solidFill>
                  <a:schemeClr val="bg1"/>
                </a:solidFill>
              </a:rPr>
              <a:t>Shahid </a:t>
            </a:r>
            <a:r>
              <a:rPr lang="en-US" sz="2400" dirty="0" err="1" smtClean="0">
                <a:solidFill>
                  <a:schemeClr val="bg1"/>
                </a:solidFill>
              </a:rPr>
              <a:t>Malik</a:t>
            </a:r>
            <a:endParaRPr lang="en-US" sz="2400" dirty="0">
              <a:solidFill>
                <a:schemeClr val="bg1"/>
              </a:solidFill>
            </a:endParaRPr>
          </a:p>
        </p:txBody>
      </p:sp>
      <p:sp>
        <p:nvSpPr>
          <p:cNvPr id="8" name="TextBox 7"/>
          <p:cNvSpPr txBox="1"/>
          <p:nvPr/>
        </p:nvSpPr>
        <p:spPr>
          <a:xfrm>
            <a:off x="2438400" y="3810000"/>
            <a:ext cx="4365554" cy="707886"/>
          </a:xfrm>
          <a:prstGeom prst="rect">
            <a:avLst/>
          </a:prstGeom>
          <a:noFill/>
        </p:spPr>
        <p:txBody>
          <a:bodyPr wrap="none" rtlCol="0" anchor="t">
            <a:spAutoFit/>
          </a:bodyPr>
          <a:lstStyle/>
          <a:p>
            <a:r>
              <a:rPr lang="en-US" sz="4000" dirty="0" smtClean="0">
                <a:ln cap="rnd">
                  <a:solidFill>
                    <a:schemeClr val="tx1"/>
                  </a:solidFill>
                </a:ln>
                <a:solidFill>
                  <a:schemeClr val="bg1"/>
                </a:solidFill>
              </a:rPr>
              <a:t>Intaglio Printmaking</a:t>
            </a:r>
            <a:endParaRPr lang="en-US" sz="4000" dirty="0">
              <a:ln cap="rnd">
                <a:solidFill>
                  <a:schemeClr val="tx1"/>
                </a:solidFill>
              </a:ln>
              <a:solidFill>
                <a:schemeClr val="bg1"/>
              </a:solidFill>
            </a:endParaRPr>
          </a:p>
        </p:txBody>
      </p:sp>
      <p:sp>
        <p:nvSpPr>
          <p:cNvPr id="9" name="TextBox 8"/>
          <p:cNvSpPr txBox="1"/>
          <p:nvPr/>
        </p:nvSpPr>
        <p:spPr>
          <a:xfrm>
            <a:off x="2971800" y="4572000"/>
            <a:ext cx="3458447" cy="584775"/>
          </a:xfrm>
          <a:prstGeom prst="rect">
            <a:avLst/>
          </a:prstGeom>
          <a:noFill/>
        </p:spPr>
        <p:txBody>
          <a:bodyPr wrap="none" rtlCol="0" anchor="t">
            <a:spAutoFit/>
          </a:bodyPr>
          <a:lstStyle/>
          <a:p>
            <a:r>
              <a:rPr lang="en-US" sz="3200" b="1" dirty="0" smtClean="0"/>
              <a:t>Dry </a:t>
            </a:r>
            <a:r>
              <a:rPr lang="en-US" sz="3200" b="1" dirty="0" smtClean="0"/>
              <a:t>Point (printing)</a:t>
            </a:r>
            <a:endParaRPr lang="en-US" sz="3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1828800"/>
            <a:ext cx="2514600" cy="1143000"/>
          </a:xfrm>
        </p:spPr>
        <p:txBody>
          <a:bodyPr>
            <a:normAutofit fontScale="90000"/>
          </a:bodyPr>
          <a:lstStyle/>
          <a:p>
            <a:r>
              <a:rPr lang="en-US" dirty="0" smtClean="0">
                <a:solidFill>
                  <a:schemeClr val="bg1"/>
                </a:solidFill>
              </a:rPr>
              <a:t>Adding the ink with the help of stencils</a:t>
            </a:r>
            <a:endParaRPr lang="en-US" dirty="0">
              <a:solidFill>
                <a:schemeClr val="bg1"/>
              </a:solidFill>
            </a:endParaRPr>
          </a:p>
        </p:txBody>
      </p:sp>
      <p:sp>
        <p:nvSpPr>
          <p:cNvPr id="3" name="Content Placeholder 2"/>
          <p:cNvSpPr>
            <a:spLocks noGrp="1"/>
          </p:cNvSpPr>
          <p:nvPr>
            <p:ph idx="1"/>
          </p:nvPr>
        </p:nvSpPr>
        <p:spPr>
          <a:xfrm>
            <a:off x="457200" y="4800600"/>
            <a:ext cx="7620000" cy="2286000"/>
          </a:xfrm>
        </p:spPr>
        <p:txBody>
          <a:bodyPr>
            <a:normAutofit/>
          </a:bodyPr>
          <a:lstStyle/>
          <a:p>
            <a:pPr algn="just">
              <a:buNone/>
            </a:pPr>
            <a:r>
              <a:rPr lang="en-US" sz="2800" dirty="0" smtClean="0">
                <a:solidFill>
                  <a:schemeClr val="bg1"/>
                </a:solidFill>
              </a:rPr>
              <a:t>    Roll the press and after one cycle lift the paper carefully. The print is ready. Some presses need more than one cycle depending on the pressure set. </a:t>
            </a:r>
            <a:endParaRPr lang="en-US" sz="2800" dirty="0">
              <a:solidFill>
                <a:schemeClr val="bg1"/>
              </a:solidFill>
            </a:endParaRPr>
          </a:p>
        </p:txBody>
      </p:sp>
      <p:pic>
        <p:nvPicPr>
          <p:cNvPr id="5" name="Picture 2" descr="C:\Users\shahid\Desktop\Su_-_Sargodha_University.jpg"/>
          <p:cNvPicPr>
            <a:picLocks noChangeAspect="1" noChangeArrowheads="1"/>
          </p:cNvPicPr>
          <p:nvPr/>
        </p:nvPicPr>
        <p:blipFill>
          <a:blip r:embed="rId2" cstate="print"/>
          <a:srcRect/>
          <a:stretch>
            <a:fillRect/>
          </a:stretch>
        </p:blipFill>
        <p:spPr bwMode="auto">
          <a:xfrm>
            <a:off x="77787" y="77787"/>
            <a:ext cx="836613" cy="836613"/>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71" name="Picture 3" descr="C:\Users\shahid\Desktop\5988d73389cb3f5aec3776ad2ba43236.jpg"/>
          <p:cNvPicPr>
            <a:picLocks noChangeAspect="1" noChangeArrowheads="1"/>
          </p:cNvPicPr>
          <p:nvPr/>
        </p:nvPicPr>
        <p:blipFill>
          <a:blip r:embed="rId3"/>
          <a:srcRect t="42925" b="4991"/>
          <a:stretch>
            <a:fillRect/>
          </a:stretch>
        </p:blipFill>
        <p:spPr bwMode="auto">
          <a:xfrm>
            <a:off x="1600200" y="228600"/>
            <a:ext cx="5867400" cy="458838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181600"/>
            <a:ext cx="8229600" cy="1371600"/>
          </a:xfrm>
        </p:spPr>
        <p:txBody>
          <a:bodyPr>
            <a:normAutofit fontScale="92500"/>
          </a:bodyPr>
          <a:lstStyle/>
          <a:p>
            <a:pPr>
              <a:buNone/>
            </a:pPr>
            <a:r>
              <a:rPr lang="en-US" dirty="0" smtClean="0">
                <a:solidFill>
                  <a:schemeClr val="bg1"/>
                </a:solidFill>
              </a:rPr>
              <a:t>    After getting the print hang it this way so that the sheet it could get dry without any damage.</a:t>
            </a:r>
            <a:endParaRPr lang="en-US" dirty="0">
              <a:solidFill>
                <a:schemeClr val="bg1"/>
              </a:solidFill>
            </a:endParaRPr>
          </a:p>
        </p:txBody>
      </p:sp>
      <p:pic>
        <p:nvPicPr>
          <p:cNvPr id="8194" name="Picture 2" descr="C:\Users\shahid\Desktop\IMG_9770.JPG"/>
          <p:cNvPicPr>
            <a:picLocks noChangeAspect="1" noChangeArrowheads="1"/>
          </p:cNvPicPr>
          <p:nvPr/>
        </p:nvPicPr>
        <p:blipFill>
          <a:blip r:embed="rId2"/>
          <a:srcRect/>
          <a:stretch>
            <a:fillRect/>
          </a:stretch>
        </p:blipFill>
        <p:spPr bwMode="auto">
          <a:xfrm>
            <a:off x="1676400" y="609600"/>
            <a:ext cx="6096000" cy="4572000"/>
          </a:xfrm>
          <a:prstGeom prst="rect">
            <a:avLst/>
          </a:prstGeom>
          <a:noFill/>
        </p:spPr>
      </p:pic>
      <p:pic>
        <p:nvPicPr>
          <p:cNvPr id="5" name="Picture 2" descr="C:\Users\shahid\Desktop\Su_-_Sargodha_University.jpg"/>
          <p:cNvPicPr>
            <a:picLocks noChangeAspect="1" noChangeArrowheads="1"/>
          </p:cNvPicPr>
          <p:nvPr/>
        </p:nvPicPr>
        <p:blipFill>
          <a:blip r:embed="rId3" cstate="print"/>
          <a:srcRect/>
          <a:stretch>
            <a:fillRect/>
          </a:stretch>
        </p:blipFill>
        <p:spPr bwMode="auto">
          <a:xfrm>
            <a:off x="77787" y="77787"/>
            <a:ext cx="836613" cy="836613"/>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884237"/>
            <a:ext cx="8229600" cy="4525963"/>
          </a:xfrm>
        </p:spPr>
        <p:txBody>
          <a:bodyPr>
            <a:noAutofit/>
          </a:bodyPr>
          <a:lstStyle/>
          <a:p>
            <a:pPr algn="justLow">
              <a:buNone/>
            </a:pPr>
            <a:r>
              <a:rPr lang="en-US" sz="2800" dirty="0" smtClean="0">
                <a:solidFill>
                  <a:schemeClr val="bg1"/>
                </a:solidFill>
              </a:rPr>
              <a:t>    Taking prints from the dry point plate requires a printmaking press. The paper we use must be water absorbent. The other material that we need to get a print is as under:</a:t>
            </a:r>
            <a:endParaRPr lang="en-US" sz="2800" dirty="0" smtClean="0">
              <a:solidFill>
                <a:schemeClr val="bg1"/>
              </a:solidFill>
            </a:endParaRPr>
          </a:p>
          <a:p>
            <a:pPr lvl="1" algn="justLow">
              <a:buFont typeface="Arial" pitchFamily="34" charset="0"/>
              <a:buChar char="•"/>
            </a:pPr>
            <a:r>
              <a:rPr lang="en-US" dirty="0" smtClean="0">
                <a:solidFill>
                  <a:schemeClr val="bg1"/>
                </a:solidFill>
              </a:rPr>
              <a:t>Glass slab</a:t>
            </a:r>
          </a:p>
          <a:p>
            <a:pPr lvl="1" algn="justLow">
              <a:buFont typeface="Arial" pitchFamily="34" charset="0"/>
              <a:buChar char="•"/>
            </a:pPr>
            <a:r>
              <a:rPr lang="en-US" dirty="0" smtClean="0">
                <a:solidFill>
                  <a:schemeClr val="bg1"/>
                </a:solidFill>
              </a:rPr>
              <a:t>squeegee</a:t>
            </a:r>
            <a:endParaRPr lang="en-US" dirty="0" smtClean="0">
              <a:solidFill>
                <a:schemeClr val="bg1"/>
              </a:solidFill>
            </a:endParaRPr>
          </a:p>
          <a:p>
            <a:pPr lvl="1" algn="justLow">
              <a:buFont typeface="Arial" pitchFamily="34" charset="0"/>
              <a:buChar char="•"/>
            </a:pPr>
            <a:r>
              <a:rPr lang="en-US" dirty="0" smtClean="0">
                <a:solidFill>
                  <a:schemeClr val="bg1"/>
                </a:solidFill>
              </a:rPr>
              <a:t>Palette knife</a:t>
            </a:r>
          </a:p>
          <a:p>
            <a:pPr lvl="1" algn="justLow">
              <a:buFont typeface="Arial" pitchFamily="34" charset="0"/>
              <a:buChar char="•"/>
            </a:pPr>
            <a:r>
              <a:rPr lang="en-US" dirty="0" smtClean="0">
                <a:solidFill>
                  <a:schemeClr val="bg1"/>
                </a:solidFill>
              </a:rPr>
              <a:t>Linseed oil</a:t>
            </a:r>
          </a:p>
          <a:p>
            <a:pPr lvl="1" algn="justLow">
              <a:buFont typeface="Arial" pitchFamily="34" charset="0"/>
              <a:buChar char="•"/>
            </a:pPr>
            <a:r>
              <a:rPr lang="en-US" dirty="0" smtClean="0">
                <a:solidFill>
                  <a:schemeClr val="bg1"/>
                </a:solidFill>
              </a:rPr>
              <a:t>Turpentine Oil</a:t>
            </a:r>
          </a:p>
          <a:p>
            <a:pPr lvl="1" algn="justLow">
              <a:buFont typeface="Arial" pitchFamily="34" charset="0"/>
              <a:buChar char="•"/>
            </a:pPr>
            <a:r>
              <a:rPr lang="en-US" dirty="0" smtClean="0">
                <a:solidFill>
                  <a:schemeClr val="bg1"/>
                </a:solidFill>
              </a:rPr>
              <a:t>Pieces of rough paper </a:t>
            </a:r>
          </a:p>
          <a:p>
            <a:pPr lvl="1" algn="justLow">
              <a:buFont typeface="Arial" pitchFamily="34" charset="0"/>
              <a:buChar char="•"/>
            </a:pPr>
            <a:r>
              <a:rPr lang="en-US" dirty="0" smtClean="0">
                <a:solidFill>
                  <a:schemeClr val="bg1"/>
                </a:solidFill>
              </a:rPr>
              <a:t>Towel</a:t>
            </a:r>
          </a:p>
          <a:p>
            <a:pPr lvl="1" algn="justLow">
              <a:buFont typeface="Arial" pitchFamily="34" charset="0"/>
              <a:buChar char="•"/>
            </a:pPr>
            <a:r>
              <a:rPr lang="en-US" dirty="0" smtClean="0">
                <a:solidFill>
                  <a:schemeClr val="bg1"/>
                </a:solidFill>
              </a:rPr>
              <a:t>Paper dipping container or water shower bottle</a:t>
            </a:r>
          </a:p>
          <a:p>
            <a:pPr algn="justLow">
              <a:buNone/>
            </a:pPr>
            <a:endParaRPr lang="en-US" sz="2800" dirty="0" smtClean="0">
              <a:solidFill>
                <a:schemeClr val="bg1"/>
              </a:solidFill>
            </a:endParaRPr>
          </a:p>
        </p:txBody>
      </p:sp>
      <p:pic>
        <p:nvPicPr>
          <p:cNvPr id="4" name="Picture 2" descr="C:\Users\shahid\Desktop\Su_-_Sargodha_University.jpg"/>
          <p:cNvPicPr>
            <a:picLocks noChangeAspect="1" noChangeArrowheads="1"/>
          </p:cNvPicPr>
          <p:nvPr/>
        </p:nvPicPr>
        <p:blipFill>
          <a:blip r:embed="rId2" cstate="print"/>
          <a:srcRect/>
          <a:stretch>
            <a:fillRect/>
          </a:stretch>
        </p:blipFill>
        <p:spPr bwMode="auto">
          <a:xfrm>
            <a:off x="77787" y="77787"/>
            <a:ext cx="836613" cy="836613"/>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Preparation of ink</a:t>
            </a:r>
            <a:endParaRPr lang="en-US" dirty="0">
              <a:solidFill>
                <a:schemeClr val="bg1"/>
              </a:solidFill>
            </a:endParaRPr>
          </a:p>
        </p:txBody>
      </p:sp>
      <p:sp>
        <p:nvSpPr>
          <p:cNvPr id="3" name="Content Placeholder 2"/>
          <p:cNvSpPr>
            <a:spLocks noGrp="1"/>
          </p:cNvSpPr>
          <p:nvPr>
            <p:ph idx="1"/>
          </p:nvPr>
        </p:nvSpPr>
        <p:spPr>
          <a:xfrm>
            <a:off x="152400" y="4724400"/>
            <a:ext cx="8229601" cy="5181600"/>
          </a:xfrm>
        </p:spPr>
        <p:txBody>
          <a:bodyPr>
            <a:normAutofit/>
          </a:bodyPr>
          <a:lstStyle/>
          <a:p>
            <a:pPr lvl="1" algn="just">
              <a:buNone/>
            </a:pPr>
            <a:r>
              <a:rPr lang="en-US" dirty="0" smtClean="0">
                <a:solidFill>
                  <a:schemeClr val="bg1"/>
                </a:solidFill>
              </a:rPr>
              <a:t>    The first step is to prepare ink for printing. Take ink from your container and spread it on a glass or acrylic slab. Check its consistency. Mix little bit of linseed oil if it is hard. Mix it thoroughly.</a:t>
            </a:r>
            <a:endParaRPr lang="en-US" dirty="0">
              <a:solidFill>
                <a:schemeClr val="bg1"/>
              </a:solidFill>
            </a:endParaRPr>
          </a:p>
        </p:txBody>
      </p:sp>
      <p:pic>
        <p:nvPicPr>
          <p:cNvPr id="4" name="Picture 2" descr="C:\Users\shahid\Desktop\Su_-_Sargodha_University.jpg"/>
          <p:cNvPicPr>
            <a:picLocks noChangeAspect="1" noChangeArrowheads="1"/>
          </p:cNvPicPr>
          <p:nvPr/>
        </p:nvPicPr>
        <p:blipFill>
          <a:blip r:embed="rId2" cstate="print"/>
          <a:srcRect/>
          <a:stretch>
            <a:fillRect/>
          </a:stretch>
        </p:blipFill>
        <p:spPr bwMode="auto">
          <a:xfrm>
            <a:off x="77787" y="77787"/>
            <a:ext cx="836613" cy="836613"/>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C:\Users\shahid\Desktop\2d9e86e6-fe6e-4d03-8ac8-7e1e2e7c1c59.jpg"/>
          <p:cNvPicPr>
            <a:picLocks noChangeAspect="1" noChangeArrowheads="1"/>
          </p:cNvPicPr>
          <p:nvPr/>
        </p:nvPicPr>
        <p:blipFill>
          <a:blip r:embed="rId3"/>
          <a:srcRect/>
          <a:stretch>
            <a:fillRect/>
          </a:stretch>
        </p:blipFill>
        <p:spPr bwMode="auto">
          <a:xfrm>
            <a:off x="2362200" y="1600200"/>
            <a:ext cx="4572000" cy="257556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5562600" cy="1143000"/>
          </a:xfrm>
        </p:spPr>
        <p:txBody>
          <a:bodyPr>
            <a:normAutofit/>
          </a:bodyPr>
          <a:lstStyle/>
          <a:p>
            <a:r>
              <a:rPr lang="en-US" dirty="0" smtClean="0">
                <a:solidFill>
                  <a:schemeClr val="bg1"/>
                </a:solidFill>
              </a:rPr>
              <a:t>Application of ink</a:t>
            </a:r>
            <a:endParaRPr lang="en-US" dirty="0">
              <a:solidFill>
                <a:schemeClr val="bg1"/>
              </a:solidFill>
            </a:endParaRPr>
          </a:p>
        </p:txBody>
      </p:sp>
      <p:sp>
        <p:nvSpPr>
          <p:cNvPr id="3" name="Content Placeholder 2"/>
          <p:cNvSpPr>
            <a:spLocks noGrp="1"/>
          </p:cNvSpPr>
          <p:nvPr>
            <p:ph idx="1"/>
          </p:nvPr>
        </p:nvSpPr>
        <p:spPr>
          <a:xfrm>
            <a:off x="304800" y="4724400"/>
            <a:ext cx="8382000" cy="2133600"/>
          </a:xfrm>
        </p:spPr>
        <p:txBody>
          <a:bodyPr>
            <a:normAutofit fontScale="92500"/>
          </a:bodyPr>
          <a:lstStyle/>
          <a:p>
            <a:pPr algn="just">
              <a:buNone/>
            </a:pPr>
            <a:r>
              <a:rPr lang="en-US" dirty="0" smtClean="0">
                <a:solidFill>
                  <a:schemeClr val="bg1"/>
                </a:solidFill>
              </a:rPr>
              <a:t>    Ink is applied on acrylic sheet with the help of squeegee. It is a hard rubber piece of strip tapered at one side. It ensures that the ink is gone deep into the incisions. Apply pressure to apply the ink.</a:t>
            </a:r>
            <a:endParaRPr lang="en-US" dirty="0">
              <a:solidFill>
                <a:schemeClr val="bg1"/>
              </a:solidFill>
            </a:endParaRPr>
          </a:p>
        </p:txBody>
      </p:sp>
      <p:pic>
        <p:nvPicPr>
          <p:cNvPr id="5" name="Picture 2" descr="C:\Users\shahid\Desktop\Su_-_Sargodha_University.jpg"/>
          <p:cNvPicPr>
            <a:picLocks noChangeAspect="1" noChangeArrowheads="1"/>
          </p:cNvPicPr>
          <p:nvPr/>
        </p:nvPicPr>
        <p:blipFill>
          <a:blip r:embed="rId2" cstate="print"/>
          <a:srcRect/>
          <a:stretch>
            <a:fillRect/>
          </a:stretch>
        </p:blipFill>
        <p:spPr bwMode="auto">
          <a:xfrm>
            <a:off x="77787" y="77787"/>
            <a:ext cx="836613" cy="836613"/>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C:\Users\shahid\Desktop\dsc032211.jpg"/>
          <p:cNvPicPr>
            <a:picLocks noChangeAspect="1" noChangeArrowheads="1"/>
          </p:cNvPicPr>
          <p:nvPr/>
        </p:nvPicPr>
        <p:blipFill>
          <a:blip r:embed="rId3"/>
          <a:srcRect/>
          <a:stretch>
            <a:fillRect/>
          </a:stretch>
        </p:blipFill>
        <p:spPr bwMode="auto">
          <a:xfrm>
            <a:off x="2286000" y="1143000"/>
            <a:ext cx="4792663" cy="3594497"/>
          </a:xfrm>
          <a:prstGeom prst="rect">
            <a:avLst/>
          </a:prstGeom>
          <a:noFill/>
        </p:spPr>
      </p:pic>
      <p:sp>
        <p:nvSpPr>
          <p:cNvPr id="8" name="Rectangle 7"/>
          <p:cNvSpPr/>
          <p:nvPr/>
        </p:nvSpPr>
        <p:spPr>
          <a:xfrm>
            <a:off x="2895600" y="3429000"/>
            <a:ext cx="1295400" cy="1143000"/>
          </a:xfrm>
          <a:prstGeom prst="rect">
            <a:avLst/>
          </a:prstGeom>
          <a:solidFill>
            <a:srgbClr val="D7DCF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1200"/>
            <a:ext cx="2971800" cy="1143000"/>
          </a:xfrm>
        </p:spPr>
        <p:txBody>
          <a:bodyPr>
            <a:normAutofit/>
          </a:bodyPr>
          <a:lstStyle/>
          <a:p>
            <a:r>
              <a:rPr lang="en-US" dirty="0" smtClean="0">
                <a:solidFill>
                  <a:schemeClr val="bg1"/>
                </a:solidFill>
              </a:rPr>
              <a:t>Wiping </a:t>
            </a:r>
            <a:endParaRPr lang="en-US" dirty="0">
              <a:solidFill>
                <a:schemeClr val="bg1"/>
              </a:solidFill>
            </a:endParaRPr>
          </a:p>
        </p:txBody>
      </p:sp>
      <p:sp>
        <p:nvSpPr>
          <p:cNvPr id="3" name="Content Placeholder 2"/>
          <p:cNvSpPr>
            <a:spLocks noGrp="1"/>
          </p:cNvSpPr>
          <p:nvPr>
            <p:ph idx="1"/>
          </p:nvPr>
        </p:nvSpPr>
        <p:spPr>
          <a:xfrm>
            <a:off x="2209800" y="4989444"/>
            <a:ext cx="6934200" cy="1981200"/>
          </a:xfrm>
        </p:spPr>
        <p:txBody>
          <a:bodyPr>
            <a:normAutofit fontScale="77500" lnSpcReduction="20000"/>
          </a:bodyPr>
          <a:lstStyle/>
          <a:p>
            <a:pPr algn="just">
              <a:buNone/>
            </a:pPr>
            <a:r>
              <a:rPr lang="en-US" dirty="0" smtClean="0">
                <a:solidFill>
                  <a:schemeClr val="bg1"/>
                </a:solidFill>
              </a:rPr>
              <a:t>    Wiping is the process of removing unwanted ink from the plate. For this purpose rough papers like pieces of news paper are used. Take a piece of newspaper and rub it on sheet with medium pressure. Use the pressure of your palm and not the fingers. </a:t>
            </a:r>
            <a:endParaRPr lang="en-US" dirty="0">
              <a:solidFill>
                <a:schemeClr val="bg1"/>
              </a:solidFill>
            </a:endParaRPr>
          </a:p>
        </p:txBody>
      </p:sp>
      <p:pic>
        <p:nvPicPr>
          <p:cNvPr id="4" name="Picture 2" descr="C:\Users\shahid\Desktop\Su_-_Sargodha_University.jpg"/>
          <p:cNvPicPr>
            <a:picLocks noChangeAspect="1" noChangeArrowheads="1"/>
          </p:cNvPicPr>
          <p:nvPr/>
        </p:nvPicPr>
        <p:blipFill>
          <a:blip r:embed="rId2" cstate="print"/>
          <a:srcRect/>
          <a:stretch>
            <a:fillRect/>
          </a:stretch>
        </p:blipFill>
        <p:spPr bwMode="auto">
          <a:xfrm>
            <a:off x="77787" y="77787"/>
            <a:ext cx="836613" cy="836613"/>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4" name="Picture 2" descr="C:\Users\shahid\Desktop\Screenshot_10.png"/>
          <p:cNvPicPr>
            <a:picLocks noChangeAspect="1" noChangeArrowheads="1"/>
          </p:cNvPicPr>
          <p:nvPr/>
        </p:nvPicPr>
        <p:blipFill>
          <a:blip r:embed="rId3"/>
          <a:srcRect l="26988" t="12426" r="23873" b="15029"/>
          <a:stretch>
            <a:fillRect/>
          </a:stretch>
        </p:blipFill>
        <p:spPr bwMode="auto">
          <a:xfrm>
            <a:off x="2667000" y="0"/>
            <a:ext cx="6477000" cy="496110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76800"/>
            <a:ext cx="7467600" cy="1981200"/>
          </a:xfrm>
        </p:spPr>
        <p:txBody>
          <a:bodyPr>
            <a:noAutofit/>
          </a:bodyPr>
          <a:lstStyle/>
          <a:p>
            <a:pPr algn="just"/>
            <a:r>
              <a:rPr lang="en-US" sz="2800" dirty="0" smtClean="0">
                <a:solidFill>
                  <a:schemeClr val="bg1"/>
                </a:solidFill>
              </a:rPr>
              <a:t>After wiping plate must look like this. Only carved portions will hold the ink and the negative spaces will be crystal clear. </a:t>
            </a:r>
            <a:endParaRPr lang="en-US" sz="2800" dirty="0">
              <a:solidFill>
                <a:schemeClr val="bg1"/>
              </a:solidFill>
            </a:endParaRPr>
          </a:p>
        </p:txBody>
      </p:sp>
      <p:sp>
        <p:nvSpPr>
          <p:cNvPr id="3" name="Content Placeholder 2"/>
          <p:cNvSpPr>
            <a:spLocks noGrp="1"/>
          </p:cNvSpPr>
          <p:nvPr>
            <p:ph idx="1"/>
          </p:nvPr>
        </p:nvSpPr>
        <p:spPr>
          <a:xfrm>
            <a:off x="228600" y="1981200"/>
            <a:ext cx="3276600" cy="1371600"/>
          </a:xfrm>
        </p:spPr>
        <p:txBody>
          <a:bodyPr/>
          <a:lstStyle/>
          <a:p>
            <a:pPr algn="ctr">
              <a:buNone/>
            </a:pPr>
            <a:r>
              <a:rPr lang="en-US" dirty="0" smtClean="0">
                <a:solidFill>
                  <a:schemeClr val="bg1"/>
                </a:solidFill>
              </a:rPr>
              <a:t>Fixing the reference</a:t>
            </a:r>
            <a:endParaRPr lang="en-US" dirty="0">
              <a:solidFill>
                <a:schemeClr val="bg1"/>
              </a:solidFill>
            </a:endParaRPr>
          </a:p>
        </p:txBody>
      </p:sp>
      <p:pic>
        <p:nvPicPr>
          <p:cNvPr id="11" name="Picture 2" descr="C:\Users\shahid\Desktop\Su_-_Sargodha_University.jpg"/>
          <p:cNvPicPr>
            <a:picLocks noChangeAspect="1" noChangeArrowheads="1"/>
          </p:cNvPicPr>
          <p:nvPr/>
        </p:nvPicPr>
        <p:blipFill>
          <a:blip r:embed="rId2" cstate="print"/>
          <a:srcRect/>
          <a:stretch>
            <a:fillRect/>
          </a:stretch>
        </p:blipFill>
        <p:spPr bwMode="auto">
          <a:xfrm>
            <a:off x="77787" y="77787"/>
            <a:ext cx="836613" cy="836613"/>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8" name="Picture 2" descr="C:\Users\shahid\Desktop\Screenshot_11.png"/>
          <p:cNvPicPr>
            <a:picLocks noChangeAspect="1" noChangeArrowheads="1"/>
          </p:cNvPicPr>
          <p:nvPr/>
        </p:nvPicPr>
        <p:blipFill>
          <a:blip r:embed="rId3"/>
          <a:srcRect/>
          <a:stretch>
            <a:fillRect/>
          </a:stretch>
        </p:blipFill>
        <p:spPr bwMode="auto">
          <a:xfrm>
            <a:off x="941388" y="1143000"/>
            <a:ext cx="7288212" cy="37814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28600"/>
            <a:ext cx="2895600" cy="1143000"/>
          </a:xfrm>
        </p:spPr>
        <p:txBody>
          <a:bodyPr>
            <a:normAutofit fontScale="90000"/>
          </a:bodyPr>
          <a:lstStyle/>
          <a:p>
            <a:r>
              <a:rPr lang="en-US" dirty="0" smtClean="0">
                <a:solidFill>
                  <a:schemeClr val="bg1"/>
                </a:solidFill>
              </a:rPr>
              <a:t>Registration</a:t>
            </a:r>
            <a:endParaRPr lang="en-US" dirty="0">
              <a:solidFill>
                <a:schemeClr val="bg1"/>
              </a:solidFill>
            </a:endParaRPr>
          </a:p>
        </p:txBody>
      </p:sp>
      <p:sp>
        <p:nvSpPr>
          <p:cNvPr id="3" name="Content Placeholder 2"/>
          <p:cNvSpPr>
            <a:spLocks noGrp="1"/>
          </p:cNvSpPr>
          <p:nvPr>
            <p:ph idx="1"/>
          </p:nvPr>
        </p:nvSpPr>
        <p:spPr>
          <a:xfrm>
            <a:off x="1371600" y="3886200"/>
            <a:ext cx="6477000" cy="2667000"/>
          </a:xfrm>
        </p:spPr>
        <p:txBody>
          <a:bodyPr>
            <a:noAutofit/>
          </a:bodyPr>
          <a:lstStyle/>
          <a:p>
            <a:pPr algn="just">
              <a:buNone/>
            </a:pPr>
            <a:r>
              <a:rPr lang="en-US" sz="2300" dirty="0" smtClean="0">
                <a:solidFill>
                  <a:schemeClr val="bg1"/>
                </a:solidFill>
              </a:rPr>
              <a:t>    Registration is to make it sure that the ink and image gets printed on exactly where it is needed. For this purpose a piece of paper is placed on the press board on which a portion of plate is marked. It is kept beneath the plate. Normally we leave equal space on three sides at lease on registration sheet. Make it sure that your registration size and printing paper size are same.</a:t>
            </a:r>
            <a:endParaRPr lang="en-US" sz="2300" dirty="0">
              <a:solidFill>
                <a:schemeClr val="bg1"/>
              </a:solidFill>
            </a:endParaRPr>
          </a:p>
        </p:txBody>
      </p:sp>
      <p:pic>
        <p:nvPicPr>
          <p:cNvPr id="6" name="Picture 2" descr="C:\Users\shahid\Desktop\Su_-_Sargodha_University.jpg"/>
          <p:cNvPicPr>
            <a:picLocks noChangeAspect="1" noChangeArrowheads="1"/>
          </p:cNvPicPr>
          <p:nvPr/>
        </p:nvPicPr>
        <p:blipFill>
          <a:blip r:embed="rId2" cstate="print"/>
          <a:srcRect/>
          <a:stretch>
            <a:fillRect/>
          </a:stretch>
        </p:blipFill>
        <p:spPr bwMode="auto">
          <a:xfrm>
            <a:off x="77787" y="77787"/>
            <a:ext cx="836613" cy="836613"/>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2" name="Picture 2" descr="C:\Users\shahid\Desktop\IMG_1116.JPG"/>
          <p:cNvPicPr>
            <a:picLocks noChangeAspect="1" noChangeArrowheads="1"/>
          </p:cNvPicPr>
          <p:nvPr/>
        </p:nvPicPr>
        <p:blipFill>
          <a:blip r:embed="rId3"/>
          <a:srcRect t="28333" b="20000"/>
          <a:stretch>
            <a:fillRect/>
          </a:stretch>
        </p:blipFill>
        <p:spPr bwMode="auto">
          <a:xfrm>
            <a:off x="1828800" y="0"/>
            <a:ext cx="5943600" cy="3937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295400"/>
            <a:ext cx="4191000" cy="1143000"/>
          </a:xfrm>
        </p:spPr>
        <p:txBody>
          <a:bodyPr>
            <a:normAutofit fontScale="90000"/>
          </a:bodyPr>
          <a:lstStyle/>
          <a:p>
            <a:r>
              <a:rPr lang="en-US" dirty="0" smtClean="0">
                <a:solidFill>
                  <a:schemeClr val="bg1"/>
                </a:solidFill>
              </a:rPr>
              <a:t>Moistening the paper</a:t>
            </a:r>
            <a:endParaRPr lang="en-US" dirty="0">
              <a:solidFill>
                <a:schemeClr val="bg1"/>
              </a:solidFill>
            </a:endParaRPr>
          </a:p>
        </p:txBody>
      </p:sp>
      <p:sp>
        <p:nvSpPr>
          <p:cNvPr id="3" name="Content Placeholder 2"/>
          <p:cNvSpPr>
            <a:spLocks noGrp="1"/>
          </p:cNvSpPr>
          <p:nvPr>
            <p:ph idx="1"/>
          </p:nvPr>
        </p:nvSpPr>
        <p:spPr>
          <a:xfrm>
            <a:off x="0" y="3627437"/>
            <a:ext cx="9144000" cy="3230563"/>
          </a:xfrm>
        </p:spPr>
        <p:txBody>
          <a:bodyPr>
            <a:normAutofit/>
          </a:bodyPr>
          <a:lstStyle/>
          <a:p>
            <a:pPr algn="justLow">
              <a:buNone/>
            </a:pPr>
            <a:r>
              <a:rPr lang="en-US" sz="2800" dirty="0" smtClean="0">
                <a:solidFill>
                  <a:schemeClr val="bg1"/>
                </a:solidFill>
              </a:rPr>
              <a:t>    Sheet for </a:t>
            </a:r>
            <a:r>
              <a:rPr lang="en-US" sz="2800" dirty="0" err="1" smtClean="0">
                <a:solidFill>
                  <a:schemeClr val="bg1"/>
                </a:solidFill>
              </a:rPr>
              <a:t>drypoint</a:t>
            </a:r>
            <a:r>
              <a:rPr lang="en-US" sz="2800" dirty="0" smtClean="0">
                <a:solidFill>
                  <a:schemeClr val="bg1"/>
                </a:solidFill>
              </a:rPr>
              <a:t> printing is sufficiently made wet and rolled in towel so that extra water is absorbed. Sheet is moistened because it could become soft and go deep into th</a:t>
            </a:r>
            <a:r>
              <a:rPr lang="en-US" sz="2800" dirty="0" smtClean="0">
                <a:solidFill>
                  <a:schemeClr val="bg1"/>
                </a:solidFill>
              </a:rPr>
              <a:t>e carved portion to lift ink from there. Otherwise sharp contrast becomes impossible.</a:t>
            </a:r>
            <a:endParaRPr lang="en-US" sz="2800" dirty="0">
              <a:solidFill>
                <a:schemeClr val="bg1"/>
              </a:solidFill>
            </a:endParaRPr>
          </a:p>
        </p:txBody>
      </p:sp>
      <p:pic>
        <p:nvPicPr>
          <p:cNvPr id="5" name="Picture 2" descr="C:\Users\shahid\Desktop\Su_-_Sargodha_University.jpg"/>
          <p:cNvPicPr>
            <a:picLocks noChangeAspect="1" noChangeArrowheads="1"/>
          </p:cNvPicPr>
          <p:nvPr/>
        </p:nvPicPr>
        <p:blipFill>
          <a:blip r:embed="rId2" cstate="print"/>
          <a:srcRect/>
          <a:stretch>
            <a:fillRect/>
          </a:stretch>
        </p:blipFill>
        <p:spPr bwMode="auto">
          <a:xfrm>
            <a:off x="77787" y="77787"/>
            <a:ext cx="836613" cy="836613"/>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5410200" cy="1143000"/>
          </a:xfrm>
        </p:spPr>
        <p:txBody>
          <a:bodyPr>
            <a:normAutofit/>
          </a:bodyPr>
          <a:lstStyle/>
          <a:p>
            <a:r>
              <a:rPr lang="en-US" dirty="0" smtClean="0">
                <a:solidFill>
                  <a:schemeClr val="bg1"/>
                </a:solidFill>
              </a:rPr>
              <a:t>Taking the impression</a:t>
            </a:r>
            <a:endParaRPr lang="en-US" dirty="0">
              <a:solidFill>
                <a:schemeClr val="bg1"/>
              </a:solidFill>
            </a:endParaRPr>
          </a:p>
        </p:txBody>
      </p:sp>
      <p:sp>
        <p:nvSpPr>
          <p:cNvPr id="3" name="Content Placeholder 2"/>
          <p:cNvSpPr>
            <a:spLocks noGrp="1"/>
          </p:cNvSpPr>
          <p:nvPr>
            <p:ph idx="1"/>
          </p:nvPr>
        </p:nvSpPr>
        <p:spPr>
          <a:xfrm>
            <a:off x="381000" y="4697896"/>
            <a:ext cx="7848600" cy="2286000"/>
          </a:xfrm>
        </p:spPr>
        <p:txBody>
          <a:bodyPr>
            <a:normAutofit/>
          </a:bodyPr>
          <a:lstStyle/>
          <a:p>
            <a:pPr algn="just">
              <a:buNone/>
            </a:pPr>
            <a:r>
              <a:rPr lang="en-US" sz="2800" dirty="0" smtClean="0">
                <a:solidFill>
                  <a:schemeClr val="bg1"/>
                </a:solidFill>
              </a:rPr>
              <a:t>    Now its time to go for impression. Place your registration on the press bed and carefully place the plate inside the marked portion. Now place your paper on the plate in such a way that it comes edge to edge on the registration. </a:t>
            </a:r>
            <a:endParaRPr lang="en-US" sz="2800" dirty="0">
              <a:solidFill>
                <a:schemeClr val="bg1"/>
              </a:solidFill>
            </a:endParaRPr>
          </a:p>
        </p:txBody>
      </p:sp>
      <p:pic>
        <p:nvPicPr>
          <p:cNvPr id="5" name="Picture 2" descr="C:\Users\shahid\Desktop\Su_-_Sargodha_University.jpg"/>
          <p:cNvPicPr>
            <a:picLocks noChangeAspect="1" noChangeArrowheads="1"/>
          </p:cNvPicPr>
          <p:nvPr/>
        </p:nvPicPr>
        <p:blipFill>
          <a:blip r:embed="rId2" cstate="print"/>
          <a:srcRect/>
          <a:stretch>
            <a:fillRect/>
          </a:stretch>
        </p:blipFill>
        <p:spPr bwMode="auto">
          <a:xfrm>
            <a:off x="77787" y="77787"/>
            <a:ext cx="836613" cy="836613"/>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46" name="Picture 2" descr="C:\Users\shahid\Desktop\Screenshot_12.png"/>
          <p:cNvPicPr>
            <a:picLocks noChangeAspect="1" noChangeArrowheads="1"/>
          </p:cNvPicPr>
          <p:nvPr/>
        </p:nvPicPr>
        <p:blipFill>
          <a:blip r:embed="rId3"/>
          <a:srcRect/>
          <a:stretch>
            <a:fillRect/>
          </a:stretch>
        </p:blipFill>
        <p:spPr bwMode="auto">
          <a:xfrm>
            <a:off x="865188" y="990600"/>
            <a:ext cx="7288212" cy="37814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484</Words>
  <Application>Microsoft Office PowerPoint</Application>
  <PresentationFormat>On-screen Show (4:3)</PresentationFormat>
  <Paragraphs>32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Printmaking</vt:lpstr>
      <vt:lpstr>Slide 2</vt:lpstr>
      <vt:lpstr>Preparation of ink</vt:lpstr>
      <vt:lpstr>Application of ink</vt:lpstr>
      <vt:lpstr>Wiping </vt:lpstr>
      <vt:lpstr>After wiping plate must look like this. Only carved portions will hold the ink and the negative spaces will be crystal clear. </vt:lpstr>
      <vt:lpstr>Registration</vt:lpstr>
      <vt:lpstr>Moistening the paper</vt:lpstr>
      <vt:lpstr>Taking the impression</vt:lpstr>
      <vt:lpstr>Adding the ink with the help of stencils</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shahid</dc:creator>
  <cp:lastModifiedBy>shahid</cp:lastModifiedBy>
  <cp:revision>63</cp:revision>
  <dcterms:created xsi:type="dcterms:W3CDTF">2020-05-03T04:47:42Z</dcterms:created>
  <dcterms:modified xsi:type="dcterms:W3CDTF">2020-05-03T09:57:08Z</dcterms:modified>
</cp:coreProperties>
</file>