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1" r:id="rId4"/>
    <p:sldId id="263" r:id="rId5"/>
    <p:sldId id="260" r:id="rId6"/>
    <p:sldId id="267" r:id="rId7"/>
    <p:sldId id="269" r:id="rId8"/>
    <p:sldId id="268" r:id="rId9"/>
    <p:sldId id="262" r:id="rId10"/>
    <p:sldId id="257" r:id="rId11"/>
    <p:sldId id="258" r:id="rId12"/>
    <p:sldId id="264" r:id="rId13"/>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9" autoAdjust="0"/>
    <p:restoredTop sz="94711" autoAdjust="0"/>
  </p:normalViewPr>
  <p:slideViewPr>
    <p:cSldViewPr snapToObjects="1">
      <p:cViewPr>
        <p:scale>
          <a:sx n="100" d="100"/>
          <a:sy n="100" d="100"/>
        </p:scale>
        <p:origin x="-1944"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it-IT" smtClean="0"/>
              <a:t>Fare clic per modificare stile</a:t>
            </a:r>
            <a:endParaRPr/>
          </a:p>
        </p:txBody>
      </p:sp>
      <p:sp>
        <p:nvSpPr>
          <p:cNvPr id="3" name="Subtitle 2"/>
          <p:cNvSpPr>
            <a:spLocks noGrp="1"/>
          </p:cNvSpPr>
          <p:nvPr>
            <p:ph type="subTitle" idx="1"/>
          </p:nvPr>
        </p:nvSpPr>
        <p:spPr>
          <a:xfrm>
            <a:off x="2209800" y="5056632"/>
            <a:ext cx="6477000" cy="704088"/>
          </a:xfrm>
        </p:spPr>
        <p:txBody>
          <a:bodyPr vert="horz" lIns="91440" tIns="0" rIns="45720" bIns="0" rtlCol="0">
            <a:normAutofit/>
          </a:bodyPr>
          <a:lstStyle>
            <a:lvl1pPr marL="0" indent="0" algn="l" defTabSz="914400" rtl="0" eaLnBrk="1" latinLnBrk="0" hangingPunct="1">
              <a:lnSpc>
                <a:spcPts val="2600"/>
              </a:lnSpc>
              <a:spcBef>
                <a:spcPts val="200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C699CB88-5E1A-4FAC-892A-60949ACB1F6F}" type="datetimeFigureOut">
              <a:rPr lang="en-US" smtClean="0"/>
              <a:pPr/>
              <a:t>5/30/2014</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kumimoji="0"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91974DF9-AD47-4691-BA21-BBFCE3637A9A}" type="slidenum">
              <a:rPr kumimoji="0" lang="en-US" smtClean="0"/>
              <a:pPr/>
              <a:t>‹N›</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5" name="Date Placeholder 4"/>
          <p:cNvSpPr>
            <a:spLocks noGrp="1"/>
          </p:cNvSpPr>
          <p:nvPr>
            <p:ph type="dt" sz="half" idx="10"/>
          </p:nvPr>
        </p:nvSpPr>
        <p:spPr/>
        <p:txBody>
          <a:bodyPr/>
          <a:lstStyle/>
          <a:p>
            <a:fld id="{C699CB88-5E1A-4FAC-892A-60949ACB1F6F}" type="datetimeFigureOut">
              <a:rPr lang="en-US" smtClean="0"/>
              <a:pPr/>
              <a:t>5/30/2014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‹N›</a:t>
            </a:fld>
            <a:endParaRPr kumimoji="0"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Date Placeholder 4"/>
          <p:cNvSpPr>
            <a:spLocks noGrp="1"/>
          </p:cNvSpPr>
          <p:nvPr>
            <p:ph type="dt" sz="half" idx="10"/>
          </p:nvPr>
        </p:nvSpPr>
        <p:spPr/>
        <p:txBody>
          <a:bodyPr/>
          <a:lstStyle/>
          <a:p>
            <a:fld id="{C699CB88-5E1A-4FAC-892A-60949ACB1F6F}" type="datetimeFigureOut">
              <a:rPr lang="en-US" smtClean="0"/>
              <a:pPr/>
              <a:t>5/30/2014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‹N›</a:t>
            </a:fld>
            <a:endParaRPr kumimoji="0"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C699CB88-5E1A-4FAC-892A-60949ACB1F6F}" type="datetimeFigureOut">
              <a:rPr lang="en-US" smtClean="0"/>
              <a:pPr/>
              <a:t>5/30/2014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a:t>‹N›</a:t>
            </a:fld>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9CB88-5E1A-4FAC-892A-60949ACB1F6F}" type="datetimeFigureOut">
              <a:rPr lang="en-US" smtClean="0"/>
              <a:pPr/>
              <a:t>5/30/2014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a:t>‹N›</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it-IT" smtClean="0"/>
              <a:t>Fare clic per modificare stile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C699CB88-5E1A-4FAC-892A-60949ACB1F6F}" type="datetimeFigureOut">
              <a:rPr lang="en-US" smtClean="0"/>
              <a:pPr/>
              <a:t>5/30/2014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‹N›</a:t>
            </a:fld>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it-IT" smtClean="0"/>
              <a:t>Fare clic per modificare stile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C699CB88-5E1A-4FAC-892A-60949ACB1F6F}" type="datetimeFigureOut">
              <a:rPr lang="en-US" smtClean="0"/>
              <a:pPr/>
              <a:t>5/30/2014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‹N›</a:t>
            </a:fld>
            <a:endParaRPr kumimoji="0"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it-IT" smtClean="0"/>
              <a:t>Fare clic sull'icona per inserire un'immagine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Immagini con didascalia">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it-IT" smtClean="0"/>
              <a:t>Fare clic sull'icona per inserire un'immagine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it-IT" smtClean="0"/>
              <a:t>Fare clic sull'icona per inserire un'immagine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it-IT" smtClean="0"/>
              <a:t>Fare clic per modificare stile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C699CB88-5E1A-4FAC-892A-60949ACB1F6F}" type="datetimeFigureOut">
              <a:rPr lang="en-US" smtClean="0"/>
              <a:pPr/>
              <a:t>5/30/2014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‹N›</a:t>
            </a:fld>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magine sopra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it-IT" smtClean="0"/>
              <a:t>Fare clic per modificare stile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C699CB88-5E1A-4FAC-892A-60949ACB1F6F}" type="datetimeFigureOut">
              <a:rPr lang="en-US" smtClean="0"/>
              <a:pPr/>
              <a:t>5/30/2014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‹N›</a:t>
            </a:fld>
            <a:endParaRPr kumimoji="0"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it-IT" smtClean="0"/>
              <a:t>Fare clic sull'icona per inserire un'immagine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Immagini sopra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it-IT" smtClean="0"/>
              <a:t>Fare clic per modificare stile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it-IT" smtClean="0"/>
              <a:t>Fare clic sull'icona per inserire un'immagine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it-IT" smtClean="0"/>
              <a:t>Fare clic sull'icona per inserire un'immagine</a:t>
            </a:r>
            <a:endParaRPr/>
          </a:p>
        </p:txBody>
      </p:sp>
      <p:sp>
        <p:nvSpPr>
          <p:cNvPr id="4" name="Text Placeholder 3"/>
          <p:cNvSpPr>
            <a:spLocks noGrp="1"/>
          </p:cNvSpPr>
          <p:nvPr>
            <p:ph type="body" sz="half" idx="2"/>
          </p:nvPr>
        </p:nvSpPr>
        <p:spPr>
          <a:xfrm>
            <a:off x="914400" y="4926106"/>
            <a:ext cx="7315200" cy="990600"/>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C699CB88-5E1A-4FAC-892A-60949ACB1F6F}" type="datetimeFigureOut">
              <a:rPr lang="en-US" smtClean="0"/>
              <a:pPr/>
              <a:t>5/30/2014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‹N›</a:t>
            </a:fld>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C699CB88-5E1A-4FAC-892A-60949ACB1F6F}" type="datetimeFigureOut">
              <a:rPr lang="en-US" smtClean="0"/>
              <a:pPr/>
              <a:t>5/30/2014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‹N›</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C699CB88-5E1A-4FAC-892A-60949ACB1F6F}" type="datetimeFigureOut">
              <a:rPr lang="en-US" smtClean="0"/>
              <a:pPr/>
              <a:t>5/30/2014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‹N›</a:t>
            </a:fld>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it-IT" smtClean="0"/>
              <a:t>Fare clic per modificare stile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C699CB88-5E1A-4FAC-892A-60949ACB1F6F}" type="datetimeFigureOut">
              <a:rPr lang="en-US" smtClean="0"/>
              <a:pPr/>
              <a:t>5/30/2014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‹N›</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titolo con filigrana">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it-IT" smtClean="0"/>
              <a:t>Fare clic per modificare gli stili del testo dello schema</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it-IT" smtClean="0"/>
              <a:t>Fare clic per modificare stile</a:t>
            </a:r>
            <a:endParaRPr/>
          </a:p>
        </p:txBody>
      </p:sp>
      <p:sp>
        <p:nvSpPr>
          <p:cNvPr id="3" name="Subtitle 2"/>
          <p:cNvSpPr>
            <a:spLocks noGrp="1"/>
          </p:cNvSpPr>
          <p:nvPr>
            <p:ph type="subTitle" idx="1"/>
          </p:nvPr>
        </p:nvSpPr>
        <p:spPr>
          <a:xfrm>
            <a:off x="3960813" y="5056909"/>
            <a:ext cx="4724400" cy="706586"/>
          </a:xfrm>
        </p:spPr>
        <p:txBody>
          <a:bodyPr lIns="91440" tIns="0" rIns="45720" bIns="0">
            <a:normAutofit/>
          </a:bodyPr>
          <a:lstStyle>
            <a:lvl1pPr marL="0" indent="0" algn="l">
              <a:lnSpc>
                <a:spcPts val="2600"/>
              </a:lnSpc>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C699CB88-5E1A-4FAC-892A-60949ACB1F6F}" type="datetimeFigureOut">
              <a:rPr lang="en-US" smtClean="0"/>
              <a:pPr/>
              <a:t>5/30/2014</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kumimoji="0"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91974DF9-AD47-4691-BA21-BBFCE3637A9A}" type="slidenum">
              <a:rPr kumimoji="0" lang="en-US" smtClean="0"/>
              <a:pPr/>
              <a:t>‹N›</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it-IT" smtClean="0"/>
              <a:t>Fare clic per modificare stile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it-IT" smtClean="0"/>
              <a:t>Fare clic per modificare gli stili del testo dello schema</a:t>
            </a:r>
          </a:p>
        </p:txBody>
      </p:sp>
      <p:sp>
        <p:nvSpPr>
          <p:cNvPr id="4" name="Date Placeholder 3"/>
          <p:cNvSpPr>
            <a:spLocks noGrp="1"/>
          </p:cNvSpPr>
          <p:nvPr>
            <p:ph type="dt" sz="half" idx="10"/>
          </p:nvPr>
        </p:nvSpPr>
        <p:spPr/>
        <p:txBody>
          <a:bodyPr/>
          <a:lstStyle/>
          <a:p>
            <a:fld id="{C699CB88-5E1A-4FAC-892A-60949ACB1F6F}" type="datetimeFigureOut">
              <a:rPr lang="en-US" smtClean="0"/>
              <a:pPr/>
              <a:t>5/30/2014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‹N›</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zione con filigrana">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it-IT" smtClean="0"/>
              <a:t>Fare clic per modificare gli stili del testo dello schema</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it-IT" smtClean="0"/>
              <a:t>Fare clic per modificare stile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C699CB88-5E1A-4FAC-892A-60949ACB1F6F}" type="datetimeFigureOut">
              <a:rPr lang="en-US" smtClean="0"/>
              <a:pPr/>
              <a:t>5/30/2014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‹N›</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zione con immagin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it-IT" smtClean="0"/>
              <a:t>Fare clic per modificare stile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it-IT" smtClean="0"/>
              <a:t>Fare clic sull'icona per inserire un'immagine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C699CB88-5E1A-4FAC-892A-60949ACB1F6F}" type="datetimeFigureOut">
              <a:rPr lang="en-US" smtClean="0"/>
              <a:pPr/>
              <a:t>5/30/2014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‹N›</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Date Placeholder 4"/>
          <p:cNvSpPr>
            <a:spLocks noGrp="1"/>
          </p:cNvSpPr>
          <p:nvPr>
            <p:ph type="dt" sz="half" idx="10"/>
          </p:nvPr>
        </p:nvSpPr>
        <p:spPr/>
        <p:txBody>
          <a:bodyPr/>
          <a:lstStyle/>
          <a:p>
            <a:fld id="{C699CB88-5E1A-4FAC-892A-60949ACB1F6F}" type="datetimeFigureOut">
              <a:rPr lang="en-US" smtClean="0"/>
              <a:pPr/>
              <a:t>5/30/2014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‹N›</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7" name="Date Placeholder 6"/>
          <p:cNvSpPr>
            <a:spLocks noGrp="1"/>
          </p:cNvSpPr>
          <p:nvPr>
            <p:ph type="dt" sz="half" idx="10"/>
          </p:nvPr>
        </p:nvSpPr>
        <p:spPr/>
        <p:txBody>
          <a:bodyPr/>
          <a:lstStyle/>
          <a:p>
            <a:fld id="{C699CB88-5E1A-4FAC-892A-60949ACB1F6F}" type="datetimeFigureOut">
              <a:rPr lang="en-US" smtClean="0"/>
              <a:pPr/>
              <a:t>5/30/2014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a:t>‹N›</a:t>
            </a:fld>
            <a:endParaRPr kumimoji="0"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uto, sopra e sot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Date Placeholder 4"/>
          <p:cNvSpPr>
            <a:spLocks noGrp="1"/>
          </p:cNvSpPr>
          <p:nvPr>
            <p:ph type="dt" sz="half" idx="10"/>
          </p:nvPr>
        </p:nvSpPr>
        <p:spPr/>
        <p:txBody>
          <a:bodyPr/>
          <a:lstStyle/>
          <a:p>
            <a:fld id="{C699CB88-5E1A-4FAC-892A-60949ACB1F6F}" type="datetimeFigureOut">
              <a:rPr lang="en-US" smtClean="0"/>
              <a:pPr/>
              <a:t>5/30/2014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‹N›</a:t>
            </a:fld>
            <a:endParaRPr kumimoji="0"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it-IT" smtClean="0"/>
              <a:t>Fare clic per modificare stile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C699CB88-5E1A-4FAC-892A-60949ACB1F6F}" type="datetimeFigureOut">
              <a:rPr lang="en-US" smtClean="0"/>
              <a:pPr/>
              <a:t>5/30/2014</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kumimoji="0"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91974DF9-AD47-4691-BA21-BBFCE3637A9A}" type="slidenum">
              <a:rPr kumimoji="0" lang="en-US" smtClean="0"/>
              <a:pPr/>
              <a:t>‹N›</a:t>
            </a:fld>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en.wikipedia.org/wiki/Radical_feminism" TargetMode="External"/><Relationship Id="rId7" Type="http://schemas.openxmlformats.org/officeDocument/2006/relationships/hyperlink" Target="http://en.wikipedia.org/wiki/Eco-feminist" TargetMode="External"/><Relationship Id="rId2" Type="http://schemas.openxmlformats.org/officeDocument/2006/relationships/hyperlink" Target="http://en.wikipedia.org/wiki/Liberal_feminism" TargetMode="External"/><Relationship Id="rId1" Type="http://schemas.openxmlformats.org/officeDocument/2006/relationships/slideLayout" Target="../slideLayouts/slideLayout2.xml"/><Relationship Id="rId6" Type="http://schemas.openxmlformats.org/officeDocument/2006/relationships/hyperlink" Target="http://en.wikipedia.org/wiki/Separatist_feminism" TargetMode="External"/><Relationship Id="rId5" Type="http://schemas.openxmlformats.org/officeDocument/2006/relationships/hyperlink" Target="http://en.wikipedia.org/wiki/Individualist_feminism" TargetMode="External"/><Relationship Id="rId4" Type="http://schemas.openxmlformats.org/officeDocument/2006/relationships/hyperlink" Target="http://en.wikipedia.org/wiki/List_of_conservative_feminis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Radical_feminism" TargetMode="External"/><Relationship Id="rId2" Type="http://schemas.openxmlformats.org/officeDocument/2006/relationships/hyperlink" Target="http://en.wikipedia.org/wiki/Liberal_feminism" TargetMode="External"/><Relationship Id="rId1" Type="http://schemas.openxmlformats.org/officeDocument/2006/relationships/slideLayout" Target="../slideLayouts/slideLayout2.xml"/><Relationship Id="rId5" Type="http://schemas.openxmlformats.org/officeDocument/2006/relationships/hyperlink" Target="http://en.wikipedia.org/wiki/Individualist_feminism" TargetMode="External"/><Relationship Id="rId4" Type="http://schemas.openxmlformats.org/officeDocument/2006/relationships/hyperlink" Target="http://en.wikipedia.org/wiki/List_of_conservative_feminism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Eco-feminist" TargetMode="External"/><Relationship Id="rId2" Type="http://schemas.openxmlformats.org/officeDocument/2006/relationships/hyperlink" Target="http://en.wikipedia.org/wiki/Separatist_feminism" TargetMode="External"/><Relationship Id="rId1" Type="http://schemas.openxmlformats.org/officeDocument/2006/relationships/slideLayout" Target="../slideLayouts/slideLayout2.xml"/><Relationship Id="rId4" Type="http://schemas.openxmlformats.org/officeDocument/2006/relationships/hyperlink" Target="http://en.wikipedia.org/wiki/Ecology"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en.wikipedia.org/wiki/Patriarchy" TargetMode="External"/><Relationship Id="rId13" Type="http://schemas.openxmlformats.org/officeDocument/2006/relationships/hyperlink" Target="http://en.wikipedia.org/wiki/Women_in_science_fiction" TargetMode="External"/><Relationship Id="rId18" Type="http://schemas.openxmlformats.org/officeDocument/2006/relationships/hyperlink" Target="http://en.wikipedia.org/wiki/The_Female_Man" TargetMode="External"/><Relationship Id="rId3" Type="http://schemas.openxmlformats.org/officeDocument/2006/relationships/hyperlink" Target="http://en.wikipedia.org/wiki/Feminism" TargetMode="External"/><Relationship Id="rId21" Type="http://schemas.openxmlformats.org/officeDocument/2006/relationships/hyperlink" Target="http://en.wikipedia.org/wiki/Margaret_Atwood" TargetMode="External"/><Relationship Id="rId7" Type="http://schemas.openxmlformats.org/officeDocument/2006/relationships/hyperlink" Target="http://en.wikipedia.org/wiki/Virginia_Woolf" TargetMode="External"/><Relationship Id="rId12" Type="http://schemas.openxmlformats.org/officeDocument/2006/relationships/hyperlink" Target="http://en.wikipedia.org/wiki/Literary_genre" TargetMode="External"/><Relationship Id="rId17" Type="http://schemas.openxmlformats.org/officeDocument/2006/relationships/hyperlink" Target="http://en.wikipedia.org/wiki/Joanna_Russ" TargetMode="External"/><Relationship Id="rId2" Type="http://schemas.openxmlformats.org/officeDocument/2006/relationships/hyperlink" Target="http://en.wikipedia.org/wiki/Women's_history" TargetMode="External"/><Relationship Id="rId16" Type="http://schemas.openxmlformats.org/officeDocument/2006/relationships/hyperlink" Target="http://en.wikipedia.org/wiki/The_Left_Hand_of_Darkness" TargetMode="External"/><Relationship Id="rId20" Type="http://schemas.openxmlformats.org/officeDocument/2006/relationships/hyperlink" Target="http://en.wikipedia.org/wiki/Kindred_(novel)" TargetMode="External"/><Relationship Id="rId1" Type="http://schemas.openxmlformats.org/officeDocument/2006/relationships/slideLayout" Target="../slideLayouts/slideLayout2.xml"/><Relationship Id="rId6" Type="http://schemas.openxmlformats.org/officeDocument/2006/relationships/hyperlink" Target="http://en.wikipedia.org/wiki/A_Room_of_One's_Own" TargetMode="External"/><Relationship Id="rId11" Type="http://schemas.openxmlformats.org/officeDocument/2006/relationships/hyperlink" Target="http://en.wikipedia.org/wiki/LGBT_literature" TargetMode="External"/><Relationship Id="rId5" Type="http://schemas.openxmlformats.org/officeDocument/2006/relationships/hyperlink" Target="http://en.wikipedia.org/wiki/Mary_Wollstonecraft" TargetMode="External"/><Relationship Id="rId15" Type="http://schemas.openxmlformats.org/officeDocument/2006/relationships/hyperlink" Target="http://en.wikipedia.org/wiki/Ursula_K._Le_Guin" TargetMode="External"/><Relationship Id="rId10" Type="http://schemas.openxmlformats.org/officeDocument/2006/relationships/hyperlink" Target="http://en.wikipedia.org/wiki/Post-colonial_literature" TargetMode="External"/><Relationship Id="rId19" Type="http://schemas.openxmlformats.org/officeDocument/2006/relationships/hyperlink" Target="http://en.wikipedia.org/wiki/Octavia_Butler" TargetMode="External"/><Relationship Id="rId4" Type="http://schemas.openxmlformats.org/officeDocument/2006/relationships/hyperlink" Target="http://en.wikipedia.org/wiki/A_Vindication_of_the_Rights_of_Woman" TargetMode="External"/><Relationship Id="rId9" Type="http://schemas.openxmlformats.org/officeDocument/2006/relationships/hyperlink" Target="http://en.wikipedia.org/wiki/Literary_canon" TargetMode="External"/><Relationship Id="rId14" Type="http://schemas.openxmlformats.org/officeDocument/2006/relationships/hyperlink" Target="http://en.wikipedia.org/wiki/Social_construct" TargetMode="External"/><Relationship Id="rId22" Type="http://schemas.openxmlformats.org/officeDocument/2006/relationships/hyperlink" Target="http://en.wikipedia.org/wiki/Handmaid's_Ta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2971800"/>
            <a:ext cx="5105400" cy="2788920"/>
          </a:xfrm>
        </p:spPr>
        <p:txBody>
          <a:bodyPr/>
          <a:lstStyle/>
          <a:p>
            <a:r>
              <a:rPr lang="it-IT" dirty="0" smtClean="0"/>
              <a:t>FEMINISM</a:t>
            </a:r>
            <a:endParaRPr lang="it-IT" dirty="0"/>
          </a:p>
        </p:txBody>
      </p:sp>
      <p:pic>
        <p:nvPicPr>
          <p:cNvPr id="4" name="Immagine 3" descr="Status-Quo_LG.jpg"/>
          <p:cNvPicPr>
            <a:picLocks noChangeAspect="1"/>
          </p:cNvPicPr>
          <p:nvPr/>
        </p:nvPicPr>
        <p:blipFill>
          <a:blip r:embed="rId2"/>
          <a:stretch>
            <a:fillRect/>
          </a:stretch>
        </p:blipFill>
        <p:spPr>
          <a:xfrm>
            <a:off x="1371600" y="457200"/>
            <a:ext cx="6477000" cy="3643313"/>
          </a:xfrm>
          <a:prstGeom prst="rect">
            <a:avLst/>
          </a:prstGeom>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Angela Carter</a:t>
            </a:r>
            <a:endParaRPr lang="it-IT" dirty="0"/>
          </a:p>
        </p:txBody>
      </p:sp>
      <p:sp>
        <p:nvSpPr>
          <p:cNvPr id="3" name="Segnaposto contenuto 2"/>
          <p:cNvSpPr>
            <a:spLocks noGrp="1"/>
          </p:cNvSpPr>
          <p:nvPr>
            <p:ph idx="1"/>
          </p:nvPr>
        </p:nvSpPr>
        <p:spPr/>
        <p:txBody>
          <a:bodyPr/>
          <a:lstStyle/>
          <a:p>
            <a:r>
              <a:rPr lang="it-IT" dirty="0" err="1" smtClean="0"/>
              <a:t>She</a:t>
            </a:r>
            <a:r>
              <a:rPr lang="it-IT" dirty="0" smtClean="0"/>
              <a:t> </a:t>
            </a:r>
            <a:r>
              <a:rPr lang="it-IT" dirty="0" err="1" smtClean="0"/>
              <a:t>was</a:t>
            </a:r>
            <a:r>
              <a:rPr lang="it-IT" dirty="0" smtClean="0"/>
              <a:t> </a:t>
            </a:r>
            <a:r>
              <a:rPr lang="it-IT" dirty="0" err="1" smtClean="0"/>
              <a:t>an</a:t>
            </a:r>
            <a:r>
              <a:rPr lang="it-IT" dirty="0" smtClean="0"/>
              <a:t> English </a:t>
            </a:r>
            <a:r>
              <a:rPr lang="it-IT" dirty="0" err="1" smtClean="0"/>
              <a:t>novelist</a:t>
            </a:r>
            <a:r>
              <a:rPr lang="it-IT" dirty="0" smtClean="0"/>
              <a:t> and </a:t>
            </a:r>
            <a:r>
              <a:rPr lang="it-IT" dirty="0" err="1" smtClean="0"/>
              <a:t>journalist</a:t>
            </a:r>
            <a:r>
              <a:rPr lang="it-IT" dirty="0" smtClean="0"/>
              <a:t>, </a:t>
            </a:r>
            <a:r>
              <a:rPr lang="it-IT" dirty="0" err="1" smtClean="0"/>
              <a:t>known</a:t>
            </a:r>
            <a:r>
              <a:rPr lang="it-IT" dirty="0" smtClean="0"/>
              <a:t> </a:t>
            </a:r>
            <a:r>
              <a:rPr lang="it-IT" dirty="0" err="1" smtClean="0"/>
              <a:t>for</a:t>
            </a:r>
            <a:r>
              <a:rPr lang="it-IT" dirty="0" smtClean="0"/>
              <a:t> </a:t>
            </a:r>
            <a:r>
              <a:rPr lang="it-IT" dirty="0" err="1" smtClean="0"/>
              <a:t>her</a:t>
            </a:r>
            <a:r>
              <a:rPr lang="it-IT" dirty="0" smtClean="0"/>
              <a:t> </a:t>
            </a:r>
            <a:r>
              <a:rPr lang="it-IT" dirty="0" err="1" smtClean="0"/>
              <a:t>feminist</a:t>
            </a:r>
            <a:r>
              <a:rPr lang="it-IT" dirty="0" smtClean="0"/>
              <a:t>, </a:t>
            </a:r>
            <a:r>
              <a:rPr lang="it-IT" dirty="0" err="1" smtClean="0"/>
              <a:t>magical</a:t>
            </a:r>
            <a:r>
              <a:rPr lang="it-IT" dirty="0" smtClean="0"/>
              <a:t> </a:t>
            </a:r>
            <a:r>
              <a:rPr lang="it-IT" dirty="0" err="1" smtClean="0"/>
              <a:t>realism</a:t>
            </a:r>
            <a:r>
              <a:rPr lang="it-IT" dirty="0" smtClean="0"/>
              <a:t> and </a:t>
            </a:r>
            <a:r>
              <a:rPr lang="it-IT" dirty="0" err="1" smtClean="0"/>
              <a:t>picaresque</a:t>
            </a:r>
            <a:r>
              <a:rPr lang="it-IT" dirty="0" smtClean="0"/>
              <a:t> </a:t>
            </a:r>
            <a:r>
              <a:rPr lang="it-IT" dirty="0" err="1" smtClean="0"/>
              <a:t>works</a:t>
            </a:r>
            <a:r>
              <a:rPr lang="it-IT" dirty="0" smtClean="0"/>
              <a:t>.</a:t>
            </a:r>
          </a:p>
          <a:p>
            <a:endParaRPr lang="it-IT" dirty="0"/>
          </a:p>
        </p:txBody>
      </p:sp>
      <p:pic>
        <p:nvPicPr>
          <p:cNvPr id="4" name="Immagine 3" descr="Angela_Carter.jpg"/>
          <p:cNvPicPr>
            <a:picLocks noChangeAspect="1"/>
          </p:cNvPicPr>
          <p:nvPr/>
        </p:nvPicPr>
        <p:blipFill>
          <a:blip r:embed="rId2"/>
          <a:stretch>
            <a:fillRect/>
          </a:stretch>
        </p:blipFill>
        <p:spPr>
          <a:xfrm>
            <a:off x="914400" y="3128130"/>
            <a:ext cx="4497049" cy="2998033"/>
          </a:xfrm>
          <a:prstGeom prst="rect">
            <a:avLst/>
          </a:prstGeom>
        </p:spPr>
      </p:pic>
      <p:pic>
        <p:nvPicPr>
          <p:cNvPr id="5" name="Immagine 4" descr="index.jpg"/>
          <p:cNvPicPr>
            <a:picLocks noChangeAspect="1"/>
          </p:cNvPicPr>
          <p:nvPr/>
        </p:nvPicPr>
        <p:blipFill>
          <a:blip r:embed="rId3"/>
          <a:stretch>
            <a:fillRect/>
          </a:stretch>
        </p:blipFill>
        <p:spPr>
          <a:xfrm>
            <a:off x="5879160" y="3128130"/>
            <a:ext cx="2348853" cy="299803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dirty="0" smtClean="0"/>
              <a:t>Some </a:t>
            </a:r>
            <a:r>
              <a:rPr lang="it-IT" b="1" i="1" dirty="0" err="1" smtClean="0"/>
              <a:t>of</a:t>
            </a:r>
            <a:r>
              <a:rPr lang="it-IT" b="1" i="1" dirty="0" smtClean="0"/>
              <a:t> </a:t>
            </a:r>
            <a:r>
              <a:rPr lang="it-IT" b="1" i="1" dirty="0" err="1" smtClean="0"/>
              <a:t>her</a:t>
            </a:r>
            <a:r>
              <a:rPr lang="it-IT" b="1" i="1" dirty="0" smtClean="0"/>
              <a:t> </a:t>
            </a:r>
            <a:r>
              <a:rPr lang="it-IT" b="1" i="1" dirty="0" err="1" smtClean="0"/>
              <a:t>works</a:t>
            </a:r>
            <a:endParaRPr lang="it-IT" dirty="0"/>
          </a:p>
        </p:txBody>
      </p:sp>
      <p:sp>
        <p:nvSpPr>
          <p:cNvPr id="3" name="Segnaposto contenuto 2"/>
          <p:cNvSpPr>
            <a:spLocks noGrp="1"/>
          </p:cNvSpPr>
          <p:nvPr>
            <p:ph idx="1"/>
          </p:nvPr>
        </p:nvSpPr>
        <p:spPr/>
        <p:txBody>
          <a:bodyPr>
            <a:normAutofit/>
          </a:bodyPr>
          <a:lstStyle/>
          <a:p>
            <a:r>
              <a:rPr b="1" i="1" dirty="0" smtClean="0"/>
              <a:t>The Passion of New Eve</a:t>
            </a:r>
            <a:endParaRPr lang="it-IT" dirty="0" smtClean="0"/>
          </a:p>
          <a:p>
            <a:r>
              <a:rPr lang="it-IT" dirty="0" err="1" smtClean="0"/>
              <a:t>This</a:t>
            </a:r>
            <a:r>
              <a:rPr lang="it-IT" dirty="0" smtClean="0"/>
              <a:t> </a:t>
            </a:r>
            <a:r>
              <a:rPr smtClean="0"/>
              <a:t>is </a:t>
            </a:r>
            <a:r>
              <a:rPr dirty="0" smtClean="0"/>
              <a:t>a novel by </a:t>
            </a:r>
            <a:r>
              <a:rPr lang="it-IT" dirty="0" smtClean="0"/>
              <a:t>Angela Carter,</a:t>
            </a:r>
            <a:r>
              <a:rPr dirty="0" smtClean="0"/>
              <a:t> first published in 1977.</a:t>
            </a:r>
            <a:r>
              <a:rPr lang="it-IT" dirty="0" err="1" smtClean="0"/>
              <a:t>It</a:t>
            </a:r>
            <a:r>
              <a:rPr lang="it-IT" dirty="0" smtClean="0"/>
              <a:t>’</a:t>
            </a:r>
            <a:r>
              <a:rPr lang="it-IT" dirty="0" err="1" smtClean="0"/>
              <a:t>s</a:t>
            </a:r>
            <a:r>
              <a:rPr lang="it-IT" dirty="0" smtClean="0"/>
              <a:t> a work</a:t>
            </a:r>
            <a:r>
              <a:rPr dirty="0" smtClean="0"/>
              <a:t> post-feminist due to the genre of magical realism, in which the female characters dominate over </a:t>
            </a:r>
            <a:r>
              <a:rPr lang="it-IT" dirty="0" smtClean="0"/>
              <a:t>the </a:t>
            </a:r>
            <a:r>
              <a:rPr lang="it-IT" dirty="0" err="1" smtClean="0"/>
              <a:t>men</a:t>
            </a:r>
            <a:r>
              <a:rPr lang="it-IT" dirty="0" smtClean="0"/>
              <a:t>.</a:t>
            </a:r>
          </a:p>
          <a:p>
            <a:endParaRPr lang="it-IT" dirty="0" smtClean="0"/>
          </a:p>
          <a:p>
            <a:pPr>
              <a:buNone/>
            </a:pPr>
            <a:endParaRPr lang="it-IT" dirty="0"/>
          </a:p>
        </p:txBody>
      </p:sp>
      <p:pic>
        <p:nvPicPr>
          <p:cNvPr id="4" name="Immagine 3" descr="200px-Passion_ofNewEvecover.jpg"/>
          <p:cNvPicPr>
            <a:picLocks noChangeAspect="1"/>
          </p:cNvPicPr>
          <p:nvPr/>
        </p:nvPicPr>
        <p:blipFill>
          <a:blip r:embed="rId2">
            <a:alphaModFix amt="27000"/>
            <a:lum bright="5000" contrast="40000"/>
          </a:blip>
          <a:stretch>
            <a:fillRect/>
          </a:stretch>
        </p:blipFill>
        <p:spPr>
          <a:xfrm rot="1256161">
            <a:off x="6313982" y="3489654"/>
            <a:ext cx="2154365" cy="289762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785794"/>
            <a:ext cx="7313613" cy="868362"/>
          </a:xfrm>
        </p:spPr>
        <p:txBody>
          <a:bodyPr/>
          <a:lstStyle/>
          <a:p>
            <a:r>
              <a:rPr lang="it-IT" sz="4800" dirty="0" smtClean="0"/>
              <a:t>The </a:t>
            </a:r>
            <a:r>
              <a:rPr lang="it-IT" sz="4800" dirty="0" err="1" smtClean="0"/>
              <a:t>Sadeian</a:t>
            </a:r>
            <a:r>
              <a:rPr lang="it-IT" sz="4800" dirty="0" smtClean="0"/>
              <a:t> Woman and </a:t>
            </a:r>
            <a:r>
              <a:rPr lang="it-IT" sz="4800" dirty="0" err="1" smtClean="0"/>
              <a:t>Ideology</a:t>
            </a:r>
            <a:r>
              <a:rPr lang="it-IT" sz="4800" dirty="0" smtClean="0"/>
              <a:t> </a:t>
            </a:r>
            <a:r>
              <a:rPr lang="it-IT" sz="4800" dirty="0" err="1" smtClean="0"/>
              <a:t>of</a:t>
            </a:r>
            <a:r>
              <a:rPr lang="it-IT" sz="4800" dirty="0" smtClean="0"/>
              <a:t> </a:t>
            </a:r>
            <a:r>
              <a:rPr lang="it-IT" sz="4800" dirty="0" err="1" smtClean="0"/>
              <a:t>Pornography</a:t>
            </a:r>
            <a:r>
              <a:rPr lang="it-IT" sz="4800" dirty="0" smtClean="0"/>
              <a:t>. </a:t>
            </a:r>
            <a:br>
              <a:rPr lang="it-IT" sz="4800" dirty="0" smtClean="0"/>
            </a:br>
            <a:endParaRPr lang="it-IT" dirty="0"/>
          </a:p>
        </p:txBody>
      </p:sp>
      <p:sp>
        <p:nvSpPr>
          <p:cNvPr id="3" name="Segnaposto contenuto 2"/>
          <p:cNvSpPr>
            <a:spLocks noGrp="1"/>
          </p:cNvSpPr>
          <p:nvPr>
            <p:ph idx="1"/>
          </p:nvPr>
        </p:nvSpPr>
        <p:spPr>
          <a:xfrm>
            <a:off x="914400" y="1981200"/>
            <a:ext cx="7313613" cy="3886200"/>
          </a:xfrm>
        </p:spPr>
        <p:txBody>
          <a:bodyPr>
            <a:normAutofit/>
          </a:bodyPr>
          <a:lstStyle/>
          <a:p>
            <a:r>
              <a:rPr sz="3200" dirty="0" smtClean="0"/>
              <a:t>It's about desire and its destruction, the self-immolation of women, how women collude and connive with their condition of enslavement. </a:t>
            </a:r>
            <a:endParaRPr lang="it-IT" sz="32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egnaposto contenuto 25"/>
          <p:cNvSpPr>
            <a:spLocks noGrp="1"/>
          </p:cNvSpPr>
          <p:nvPr>
            <p:ph idx="1"/>
          </p:nvPr>
        </p:nvSpPr>
        <p:spPr>
          <a:xfrm>
            <a:off x="349624" y="524436"/>
            <a:ext cx="7086600" cy="5601728"/>
          </a:xfrm>
        </p:spPr>
        <p:txBody>
          <a:bodyPr/>
          <a:lstStyle/>
          <a:p>
            <a:r>
              <a:rPr lang="it-IT" dirty="0" err="1" smtClean="0"/>
              <a:t>Feminism</a:t>
            </a:r>
            <a:r>
              <a:rPr lang="it-IT" dirty="0" smtClean="0"/>
              <a:t> </a:t>
            </a:r>
            <a:r>
              <a:rPr lang="it-IT" dirty="0" err="1" smtClean="0"/>
              <a:t>is</a:t>
            </a:r>
            <a:r>
              <a:rPr lang="it-IT" dirty="0" smtClean="0"/>
              <a:t> a </a:t>
            </a:r>
            <a:r>
              <a:rPr lang="it-IT" dirty="0" err="1" smtClean="0"/>
              <a:t>movement</a:t>
            </a:r>
            <a:r>
              <a:rPr lang="it-IT" dirty="0" smtClean="0"/>
              <a:t> </a:t>
            </a:r>
            <a:r>
              <a:rPr lang="it-IT" dirty="0" err="1" smtClean="0"/>
              <a:t>characterized</a:t>
            </a:r>
            <a:r>
              <a:rPr lang="it-IT" dirty="0" smtClean="0"/>
              <a:t> </a:t>
            </a:r>
            <a:r>
              <a:rPr lang="it-IT" dirty="0" err="1" smtClean="0"/>
              <a:t>by</a:t>
            </a:r>
            <a:r>
              <a:rPr lang="it-IT" dirty="0" smtClean="0"/>
              <a:t> </a:t>
            </a:r>
            <a:r>
              <a:rPr lang="it-IT" dirty="0" err="1" smtClean="0"/>
              <a:t>various</a:t>
            </a:r>
            <a:r>
              <a:rPr lang="it-IT" dirty="0" smtClean="0"/>
              <a:t> </a:t>
            </a:r>
            <a:r>
              <a:rPr lang="it-IT" dirty="0" err="1" smtClean="0"/>
              <a:t>ideologies</a:t>
            </a:r>
            <a:r>
              <a:rPr lang="it-IT" dirty="0" smtClean="0"/>
              <a:t> </a:t>
            </a:r>
            <a:r>
              <a:rPr lang="it-IT" dirty="0" err="1" smtClean="0"/>
              <a:t>aimed</a:t>
            </a:r>
            <a:r>
              <a:rPr lang="it-IT" dirty="0" smtClean="0"/>
              <a:t> at </a:t>
            </a:r>
            <a:r>
              <a:rPr lang="it-IT" dirty="0" err="1" smtClean="0"/>
              <a:t>defining</a:t>
            </a:r>
            <a:r>
              <a:rPr lang="it-IT" dirty="0" smtClean="0"/>
              <a:t>, </a:t>
            </a:r>
            <a:r>
              <a:rPr lang="it-IT" dirty="0" err="1" smtClean="0"/>
              <a:t>establishing</a:t>
            </a:r>
            <a:r>
              <a:rPr lang="it-IT" dirty="0" smtClean="0"/>
              <a:t> and </a:t>
            </a:r>
            <a:r>
              <a:rPr lang="it-IT" dirty="0" err="1" smtClean="0"/>
              <a:t>defending</a:t>
            </a:r>
            <a:r>
              <a:rPr lang="it-IT" dirty="0" smtClean="0"/>
              <a:t> </a:t>
            </a:r>
            <a:r>
              <a:rPr lang="it-IT" dirty="0" err="1" smtClean="0"/>
              <a:t>equal</a:t>
            </a:r>
            <a:r>
              <a:rPr lang="it-IT" dirty="0" smtClean="0"/>
              <a:t> </a:t>
            </a:r>
            <a:r>
              <a:rPr lang="it-IT" dirty="0" err="1" smtClean="0"/>
              <a:t>political</a:t>
            </a:r>
            <a:r>
              <a:rPr lang="it-IT" dirty="0" smtClean="0"/>
              <a:t>, </a:t>
            </a:r>
            <a:r>
              <a:rPr lang="it-IT" dirty="0" err="1" smtClean="0"/>
              <a:t>economic</a:t>
            </a:r>
            <a:r>
              <a:rPr lang="it-IT" dirty="0" smtClean="0"/>
              <a:t>, cultural, and social </a:t>
            </a:r>
            <a:r>
              <a:rPr lang="it-IT" dirty="0" err="1" smtClean="0"/>
              <a:t>rights</a:t>
            </a:r>
            <a:r>
              <a:rPr lang="it-IT" dirty="0" smtClean="0"/>
              <a:t> </a:t>
            </a:r>
            <a:r>
              <a:rPr lang="it-IT" dirty="0" err="1" smtClean="0"/>
              <a:t>for</a:t>
            </a:r>
            <a:r>
              <a:rPr lang="it-IT" dirty="0" smtClean="0"/>
              <a:t> women.</a:t>
            </a:r>
            <a:endParaRPr lang="it-IT" dirty="0"/>
          </a:p>
        </p:txBody>
      </p:sp>
      <p:pic>
        <p:nvPicPr>
          <p:cNvPr id="27" name="Immagine 26" descr="femminismo_legge_aborto_194_thumb-380x270.jpg"/>
          <p:cNvPicPr>
            <a:picLocks noChangeAspect="1"/>
          </p:cNvPicPr>
          <p:nvPr/>
        </p:nvPicPr>
        <p:blipFill>
          <a:blip r:embed="rId2"/>
          <a:stretch>
            <a:fillRect/>
          </a:stretch>
        </p:blipFill>
        <p:spPr>
          <a:xfrm>
            <a:off x="4953000" y="3702852"/>
            <a:ext cx="4019409" cy="2855896"/>
          </a:xfrm>
          <a:prstGeom prst="rect">
            <a:avLst/>
          </a:prstGeom>
        </p:spPr>
      </p:pic>
      <p:pic>
        <p:nvPicPr>
          <p:cNvPr id="5" name="Immagine 4" descr="femminismo_fig_vol1_028070_001.jpg"/>
          <p:cNvPicPr>
            <a:picLocks noChangeAspect="1"/>
          </p:cNvPicPr>
          <p:nvPr/>
        </p:nvPicPr>
        <p:blipFill>
          <a:blip r:embed="rId3"/>
          <a:stretch>
            <a:fillRect/>
          </a:stretch>
        </p:blipFill>
        <p:spPr>
          <a:xfrm>
            <a:off x="609600" y="2362200"/>
            <a:ext cx="4143529" cy="3302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Some</a:t>
            </a:r>
            <a:r>
              <a:rPr dirty="0" smtClean="0"/>
              <a:t> of the first advocates of women's emancipation </a:t>
            </a:r>
            <a:endParaRPr lang="it-IT" dirty="0"/>
          </a:p>
        </p:txBody>
      </p:sp>
      <p:sp>
        <p:nvSpPr>
          <p:cNvPr id="3" name="Segnaposto contenuto 2"/>
          <p:cNvSpPr>
            <a:spLocks noGrp="1"/>
          </p:cNvSpPr>
          <p:nvPr>
            <p:ph idx="1"/>
          </p:nvPr>
        </p:nvSpPr>
        <p:spPr/>
        <p:txBody>
          <a:bodyPr>
            <a:normAutofit/>
          </a:bodyPr>
          <a:lstStyle/>
          <a:p>
            <a:r>
              <a:rPr sz="2000" dirty="0" smtClean="0"/>
              <a:t>Olympe de Gouges (</a:t>
            </a:r>
            <a:r>
              <a:rPr sz="2000" smtClean="0"/>
              <a:t>1748-1793)</a:t>
            </a:r>
            <a:r>
              <a:rPr lang="it-IT" sz="2000" dirty="0" smtClean="0"/>
              <a:t> </a:t>
            </a:r>
            <a:r>
              <a:rPr lang="it-IT" sz="2000" dirty="0" err="1" smtClean="0"/>
              <a:t>wrote</a:t>
            </a:r>
            <a:r>
              <a:rPr lang="it-IT" sz="2000" dirty="0" smtClean="0"/>
              <a:t> </a:t>
            </a:r>
            <a:r>
              <a:rPr sz="2000" smtClean="0"/>
              <a:t>the </a:t>
            </a:r>
            <a:r>
              <a:rPr sz="2000" dirty="0" smtClean="0"/>
              <a:t>Declaration of the Rights of </a:t>
            </a:r>
            <a:r>
              <a:rPr sz="2000" smtClean="0"/>
              <a:t>Woman and</a:t>
            </a:r>
            <a:r>
              <a:rPr lang="it-IT" sz="2000" dirty="0" smtClean="0"/>
              <a:t> </a:t>
            </a:r>
            <a:r>
              <a:rPr lang="it-IT" sz="2000" dirty="0" err="1" smtClean="0"/>
              <a:t>Female</a:t>
            </a:r>
            <a:r>
              <a:rPr lang="it-IT" sz="2000" dirty="0" smtClean="0"/>
              <a:t> Citizen </a:t>
            </a:r>
            <a:r>
              <a:rPr sz="2000" dirty="0" smtClean="0"/>
              <a:t>of 1791, dedicated to Marie Antoinette</a:t>
            </a:r>
            <a:r>
              <a:rPr lang="it-IT" sz="2000" dirty="0" smtClean="0"/>
              <a:t>. </a:t>
            </a:r>
            <a:r>
              <a:rPr sz="2000" dirty="0" smtClean="0"/>
              <a:t>De Gouges served his pro-monarchist political moderation and Girondin (was denounced by the Republican Women of Paris) ending up on the guillotine in 1793</a:t>
            </a:r>
            <a:r>
              <a:rPr lang="it-IT" sz="2000" dirty="0" smtClean="0"/>
              <a:t>.</a:t>
            </a:r>
          </a:p>
        </p:txBody>
      </p:sp>
      <p:pic>
        <p:nvPicPr>
          <p:cNvPr id="4" name="Immagine 3" descr="116814.jpg"/>
          <p:cNvPicPr>
            <a:picLocks noChangeAspect="1"/>
          </p:cNvPicPr>
          <p:nvPr/>
        </p:nvPicPr>
        <p:blipFill>
          <a:blip r:embed="rId2"/>
          <a:stretch>
            <a:fillRect/>
          </a:stretch>
        </p:blipFill>
        <p:spPr>
          <a:xfrm>
            <a:off x="6172200" y="3505200"/>
            <a:ext cx="2514600" cy="317677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785786" y="428604"/>
            <a:ext cx="7313613" cy="5287962"/>
          </a:xfrm>
        </p:spPr>
        <p:txBody>
          <a:bodyPr/>
          <a:lstStyle/>
          <a:p>
            <a:r>
              <a:rPr lang="it-IT" dirty="0" smtClean="0"/>
              <a:t>The </a:t>
            </a:r>
            <a:r>
              <a:rPr dirty="0" smtClean="0"/>
              <a:t>English Mary Wollstonecraft (1759-1797) wrote in his A Vindication of the Rights of Woman that</a:t>
            </a:r>
            <a:r>
              <a:rPr lang="it-IT" dirty="0" smtClean="0"/>
              <a:t>:</a:t>
            </a:r>
            <a:r>
              <a:rPr dirty="0" smtClean="0"/>
              <a:t> "it is time to make a revolution in the ways of life of women - it is time to restore the lost dignity - and </a:t>
            </a:r>
            <a:r>
              <a:rPr smtClean="0"/>
              <a:t>make them</a:t>
            </a:r>
            <a:r>
              <a:rPr lang="it-IT" dirty="0" smtClean="0"/>
              <a:t>,</a:t>
            </a:r>
            <a:r>
              <a:rPr smtClean="0"/>
              <a:t> </a:t>
            </a:r>
            <a:r>
              <a:rPr dirty="0" smtClean="0"/>
              <a:t>as part of the human species, operate by reforming themselves to reform the world. "</a:t>
            </a:r>
            <a:endParaRPr lang="it-IT" dirty="0" smtClean="0"/>
          </a:p>
          <a:p>
            <a:endParaRPr lang="it-IT" dirty="0"/>
          </a:p>
        </p:txBody>
      </p:sp>
      <p:pic>
        <p:nvPicPr>
          <p:cNvPr id="6" name="Immagine 5" descr="Marywollstonecraft.jpg"/>
          <p:cNvPicPr>
            <a:picLocks noChangeAspect="1"/>
          </p:cNvPicPr>
          <p:nvPr/>
        </p:nvPicPr>
        <p:blipFill>
          <a:blip r:embed="rId2"/>
          <a:stretch>
            <a:fillRect/>
          </a:stretch>
        </p:blipFill>
        <p:spPr>
          <a:xfrm>
            <a:off x="5806430" y="2928934"/>
            <a:ext cx="3139573" cy="3829048"/>
          </a:xfrm>
          <a:prstGeom prst="rect">
            <a:avLst/>
          </a:prstGeom>
        </p:spPr>
      </p:pic>
      <p:pic>
        <p:nvPicPr>
          <p:cNvPr id="7" name="Immagine 6" descr="maxresdefault.jpg"/>
          <p:cNvPicPr>
            <a:picLocks noChangeAspect="1"/>
          </p:cNvPicPr>
          <p:nvPr/>
        </p:nvPicPr>
        <p:blipFill>
          <a:blip r:embed="rId3"/>
          <a:stretch>
            <a:fillRect/>
          </a:stretch>
        </p:blipFill>
        <p:spPr>
          <a:xfrm>
            <a:off x="304800" y="3357562"/>
            <a:ext cx="4953000" cy="278606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POLITICAL MOVEMENTS</a:t>
            </a:r>
            <a:endParaRPr lang="it-IT" dirty="0"/>
          </a:p>
        </p:txBody>
      </p:sp>
      <p:sp>
        <p:nvSpPr>
          <p:cNvPr id="3" name="Segnaposto contenuto 2"/>
          <p:cNvSpPr>
            <a:spLocks noGrp="1"/>
          </p:cNvSpPr>
          <p:nvPr>
            <p:ph idx="1"/>
          </p:nvPr>
        </p:nvSpPr>
        <p:spPr/>
        <p:txBody>
          <a:bodyPr>
            <a:normAutofit lnSpcReduction="10000"/>
          </a:bodyPr>
          <a:lstStyle/>
          <a:p>
            <a:r>
              <a:rPr lang="it-IT" dirty="0" err="1" smtClean="0"/>
              <a:t>Born</a:t>
            </a:r>
            <a:r>
              <a:rPr lang="it-IT" dirty="0" smtClean="0"/>
              <a:t> s</a:t>
            </a:r>
            <a:r>
              <a:rPr dirty="0" smtClean="0"/>
              <a:t>ome branches of feminism</a:t>
            </a:r>
            <a:endParaRPr lang="it-IT" dirty="0" smtClean="0"/>
          </a:p>
          <a:p>
            <a:r>
              <a:rPr dirty="0" smtClean="0">
                <a:hlinkClick r:id="rId2" tooltip="Liberal feminism"/>
              </a:rPr>
              <a:t>Liberal feminism</a:t>
            </a:r>
            <a:endParaRPr lang="it-IT" dirty="0" smtClean="0"/>
          </a:p>
          <a:p>
            <a:r>
              <a:rPr dirty="0" smtClean="0">
                <a:hlinkClick r:id="rId3" tooltip="Radical feminism"/>
              </a:rPr>
              <a:t>Radical feminism</a:t>
            </a:r>
            <a:endParaRPr lang="it-IT" dirty="0" smtClean="0"/>
          </a:p>
          <a:p>
            <a:r>
              <a:rPr dirty="0" smtClean="0">
                <a:hlinkClick r:id="rId4" tooltip="List of conservative feminisms"/>
              </a:rPr>
              <a:t>Conservative feminism</a:t>
            </a:r>
            <a:endParaRPr lang="it-IT" dirty="0" smtClean="0"/>
          </a:p>
          <a:p>
            <a:r>
              <a:rPr dirty="0" smtClean="0">
                <a:hlinkClick r:id="rId5" tooltip="Individualist feminism"/>
              </a:rPr>
              <a:t>Libertarian feminism</a:t>
            </a:r>
            <a:endParaRPr lang="it-IT" dirty="0" smtClean="0"/>
          </a:p>
          <a:p>
            <a:r>
              <a:rPr dirty="0" smtClean="0">
                <a:hlinkClick r:id="rId6" tooltip="Separatist feminism"/>
              </a:rPr>
              <a:t>Separatist feminism</a:t>
            </a:r>
            <a:endParaRPr lang="it-IT" dirty="0" smtClean="0"/>
          </a:p>
          <a:p>
            <a:r>
              <a:rPr dirty="0" smtClean="0">
                <a:hlinkClick r:id="rId7" tooltip="Eco-feminist"/>
              </a:rPr>
              <a:t>Ecofeminists</a:t>
            </a:r>
            <a:endParaRPr lang="it-IT" dirty="0"/>
          </a:p>
        </p:txBody>
      </p:sp>
      <p:pic>
        <p:nvPicPr>
          <p:cNvPr id="4" name="Immagine 3" descr="We_Can_Do_It!.jpg"/>
          <p:cNvPicPr>
            <a:picLocks noChangeAspect="1"/>
          </p:cNvPicPr>
          <p:nvPr/>
        </p:nvPicPr>
        <p:blipFill>
          <a:blip r:embed="rId8"/>
          <a:stretch>
            <a:fillRect/>
          </a:stretch>
        </p:blipFill>
        <p:spPr>
          <a:xfrm>
            <a:off x="5181600" y="2514600"/>
            <a:ext cx="2819400" cy="364577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57158" y="428604"/>
            <a:ext cx="8458200" cy="6049962"/>
          </a:xfrm>
        </p:spPr>
        <p:txBody>
          <a:bodyPr>
            <a:normAutofit/>
          </a:bodyPr>
          <a:lstStyle/>
          <a:p>
            <a:r>
              <a:rPr dirty="0" smtClean="0">
                <a:hlinkClick r:id="rId2" tooltip="Liberal feminism"/>
              </a:rPr>
              <a:t>Liberal feminism</a:t>
            </a:r>
            <a:r>
              <a:rPr dirty="0" smtClean="0"/>
              <a:t> seeks individualistic equality of men and women through political and legal reform without altering the structure of society</a:t>
            </a:r>
            <a:r>
              <a:rPr smtClean="0"/>
              <a:t>. </a:t>
            </a:r>
            <a:endParaRPr lang="it-IT" dirty="0" smtClean="0"/>
          </a:p>
          <a:p>
            <a:r>
              <a:rPr smtClean="0">
                <a:hlinkClick r:id="rId3" tooltip="Radical feminism"/>
              </a:rPr>
              <a:t>Radical </a:t>
            </a:r>
            <a:r>
              <a:rPr dirty="0" smtClean="0">
                <a:hlinkClick r:id="rId3" tooltip="Radical feminism"/>
              </a:rPr>
              <a:t>feminism</a:t>
            </a:r>
            <a:r>
              <a:rPr dirty="0" smtClean="0"/>
              <a:t> considers the male-controlled capitalist hierarchy as the defining feature of women's oppression and the total uprooting and reconstruction of society as necessary</a:t>
            </a:r>
            <a:r>
              <a:rPr smtClean="0"/>
              <a:t>. </a:t>
            </a:r>
            <a:endParaRPr lang="it-IT" dirty="0" smtClean="0"/>
          </a:p>
          <a:p>
            <a:r>
              <a:rPr smtClean="0">
                <a:hlinkClick r:id="rId4" tooltip="List of conservative feminisms"/>
              </a:rPr>
              <a:t>Conservative </a:t>
            </a:r>
            <a:r>
              <a:rPr dirty="0" smtClean="0">
                <a:hlinkClick r:id="rId4" tooltip="List of conservative feminisms"/>
              </a:rPr>
              <a:t>feminism</a:t>
            </a:r>
            <a:r>
              <a:rPr dirty="0" smtClean="0"/>
              <a:t> is conservative relative to the society in which it resides</a:t>
            </a:r>
            <a:r>
              <a:rPr smtClean="0"/>
              <a:t>. </a:t>
            </a:r>
            <a:endParaRPr lang="it-IT" dirty="0" smtClean="0"/>
          </a:p>
          <a:p>
            <a:r>
              <a:rPr smtClean="0">
                <a:hlinkClick r:id="rId5" tooltip="Individualist feminism"/>
              </a:rPr>
              <a:t>Libertarian </a:t>
            </a:r>
            <a:r>
              <a:rPr dirty="0" smtClean="0">
                <a:hlinkClick r:id="rId5" tooltip="Individualist feminism"/>
              </a:rPr>
              <a:t>feminism</a:t>
            </a:r>
            <a:r>
              <a:rPr dirty="0" smtClean="0"/>
              <a:t> conceives of people as self-owners and therefore as entitled to freedom </a:t>
            </a:r>
            <a:r>
              <a:rPr smtClean="0"/>
              <a:t>from coercive</a:t>
            </a:r>
            <a:r>
              <a:rPr lang="it-IT" dirty="0" smtClean="0"/>
              <a:t> </a:t>
            </a:r>
            <a:r>
              <a:rPr lang="en-US" dirty="0" smtClean="0"/>
              <a:t>interference.</a:t>
            </a:r>
          </a:p>
          <a:p>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lnSpcReduction="10000"/>
          </a:bodyPr>
          <a:lstStyle/>
          <a:p>
            <a:r>
              <a:rPr lang="en-US" dirty="0" smtClean="0">
                <a:hlinkClick r:id="rId2" tooltip="Separatist feminism"/>
              </a:rPr>
              <a:t>Separatist feminism</a:t>
            </a:r>
            <a:r>
              <a:rPr lang="en-US" dirty="0" smtClean="0"/>
              <a:t> does not support heterosexual relationships. Lesbian feminism is thus closely related. Other feminists criticize separatist feminism as sexist.</a:t>
            </a:r>
          </a:p>
          <a:p>
            <a:r>
              <a:rPr lang="en-US" dirty="0" err="1" smtClean="0">
                <a:hlinkClick r:id="rId3" tooltip="Eco-feminist"/>
              </a:rPr>
              <a:t>Ecofeminists</a:t>
            </a:r>
            <a:r>
              <a:rPr lang="en-US" dirty="0" smtClean="0"/>
              <a:t> see men's control of land as responsible for the oppression of women and destruction of the </a:t>
            </a:r>
          </a:p>
          <a:p>
            <a:r>
              <a:rPr lang="en-US" dirty="0" smtClean="0">
                <a:hlinkClick r:id="rId4" tooltip="Ecology"/>
              </a:rPr>
              <a:t>natural environment</a:t>
            </a:r>
            <a:r>
              <a:rPr lang="en-US" dirty="0" smtClean="0"/>
              <a:t>; </a:t>
            </a:r>
            <a:r>
              <a:rPr lang="en-US" dirty="0" err="1" smtClean="0"/>
              <a:t>ecofeminism</a:t>
            </a:r>
            <a:r>
              <a:rPr lang="en-US" dirty="0" smtClean="0"/>
              <a:t> has been </a:t>
            </a:r>
            <a:r>
              <a:rPr lang="en-US" dirty="0" err="1" smtClean="0"/>
              <a:t>criticised</a:t>
            </a:r>
            <a:r>
              <a:rPr lang="en-US" dirty="0" smtClean="0"/>
              <a:t> for focusing too much on a mystical connection between women and nature.</a:t>
            </a:r>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descr="feminism_definition.jpg"/>
          <p:cNvPicPr>
            <a:picLocks noGrp="1" noChangeAspect="1"/>
          </p:cNvPicPr>
          <p:nvPr>
            <p:ph idx="1"/>
          </p:nvPr>
        </p:nvPicPr>
        <p:blipFill>
          <a:blip r:embed="rId2"/>
          <a:stretch>
            <a:fillRect/>
          </a:stretch>
        </p:blipFill>
        <p:spPr>
          <a:xfrm>
            <a:off x="521208" y="1600200"/>
            <a:ext cx="8317992" cy="4129359"/>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1" y="0"/>
            <a:ext cx="3809999" cy="838200"/>
          </a:xfrm>
        </p:spPr>
        <p:txBody>
          <a:bodyPr/>
          <a:lstStyle/>
          <a:p>
            <a:r>
              <a:rPr lang="it-IT" dirty="0" err="1" smtClean="0"/>
              <a:t>Literature</a:t>
            </a:r>
            <a:endParaRPr lang="it-IT" dirty="0"/>
          </a:p>
        </p:txBody>
      </p:sp>
      <p:sp>
        <p:nvSpPr>
          <p:cNvPr id="3" name="Segnaposto contenuto 2"/>
          <p:cNvSpPr>
            <a:spLocks noGrp="1"/>
          </p:cNvSpPr>
          <p:nvPr>
            <p:ph idx="1"/>
          </p:nvPr>
        </p:nvSpPr>
        <p:spPr>
          <a:xfrm>
            <a:off x="142844" y="838200"/>
            <a:ext cx="8643998" cy="5638800"/>
          </a:xfrm>
        </p:spPr>
        <p:txBody>
          <a:bodyPr>
            <a:noAutofit/>
          </a:bodyPr>
          <a:lstStyle/>
          <a:p>
            <a:pPr>
              <a:buNone/>
            </a:pPr>
            <a:r>
              <a:rPr lang="it-IT" sz="1600" dirty="0" smtClean="0"/>
              <a:t>        </a:t>
            </a:r>
            <a:r>
              <a:rPr sz="1600" smtClean="0"/>
              <a:t>The </a:t>
            </a:r>
            <a:r>
              <a:rPr sz="1600" dirty="0" smtClean="0"/>
              <a:t>feminist movement produced both feminist fiction and non-fiction, and </a:t>
            </a:r>
            <a:r>
              <a:rPr sz="1600" smtClean="0"/>
              <a:t>created new</a:t>
            </a:r>
            <a:r>
              <a:rPr lang="it-IT" sz="1600" dirty="0" smtClean="0"/>
              <a:t> </a:t>
            </a:r>
            <a:r>
              <a:rPr sz="1600" smtClean="0"/>
              <a:t>interest </a:t>
            </a:r>
            <a:r>
              <a:rPr sz="1600" dirty="0" smtClean="0"/>
              <a:t>in women's writing. It also prompted a general reevaluation of women's </a:t>
            </a:r>
            <a:r>
              <a:rPr sz="1600" dirty="0" smtClean="0">
                <a:hlinkClick r:id="rId2" tooltip="Women's history"/>
              </a:rPr>
              <a:t>historical</a:t>
            </a:r>
            <a:r>
              <a:rPr sz="1600" dirty="0" smtClean="0"/>
              <a:t> and academic contributions in response to the belief that women's lives and contributions have been underrepresented as areas of scholarly interest.</a:t>
            </a:r>
            <a:r>
              <a:rPr sz="1600" baseline="30000" dirty="0" smtClean="0">
                <a:hlinkClick r:id="rId3"/>
              </a:rPr>
              <a:t>[</a:t>
            </a:r>
            <a:r>
              <a:rPr sz="1600" dirty="0" smtClean="0"/>
              <a:t>Much of the early period of feminist literary scholarship was given over to the rediscovery and reclamation of texts written by women. Studies like Dale Spender's </a:t>
            </a:r>
            <a:r>
              <a:rPr sz="1600" i="1" dirty="0" smtClean="0"/>
              <a:t>Mothers of the Novel</a:t>
            </a:r>
            <a:r>
              <a:rPr sz="1600" dirty="0" smtClean="0"/>
              <a:t> (1986) and Jane Spencer's </a:t>
            </a:r>
            <a:r>
              <a:rPr sz="1600" i="1" dirty="0" smtClean="0"/>
              <a:t>The Rise of the Woman Novelist</a:t>
            </a:r>
            <a:r>
              <a:rPr sz="1600" dirty="0" smtClean="0"/>
              <a:t> (1986) were ground-breaking in their insistence that women have always been writing.</a:t>
            </a:r>
            <a:r>
              <a:rPr sz="1600" i="1" dirty="0" smtClean="0">
                <a:hlinkClick r:id="rId4" tooltip="A Vindication of the Rights of Woman"/>
              </a:rPr>
              <a:t>A Vindication of the Rights of Woman</a:t>
            </a:r>
            <a:r>
              <a:rPr sz="1600" dirty="0" smtClean="0"/>
              <a:t> (1792) by </a:t>
            </a:r>
            <a:r>
              <a:rPr sz="1600" dirty="0" smtClean="0">
                <a:hlinkClick r:id="rId5" tooltip="Mary Wollstonecraft"/>
              </a:rPr>
              <a:t>Mary Wollstonecraft</a:t>
            </a:r>
            <a:r>
              <a:rPr sz="1600" dirty="0" smtClean="0"/>
              <a:t>, is one of the earliest works of feminist philosophy. </a:t>
            </a:r>
            <a:r>
              <a:rPr sz="1600" i="1" dirty="0" smtClean="0">
                <a:hlinkClick r:id="rId6" tooltip="A Room of One's Own"/>
              </a:rPr>
              <a:t>A Room of One's Own</a:t>
            </a:r>
            <a:r>
              <a:rPr sz="1600" dirty="0" smtClean="0"/>
              <a:t> (1929) by </a:t>
            </a:r>
            <a:r>
              <a:rPr sz="1600" dirty="0" smtClean="0">
                <a:hlinkClick r:id="rId7" tooltip="Virginia Woolf"/>
              </a:rPr>
              <a:t>Virginia Woolf</a:t>
            </a:r>
            <a:r>
              <a:rPr sz="1600" dirty="0" smtClean="0"/>
              <a:t>, is noted in its argument for both a literal and figural space for women writers within a literary tradition dominated by </a:t>
            </a:r>
            <a:r>
              <a:rPr sz="1600" dirty="0" smtClean="0">
                <a:hlinkClick r:id="rId8" tooltip="Patriarchy"/>
              </a:rPr>
              <a:t>patriarchy</a:t>
            </a:r>
            <a:r>
              <a:rPr sz="1600" dirty="0" smtClean="0"/>
              <a:t>.The widespread interest in women's writing is related to a general reassessment and expansion of the </a:t>
            </a:r>
            <a:r>
              <a:rPr sz="1600" dirty="0" smtClean="0">
                <a:hlinkClick r:id="rId9" tooltip="Literary canon"/>
              </a:rPr>
              <a:t>literary canon</a:t>
            </a:r>
            <a:r>
              <a:rPr sz="1600" dirty="0" smtClean="0"/>
              <a:t>. Interest in </a:t>
            </a:r>
            <a:r>
              <a:rPr sz="1600" dirty="0" smtClean="0">
                <a:hlinkClick r:id="rId10" tooltip="Post-colonial literature"/>
              </a:rPr>
              <a:t>post-colonial literatures</a:t>
            </a:r>
            <a:r>
              <a:rPr sz="1600" dirty="0" smtClean="0"/>
              <a:t>, </a:t>
            </a:r>
            <a:r>
              <a:rPr sz="1600" dirty="0" smtClean="0">
                <a:hlinkClick r:id="rId11" tooltip="LGBT literature"/>
              </a:rPr>
              <a:t>gay and lesbian literature</a:t>
            </a:r>
            <a:r>
              <a:rPr sz="1600" dirty="0" smtClean="0"/>
              <a:t>, writing by people of colour, working people's writing, and the cultural productions of other historically marginalized groups has resulted in a whole scale expansion of what is considered "literature," and genres hitherto not regarded as "literary," such as children's writing, journals, letters, travel writing, and many others are now the subjects of scholarly interest.Most </a:t>
            </a:r>
            <a:r>
              <a:rPr sz="1600" dirty="0" smtClean="0">
                <a:hlinkClick r:id="rId12" tooltip="Literary genre"/>
              </a:rPr>
              <a:t>genres and sub-genres</a:t>
            </a:r>
            <a:r>
              <a:rPr sz="1600" dirty="0" smtClean="0"/>
              <a:t> have undergone a similar analysis, so that one now sees work on the "female gothic"or </a:t>
            </a:r>
            <a:r>
              <a:rPr sz="1600" dirty="0" smtClean="0">
                <a:hlinkClick r:id="rId13" tooltip="Women in science fiction"/>
              </a:rPr>
              <a:t>women's science fiction</a:t>
            </a:r>
            <a:r>
              <a:rPr lang="it-IT" sz="1600" dirty="0" smtClean="0"/>
              <a:t>. </a:t>
            </a:r>
            <a:r>
              <a:rPr sz="1600" dirty="0" smtClean="0"/>
              <a:t>Feminist science fiction is sometimes taught at the university level to explore the role of </a:t>
            </a:r>
            <a:r>
              <a:rPr sz="1600" dirty="0" smtClean="0">
                <a:hlinkClick r:id="rId14" tooltip="Social construct"/>
              </a:rPr>
              <a:t>social constructs</a:t>
            </a:r>
            <a:r>
              <a:rPr sz="1600" dirty="0" smtClean="0"/>
              <a:t> in understanding gender.</a:t>
            </a:r>
            <a:r>
              <a:rPr sz="1600" baseline="30000" dirty="0" smtClean="0"/>
              <a:t>[</a:t>
            </a:r>
            <a:r>
              <a:rPr sz="1600" dirty="0" smtClean="0"/>
              <a:t>Notable texts of this kind are </a:t>
            </a:r>
            <a:r>
              <a:rPr sz="1600" dirty="0" smtClean="0">
                <a:hlinkClick r:id="rId15" tooltip="Ursula K. Le Guin"/>
              </a:rPr>
              <a:t>Ursula K. Le Guin</a:t>
            </a:r>
            <a:r>
              <a:rPr sz="1600" dirty="0" smtClean="0"/>
              <a:t>'s </a:t>
            </a:r>
            <a:r>
              <a:rPr sz="1600" i="1" dirty="0" smtClean="0">
                <a:hlinkClick r:id="rId16" tooltip="The Left Hand of Darkness"/>
              </a:rPr>
              <a:t>The Left Hand of Darkness</a:t>
            </a:r>
            <a:r>
              <a:rPr sz="1600" dirty="0" smtClean="0"/>
              <a:t> (1969), </a:t>
            </a:r>
            <a:r>
              <a:rPr sz="1600" dirty="0" smtClean="0">
                <a:hlinkClick r:id="rId17" tooltip="Joanna Russ"/>
              </a:rPr>
              <a:t>Joanna Russ</a:t>
            </a:r>
            <a:r>
              <a:rPr sz="1600" dirty="0" smtClean="0"/>
              <a:t>' </a:t>
            </a:r>
            <a:r>
              <a:rPr sz="1600" i="1" dirty="0" smtClean="0">
                <a:hlinkClick r:id="rId18" tooltip="The Female Man"/>
              </a:rPr>
              <a:t>The Female Man</a:t>
            </a:r>
            <a:r>
              <a:rPr sz="1600" dirty="0" smtClean="0"/>
              <a:t> (1970), </a:t>
            </a:r>
            <a:r>
              <a:rPr sz="1600" dirty="0" smtClean="0">
                <a:hlinkClick r:id="rId19" tooltip="Octavia Butler"/>
              </a:rPr>
              <a:t>Octavia Butler</a:t>
            </a:r>
            <a:r>
              <a:rPr sz="1600" dirty="0" smtClean="0"/>
              <a:t>'s </a:t>
            </a:r>
            <a:r>
              <a:rPr sz="1600" i="1" dirty="0" smtClean="0">
                <a:hlinkClick r:id="rId20" tooltip="Kindred (novel)"/>
              </a:rPr>
              <a:t>Kindred</a:t>
            </a:r>
            <a:r>
              <a:rPr sz="1600" dirty="0" smtClean="0"/>
              <a:t> (1979) and </a:t>
            </a:r>
            <a:r>
              <a:rPr sz="1600" dirty="0" smtClean="0">
                <a:hlinkClick r:id="rId21" tooltip="Margaret Atwood"/>
              </a:rPr>
              <a:t>Margaret Atwood</a:t>
            </a:r>
            <a:r>
              <a:rPr sz="1600" dirty="0" smtClean="0"/>
              <a:t>'s </a:t>
            </a:r>
            <a:r>
              <a:rPr sz="1600" i="1" dirty="0" smtClean="0">
                <a:hlinkClick r:id="rId22" tooltip="Handmaid's Tale"/>
              </a:rPr>
              <a:t>Handmaid's Tale</a:t>
            </a:r>
            <a:r>
              <a:rPr sz="1600" dirty="0" smtClean="0"/>
              <a:t> (1985).</a:t>
            </a:r>
          </a:p>
          <a:p>
            <a:endParaRPr lang="it-IT" sz="1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Calamaio">
  <a:themeElements>
    <a:clrScheme name="Calamaio">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Calamaio">
      <a:majorFont>
        <a:latin typeface="Goudy Old Style"/>
        <a:ea typeface=""/>
        <a:cs typeface=""/>
        <a:font script="Jpan" typeface="ＭＳ Ｐ明朝"/>
      </a:majorFont>
      <a:minorFont>
        <a:latin typeface="Goudy Old Style"/>
        <a:ea typeface=""/>
        <a:cs typeface=""/>
        <a:font script="Jpan" typeface="ＭＳ Ｐ明朝"/>
      </a:minorFont>
    </a:fontScheme>
    <a:fmtScheme name="Calamaio">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Calamaio.thmx</Template>
  <TotalTime>172</TotalTime>
  <Words>748</Words>
  <Application>Microsoft PowerPoint per Mac</Application>
  <PresentationFormat>Presentazione su schermo (4:3)</PresentationFormat>
  <Paragraphs>29</Paragraphs>
  <Slides>12</Slides>
  <Notes>0</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Calamaio</vt:lpstr>
      <vt:lpstr>FEMINISM</vt:lpstr>
      <vt:lpstr>Diapositiva 2</vt:lpstr>
      <vt:lpstr>Some of the first advocates of women's emancipation </vt:lpstr>
      <vt:lpstr>Diapositiva 4</vt:lpstr>
      <vt:lpstr>POLITICAL MOVEMENTS</vt:lpstr>
      <vt:lpstr>Diapositiva 6</vt:lpstr>
      <vt:lpstr>Diapositiva 7</vt:lpstr>
      <vt:lpstr>Diapositiva 8</vt:lpstr>
      <vt:lpstr>Literature</vt:lpstr>
      <vt:lpstr>Angela Carter</vt:lpstr>
      <vt:lpstr>Some of her works</vt:lpstr>
      <vt:lpstr>The Sadeian Woman and Ideology of Pornography.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FEMINISM</dc:title>
  <dc:creator>Gianni ppdor</dc:creator>
  <cp:lastModifiedBy>Amministratore</cp:lastModifiedBy>
  <cp:revision>20</cp:revision>
  <dcterms:created xsi:type="dcterms:W3CDTF">2014-05-29T17:11:58Z</dcterms:created>
  <dcterms:modified xsi:type="dcterms:W3CDTF">2014-05-30T09:48:21Z</dcterms:modified>
</cp:coreProperties>
</file>