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9" r:id="rId2"/>
    <p:sldMasterId id="2147483737" r:id="rId3"/>
    <p:sldMasterId id="2147483749" r:id="rId4"/>
    <p:sldMasterId id="2147483763" r:id="rId5"/>
    <p:sldMasterId id="2147483775" r:id="rId6"/>
    <p:sldMasterId id="2147483787" r:id="rId7"/>
    <p:sldMasterId id="2147483799" r:id="rId8"/>
    <p:sldMasterId id="2147483811" r:id="rId9"/>
  </p:sldMasterIdLst>
  <p:notesMasterIdLst>
    <p:notesMasterId r:id="rId30"/>
  </p:notesMasterIdLst>
  <p:sldIdLst>
    <p:sldId id="383" r:id="rId10"/>
    <p:sldId id="384" r:id="rId11"/>
    <p:sldId id="385" r:id="rId12"/>
    <p:sldId id="426" r:id="rId13"/>
    <p:sldId id="360" r:id="rId14"/>
    <p:sldId id="365" r:id="rId15"/>
    <p:sldId id="367" r:id="rId16"/>
    <p:sldId id="338" r:id="rId17"/>
    <p:sldId id="361" r:id="rId18"/>
    <p:sldId id="344" r:id="rId19"/>
    <p:sldId id="363" r:id="rId20"/>
    <p:sldId id="370" r:id="rId21"/>
    <p:sldId id="372" r:id="rId22"/>
    <p:sldId id="374" r:id="rId23"/>
    <p:sldId id="368" r:id="rId24"/>
    <p:sldId id="346" r:id="rId25"/>
    <p:sldId id="421" r:id="rId26"/>
    <p:sldId id="422" r:id="rId27"/>
    <p:sldId id="423" r:id="rId28"/>
    <p:sldId id="4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608" autoAdjust="0"/>
  </p:normalViewPr>
  <p:slideViewPr>
    <p:cSldViewPr snapToGrid="0">
      <p:cViewPr varScale="1">
        <p:scale>
          <a:sx n="99" d="100"/>
          <a:sy n="99" d="100"/>
        </p:scale>
        <p:origin x="8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B5A5D-3DAC-4CF4-A3AA-12FA3B8CEC51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426E-C2D5-469F-AB56-841895D7F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DC27-51AB-4F1D-A8F0-110CA56B95F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5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DC27-51AB-4F1D-A8F0-110CA56B95F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34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Assignmet</a:t>
            </a:r>
            <a:r>
              <a:rPr lang="en-US" dirty="0" smtClean="0"/>
              <a:t>….examples of drugs?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426E-C2D5-469F-AB56-841895D7FA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66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DC27-51AB-4F1D-A8F0-110CA56B95F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7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0DC27-51AB-4F1D-A8F0-110CA56B95F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54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Volatile drugs, such as gaseous anesthetics, alcohol, or drugs with high volatility, are excreted via the lungs into expired 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426E-C2D5-469F-AB56-841895D7FA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2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Zero</a:t>
            </a:r>
            <a:r>
              <a:rPr lang="en-US" baseline="0" dirty="0" smtClean="0"/>
              <a:t> order…</a:t>
            </a:r>
            <a:r>
              <a:rPr lang="en-US" baseline="0" dirty="0" err="1" smtClean="0"/>
              <a:t>warfarin,theophylline</a:t>
            </a:r>
            <a:r>
              <a:rPr lang="en-US" baseline="0" dirty="0" smtClean="0"/>
              <a:t>  ,,,,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426E-C2D5-469F-AB56-841895D7FA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71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6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4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118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06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5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1E638-C669-4BEA-8235-1933AD61714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60440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57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0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98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6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79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8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90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34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39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30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74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5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3581400"/>
            <a:ext cx="7518400" cy="19050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2ED1251-1913-4679-83A4-CCC75832EE03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698E8B9-4DDB-4BA4-9672-7E86422E2903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  <p:grpSp>
        <p:nvGrpSpPr>
          <p:cNvPr id="46086" name="Group 6"/>
          <p:cNvGrpSpPr>
            <a:grpSpLocks/>
          </p:cNvGrpSpPr>
          <p:nvPr/>
        </p:nvGrpSpPr>
        <p:grpSpPr bwMode="auto">
          <a:xfrm>
            <a:off x="0" y="914400"/>
            <a:ext cx="11582400" cy="2514600"/>
            <a:chOff x="0" y="576"/>
            <a:chExt cx="5472" cy="1584"/>
          </a:xfrm>
        </p:grpSpPr>
        <p:sp>
          <p:nvSpPr>
            <p:cNvPr id="46087" name="Oval 7"/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292929"/>
                </a:solidFill>
              </a:endParaRPr>
            </a:p>
          </p:txBody>
        </p:sp>
        <p:sp>
          <p:nvSpPr>
            <p:cNvPr id="46088" name="Rectangle 8"/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29292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89" name="Rectangle 9"/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29292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90" name="Freeform 10"/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>
                <a:gd name="T0" fmla="*/ 1000 w 1000"/>
                <a:gd name="T1" fmla="*/ 1000 h 1000"/>
                <a:gd name="T2" fmla="*/ 0 w 1000"/>
                <a:gd name="T3" fmla="*/ 1000 h 1000"/>
                <a:gd name="T4" fmla="*/ 0 w 1000"/>
                <a:gd name="T5" fmla="*/ 0 h 1000"/>
                <a:gd name="T6" fmla="*/ 1000 w 1000"/>
                <a:gd name="T7" fmla="*/ 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292929"/>
                </a:solidFill>
              </a:endParaRPr>
            </a:p>
          </p:txBody>
        </p:sp>
        <p:sp>
          <p:nvSpPr>
            <p:cNvPr id="46091" name="Freeform 11"/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>
                <a:gd name="T0" fmla="*/ 0 w 1000"/>
                <a:gd name="T1" fmla="*/ 0 h 1000"/>
                <a:gd name="T2" fmla="*/ 1000 w 1000"/>
                <a:gd name="T3" fmla="*/ 0 h 1000"/>
                <a:gd name="T4" fmla="*/ 1000 w 1000"/>
                <a:gd name="T5" fmla="*/ 1000 h 1000"/>
                <a:gd name="T6" fmla="*/ 0 w 1000"/>
                <a:gd name="T7" fmla="*/ 10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292929"/>
                </a:solidFill>
              </a:endParaRPr>
            </a:p>
          </p:txBody>
        </p:sp>
      </p:grpSp>
      <p:sp>
        <p:nvSpPr>
          <p:cNvPr id="4609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17600" y="1443038"/>
            <a:ext cx="9448800" cy="1600200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3303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26323-C4DF-494F-9ED9-33BCF0DD11E6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E586C-A1CC-4FB4-AB13-12E17F58096F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87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CB2A38-D2FB-4863-8E19-89DECEC8569D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1E345-7FE7-476B-A42B-042E180E862B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21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5767" y="1981200"/>
            <a:ext cx="500591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4885" y="1981200"/>
            <a:ext cx="500591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ACA043-9ED4-44B7-AEF2-B86E4E821F38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479F3-EE9F-41EF-B20A-7AA8AFC27DE2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41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566DD2-E9F3-47B2-AD9C-28AEC7B866EC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8F0CA-6983-45E5-A41B-CF2302DD444D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06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CA2213-61FE-4733-894E-986F2185DD78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BAEA8-0694-4E5D-94F2-3E7CA40C7810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21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9082A8-BA93-434A-833E-63A40C26C0D8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38853-9759-452A-8276-F379E3C10F17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14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052BA3-3704-42BF-AA15-A7D86B3E2251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6A9C2-6B2C-4571-BFD1-272AFE44E672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27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D82702-2BB3-4DCF-832B-21423609C150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D432C-5D5B-4BC9-85CF-FDBC35DD2BE2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19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659B19-8E87-4968-B7AD-156558988DEF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3D93A-0D6A-4915-9A16-96C72B480418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3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90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21752" y="96838"/>
            <a:ext cx="2559049" cy="5999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42484" y="96838"/>
            <a:ext cx="7476067" cy="5999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35858-72EE-4C23-9A99-30A70E82C7FA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AFCEB7-1611-4253-BB41-E45C11E3694E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2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65767" y="1981200"/>
            <a:ext cx="500591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474885" y="1981200"/>
            <a:ext cx="5005916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615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4FBA0A8-9163-4648-A417-2770F05CB0B9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8DA2BC3-F0D8-42A9-89CB-F7F496F5D2D7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1676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65767" y="1981200"/>
            <a:ext cx="500591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4885" y="1981200"/>
            <a:ext cx="500591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615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3941E71-886E-40D9-B6FA-2397549CAD9E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29292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AC9F7C-5930-44E3-A947-E2C6A9D66D77}" type="slidenum">
              <a:rPr lang="en-US">
                <a:solidFill>
                  <a:srgbClr val="292929"/>
                </a:solidFill>
              </a:rPr>
              <a:pPr/>
              <a:t>‹#›</a:t>
            </a:fld>
            <a:endParaRPr 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38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13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16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98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50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42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0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8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546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4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7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50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23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9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77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849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87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1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11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498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37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95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52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20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687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82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06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9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944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13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60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016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566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004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745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81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19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26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4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64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000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2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687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77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79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410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232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32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9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D4D4D6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4D4D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2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805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543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353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59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401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367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914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108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2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F1B93-7B86-41F9-ADC3-119A4221262B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9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DB965-C3FD-4B23-98C6-757D83AC5E9C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4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21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1377950"/>
            <a:ext cx="2844800" cy="10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29292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930400" y="1377950"/>
            <a:ext cx="9652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29292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42485" y="96839"/>
            <a:ext cx="9544049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5768" y="1981200"/>
            <a:ext cx="1021503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61533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777C56-78F4-4526-A767-BD52F2AC5CA7}" type="datetime1">
              <a:rPr lang="en-US" smtClean="0">
                <a:solidFill>
                  <a:srgbClr val="29292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3/3/2021</a:t>
            </a:fld>
            <a:endParaRPr lang="en-US" smtClean="0">
              <a:solidFill>
                <a:srgbClr val="292929"/>
              </a:solidFill>
            </a:endParaRPr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292929"/>
              </a:solidFill>
            </a:endParaRPr>
          </a:p>
        </p:txBody>
      </p:sp>
      <p:sp>
        <p:nvSpPr>
          <p:cNvPr id="4506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5D70C7-AC97-4EB9-A085-F31972576EE3}" type="slidenum">
              <a:rPr lang="en-US" smtClean="0">
                <a:solidFill>
                  <a:srgbClr val="29292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292929"/>
              </a:solidFill>
            </a:endParaRPr>
          </a:p>
        </p:txBody>
      </p:sp>
      <p:sp>
        <p:nvSpPr>
          <p:cNvPr id="45065" name="Freeform 9"/>
          <p:cNvSpPr>
            <a:spLocks noChangeArrowheads="1"/>
          </p:cNvSpPr>
          <p:nvPr/>
        </p:nvSpPr>
        <p:spPr bwMode="auto">
          <a:xfrm>
            <a:off x="1117600" y="561975"/>
            <a:ext cx="203200" cy="1066800"/>
          </a:xfrm>
          <a:custGeom>
            <a:avLst/>
            <a:gdLst>
              <a:gd name="T0" fmla="*/ 1000 w 1000"/>
              <a:gd name="T1" fmla="*/ 1000 h 1000"/>
              <a:gd name="T2" fmla="*/ 0 w 1000"/>
              <a:gd name="T3" fmla="*/ 1000 h 1000"/>
              <a:gd name="T4" fmla="*/ 0 w 1000"/>
              <a:gd name="T5" fmla="*/ 0 h 1000"/>
              <a:gd name="T6" fmla="*/ 1000 w 1000"/>
              <a:gd name="T7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srgbClr val="292929"/>
              </a:solidFill>
            </a:endParaRPr>
          </a:p>
        </p:txBody>
      </p:sp>
      <p:sp>
        <p:nvSpPr>
          <p:cNvPr id="45066" name="Freeform 10"/>
          <p:cNvSpPr>
            <a:spLocks noChangeArrowheads="1"/>
          </p:cNvSpPr>
          <p:nvPr/>
        </p:nvSpPr>
        <p:spPr bwMode="auto">
          <a:xfrm>
            <a:off x="11017251" y="269875"/>
            <a:ext cx="203200" cy="1073150"/>
          </a:xfrm>
          <a:custGeom>
            <a:avLst/>
            <a:gdLst>
              <a:gd name="T0" fmla="*/ 0 w 1000"/>
              <a:gd name="T1" fmla="*/ 0 h 1000"/>
              <a:gd name="T2" fmla="*/ 1000 w 1000"/>
              <a:gd name="T3" fmla="*/ 0 h 1000"/>
              <a:gd name="T4" fmla="*/ 1000 w 1000"/>
              <a:gd name="T5" fmla="*/ 1000 h 1000"/>
              <a:gd name="T6" fmla="*/ 0 w 1000"/>
              <a:gd name="T7" fmla="*/ 100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6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hf hdr="0" ftr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47675" indent="-44767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¡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93813" indent="-4032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81163" indent="-385763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¡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01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2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33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2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53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888148-32BB-4EAB-9706-79502A8219DF}" type="datetimeFigureOut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3/3/2021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D3E1A7-5AB5-45D8-AE8B-EBF8BFE7430B}" type="slidenum">
              <a:rPr lang="en-US" smtClean="0">
                <a:solidFill>
                  <a:srgbClr val="5A6378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5A6378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59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4.m4a"/><Relationship Id="rId7" Type="http://schemas.openxmlformats.org/officeDocument/2006/relationships/image" Target="../media/image17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77.xml"/><Relationship Id="rId4" Type="http://schemas.openxmlformats.org/officeDocument/2006/relationships/audio" Target="../media/media14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6.m4a"/><Relationship Id="rId7" Type="http://schemas.openxmlformats.org/officeDocument/2006/relationships/image" Target="../media/image17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8.xml"/><Relationship Id="rId4" Type="http://schemas.openxmlformats.org/officeDocument/2006/relationships/audio" Target="../media/media16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hyperlink" Target="http://howmed.net/pharmacology/plasma-half-life-of-drugs/" TargetMode="External"/><Relationship Id="rId4" Type="http://schemas.openxmlformats.org/officeDocument/2006/relationships/hyperlink" Target="http://howmed.net/pharmacology/dru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presentation2-130918234532-phpapp01/95/pharmacology-class-session-1-and-2-introduction-to-pharmacology-55-638.jpg?cb=13795489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66" y="134285"/>
            <a:ext cx="9548261" cy="66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5183" y="5742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9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140" y="585977"/>
            <a:ext cx="447326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-Roman"/>
              </a:rPr>
              <a:t>kidney</a:t>
            </a:r>
            <a:r>
              <a:rPr lang="en-US" sz="2400" dirty="0">
                <a:solidFill>
                  <a:prstClr val="white"/>
                </a:solidFill>
                <a:latin typeface="Times-Roman"/>
              </a:rPr>
              <a:t> </a:t>
            </a:r>
          </a:p>
          <a:p>
            <a:r>
              <a:rPr lang="en-US" sz="2800" dirty="0">
                <a:solidFill>
                  <a:prstClr val="white"/>
                </a:solidFill>
                <a:latin typeface="Times-Roman"/>
              </a:rPr>
              <a:t>The kidney is the most important organ for excreting drugs and their metabolites. </a:t>
            </a:r>
            <a:endParaRPr lang="en-US" sz="2800" dirty="0" smtClean="0">
              <a:solidFill>
                <a:prstClr val="white"/>
              </a:solidFill>
              <a:latin typeface="Times-Roman"/>
            </a:endParaRPr>
          </a:p>
          <a:p>
            <a:r>
              <a:rPr lang="en-US" sz="2800" dirty="0" smtClean="0">
                <a:solidFill>
                  <a:prstClr val="white"/>
                </a:solidFill>
                <a:latin typeface="Times-Roman"/>
              </a:rPr>
              <a:t>Substances </a:t>
            </a:r>
            <a:r>
              <a:rPr lang="en-US" sz="2800" dirty="0">
                <a:solidFill>
                  <a:prstClr val="white"/>
                </a:solidFill>
                <a:latin typeface="Times-Roman"/>
              </a:rPr>
              <a:t>excreted in the feces are principally unabsorbed orally ingested drugs or drug metabolites excreted either in the bile or secreted directly into the intestinal tract and not reabsorbed. </a:t>
            </a:r>
          </a:p>
        </p:txBody>
      </p:sp>
      <p:pic>
        <p:nvPicPr>
          <p:cNvPr id="3" name="Picture 5" descr="Ch1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398" y="585977"/>
            <a:ext cx="5047166" cy="542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3601" y="5731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0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FD41A-D3FC-45CB-ADBA-87C486D38FE7}" type="datetime1">
              <a:rPr lang="en-US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D701-A2CC-410E-BBBE-800FADA02483}" type="slidenum">
              <a:rPr lang="en-US">
                <a:solidFill>
                  <a:srgbClr val="292929"/>
                </a:solidFill>
              </a:rPr>
              <a:pPr/>
              <a:t>11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42485" y="792480"/>
            <a:ext cx="9544049" cy="717234"/>
          </a:xfrm>
        </p:spPr>
        <p:txBody>
          <a:bodyPr/>
          <a:lstStyle/>
          <a:p>
            <a:r>
              <a:rPr lang="en-US" sz="3200" b="1" dirty="0"/>
              <a:t>Major Excretory Processes in the Nephron</a:t>
            </a:r>
            <a:endParaRPr lang="en-US" sz="32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Glomerular filtration </a:t>
            </a:r>
          </a:p>
          <a:p>
            <a:pPr lvl="1"/>
            <a:r>
              <a:rPr lang="en-US" sz="3200" dirty="0"/>
              <a:t>Increase drug conc. in lumen</a:t>
            </a:r>
          </a:p>
          <a:p>
            <a:r>
              <a:rPr lang="en-US" sz="3600" dirty="0"/>
              <a:t>Tubular secretion </a:t>
            </a:r>
          </a:p>
          <a:p>
            <a:pPr lvl="1"/>
            <a:r>
              <a:rPr lang="en-US" sz="3200" dirty="0"/>
              <a:t>Increases drug conc. in lumen</a:t>
            </a:r>
          </a:p>
          <a:p>
            <a:r>
              <a:rPr lang="en-US" sz="3600" dirty="0"/>
              <a:t>Tubular re-absorption </a:t>
            </a:r>
          </a:p>
          <a:p>
            <a:pPr lvl="1"/>
            <a:r>
              <a:rPr lang="en-US" sz="3200" dirty="0"/>
              <a:t>Decreases drug conc. in lumen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173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Glomerular Filtration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2600" y="1935480"/>
            <a:ext cx="4114800" cy="4617720"/>
          </a:xfrm>
        </p:spPr>
        <p:txBody>
          <a:bodyPr>
            <a:normAutofit/>
          </a:bodyPr>
          <a:lstStyle/>
          <a:p>
            <a:r>
              <a:rPr lang="en-US" dirty="0" smtClean="0"/>
              <a:t>Begins at the glomerulus</a:t>
            </a:r>
          </a:p>
          <a:p>
            <a:pPr lvl="1"/>
            <a:r>
              <a:rPr lang="en-US" dirty="0" smtClean="0"/>
              <a:t>Consists of a capillary network surrounded by Bowman's capsule</a:t>
            </a:r>
          </a:p>
          <a:p>
            <a:pPr lvl="1"/>
            <a:r>
              <a:rPr lang="en-US" dirty="0" smtClean="0"/>
              <a:t>Small pores perforate the capillary walls</a:t>
            </a:r>
          </a:p>
          <a:p>
            <a:pPr lvl="1"/>
            <a:r>
              <a:rPr lang="en-US" dirty="0" smtClean="0"/>
              <a:t>Drugs are forced through these pores</a:t>
            </a:r>
          </a:p>
          <a:p>
            <a:pPr lvl="1"/>
            <a:r>
              <a:rPr lang="en-US" dirty="0" smtClean="0"/>
              <a:t>This process moves drugs from the blood into the tubular urine.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2052" name="Picture 4" descr="glomerulus"/>
          <p:cNvPicPr>
            <a:picLocks noChangeAspect="1" noChangeArrowheads="1"/>
          </p:cNvPicPr>
          <p:nvPr/>
        </p:nvPicPr>
        <p:blipFill>
          <a:blip r:embed="rId5" cstate="print"/>
          <a:srcRect l="22654" r="29314" b="17357"/>
          <a:stretch>
            <a:fillRect/>
          </a:stretch>
        </p:blipFill>
        <p:spPr bwMode="auto">
          <a:xfrm>
            <a:off x="6164178" y="1494218"/>
            <a:ext cx="4664242" cy="4459836"/>
          </a:xfrm>
          <a:prstGeom prst="rect">
            <a:avLst/>
          </a:prstGeom>
          <a:noFill/>
        </p:spPr>
      </p:pic>
      <p:pic>
        <p:nvPicPr>
          <p:cNvPr id="2054" name="Picture 6" descr="glomerulus"/>
          <p:cNvPicPr>
            <a:picLocks noChangeAspect="1" noChangeArrowheads="1"/>
          </p:cNvPicPr>
          <p:nvPr/>
        </p:nvPicPr>
        <p:blipFill>
          <a:blip r:embed="rId5" cstate="print"/>
          <a:srcRect t="93593" r="41796" b="-279"/>
          <a:stretch>
            <a:fillRect/>
          </a:stretch>
        </p:blipFill>
        <p:spPr bwMode="auto">
          <a:xfrm>
            <a:off x="6629400" y="6019800"/>
            <a:ext cx="3581400" cy="228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411454" y="6314146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Fig. </a:t>
            </a:r>
            <a:r>
              <a:rPr lang="en-US" sz="1600" b="1" dirty="0" smtClean="0">
                <a:solidFill>
                  <a:prstClr val="black"/>
                </a:solidFill>
              </a:rPr>
              <a:t>-</a:t>
            </a:r>
            <a:r>
              <a:rPr lang="en-US" sz="1600" b="1" dirty="0">
                <a:solidFill>
                  <a:prstClr val="black"/>
                </a:solidFill>
              </a:rPr>
              <a:t>Renal corpuscle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5"/>
    </mc:Choice>
    <mc:Fallback xmlns="">
      <p:transition spd="slow" advTm="2216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Tubular Reabsorption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480"/>
            <a:ext cx="5943600" cy="431292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Blood vessels to the glomerulus  meet up with the renal distal tubule.</a:t>
            </a:r>
          </a:p>
          <a:p>
            <a:pPr lvl="1"/>
            <a:r>
              <a:rPr lang="en-US" dirty="0" smtClean="0"/>
              <a:t> Here, </a:t>
            </a:r>
            <a:r>
              <a:rPr lang="en-US" b="1" dirty="0" smtClean="0"/>
              <a:t>concentration of drugs in the blood are lower than drugs in the tubule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This concentration gradient acts as a driving force to move drugs from the tubule back into the blood (reabsorption).</a:t>
            </a:r>
          </a:p>
        </p:txBody>
      </p:sp>
      <p:pic>
        <p:nvPicPr>
          <p:cNvPr id="34818" name="Picture 2" descr="nephron structure"/>
          <p:cNvPicPr>
            <a:picLocks noChangeAspect="1" noChangeArrowheads="1"/>
          </p:cNvPicPr>
          <p:nvPr/>
        </p:nvPicPr>
        <p:blipFill>
          <a:blip r:embed="rId6" cstate="print"/>
          <a:srcRect l="8000" t="61538" r="52000"/>
          <a:stretch>
            <a:fillRect/>
          </a:stretch>
        </p:blipFill>
        <p:spPr bwMode="auto">
          <a:xfrm>
            <a:off x="6553200" y="1981199"/>
            <a:ext cx="4678680" cy="36552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53200" y="5682137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Fig. 6-Glomerular capsule.</a:t>
            </a:r>
          </a:p>
          <a:p>
            <a:r>
              <a:rPr lang="en-US" sz="1200" dirty="0">
                <a:solidFill>
                  <a:prstClr val="black"/>
                </a:solidFill>
              </a:rPr>
              <a:t>http://kvhs.nbed.nb.ca/gallant/biology/nephron_structure.html</a:t>
            </a:r>
          </a:p>
          <a:p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028238" y="6218238"/>
            <a:ext cx="487362" cy="48736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10527" y="5488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5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1"/>
    </mc:Choice>
    <mc:Fallback xmlns="">
      <p:transition spd="slow" advTm="18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1143000"/>
          </a:xfrm>
        </p:spPr>
        <p:txBody>
          <a:bodyPr/>
          <a:lstStyle/>
          <a:p>
            <a:r>
              <a:rPr lang="en-US" dirty="0" smtClean="0"/>
              <a:t>Active Tubular Secretion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935480"/>
            <a:ext cx="6712039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Drugs are pumped from the blood to tubular urine via active transport systems.</a:t>
            </a:r>
          </a:p>
          <a:p>
            <a:pPr lvl="1"/>
            <a:r>
              <a:rPr lang="en-US" dirty="0" smtClean="0"/>
              <a:t>An area of lower concentration toward an area of higher concentration.</a:t>
            </a:r>
          </a:p>
          <a:p>
            <a:pPr lvl="1"/>
            <a:r>
              <a:rPr lang="en-US" dirty="0" smtClean="0"/>
              <a:t>Requires energy</a:t>
            </a:r>
          </a:p>
          <a:p>
            <a:r>
              <a:rPr lang="en-US" dirty="0" smtClean="0"/>
              <a:t>Tubular cells contain P-glycoprotein in their membranes, which pump drugs into urine.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3800" y="6324602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Fig. 7-Renal drug </a:t>
            </a:r>
            <a:r>
              <a:rPr lang="en-US" sz="1200" dirty="0" err="1">
                <a:solidFill>
                  <a:prstClr val="black"/>
                </a:solidFill>
              </a:rPr>
              <a:t>xcretion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180638" y="5409716"/>
            <a:ext cx="487362" cy="48736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5720" y="2787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5"/>
    </mc:Choice>
    <mc:Fallback xmlns="">
      <p:transition spd="slow" advTm="1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082A8-BA93-434A-833E-63A40C26C0D8}" type="datetime1">
              <a:rPr lang="en-US" smtClean="0">
                <a:solidFill>
                  <a:srgbClr val="292929"/>
                </a:solidFill>
              </a:rPr>
              <a:pPr/>
              <a:t>3/3/2021</a:t>
            </a:fld>
            <a:endParaRPr lang="en-US">
              <a:solidFill>
                <a:srgbClr val="29292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8853-9759-452A-8276-F379E3C10F17}" type="slidenum">
              <a:rPr lang="en-US" smtClean="0">
                <a:solidFill>
                  <a:srgbClr val="292929"/>
                </a:solidFill>
              </a:rPr>
              <a:pPr/>
              <a:t>15</a:t>
            </a:fld>
            <a:endParaRPr lang="en-US">
              <a:solidFill>
                <a:srgbClr val="292929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8298" y="456319"/>
            <a:ext cx="7892502" cy="615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3331" y="2213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748" y="375307"/>
            <a:ext cx="797631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  <a:latin typeface="Times-Roman"/>
              </a:rPr>
              <a:t>    </a:t>
            </a:r>
            <a:r>
              <a:rPr lang="en-US" sz="3600" b="1" dirty="0" smtClean="0">
                <a:solidFill>
                  <a:schemeClr val="bg1"/>
                </a:solidFill>
                <a:latin typeface="Times-Roman"/>
              </a:rPr>
              <a:t>Milk</a:t>
            </a:r>
            <a:r>
              <a:rPr lang="en-US" sz="3600" b="1" dirty="0" smtClean="0">
                <a:solidFill>
                  <a:prstClr val="white"/>
                </a:solidFill>
                <a:latin typeface="Times-Roman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white"/>
                </a:solidFill>
                <a:latin typeface="Times-Roman"/>
              </a:rPr>
              <a:t>Excretion </a:t>
            </a:r>
            <a:r>
              <a:rPr lang="en-US" sz="3600" dirty="0">
                <a:solidFill>
                  <a:prstClr val="white"/>
                </a:solidFill>
                <a:latin typeface="Times-Roman"/>
              </a:rPr>
              <a:t>of drugs in breast </a:t>
            </a:r>
            <a:r>
              <a:rPr lang="en-US" sz="3600" b="1" dirty="0">
                <a:solidFill>
                  <a:prstClr val="white"/>
                </a:solidFill>
                <a:latin typeface="Times-Roman"/>
              </a:rPr>
              <a:t>milk </a:t>
            </a:r>
            <a:r>
              <a:rPr lang="en-US" sz="3600" dirty="0">
                <a:solidFill>
                  <a:prstClr val="white"/>
                </a:solidFill>
                <a:latin typeface="Times-Roman"/>
              </a:rPr>
              <a:t>is important not because of the amounts eliminated, but because the excreted </a:t>
            </a:r>
            <a:r>
              <a:rPr lang="en-US" sz="3600" dirty="0" smtClean="0">
                <a:solidFill>
                  <a:prstClr val="white"/>
                </a:solidFill>
                <a:latin typeface="Times-Roman"/>
              </a:rPr>
              <a:t>drugs will </a:t>
            </a:r>
            <a:r>
              <a:rPr lang="en-US" sz="3600" dirty="0">
                <a:solidFill>
                  <a:prstClr val="white"/>
                </a:solidFill>
                <a:latin typeface="Times-Roman"/>
              </a:rPr>
              <a:t>have unwanted pharmacological effects in the nursing infant. </a:t>
            </a:r>
            <a:endParaRPr lang="en-US" sz="3600" dirty="0" smtClean="0">
              <a:solidFill>
                <a:prstClr val="white"/>
              </a:solidFill>
              <a:latin typeface="Times-Roman"/>
            </a:endParaRPr>
          </a:p>
          <a:p>
            <a:r>
              <a:rPr lang="en-US" sz="3600" b="1" dirty="0" smtClean="0">
                <a:solidFill>
                  <a:prstClr val="white"/>
                </a:solidFill>
                <a:latin typeface="Times-Roman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Times-Roman"/>
              </a:rPr>
              <a:t> Lung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white"/>
                </a:solidFill>
                <a:latin typeface="Times-Roman"/>
              </a:rPr>
              <a:t>Excretion </a:t>
            </a:r>
            <a:r>
              <a:rPr lang="en-US" sz="3600" dirty="0">
                <a:solidFill>
                  <a:prstClr val="white"/>
                </a:solidFill>
                <a:latin typeface="Times-Roman"/>
              </a:rPr>
              <a:t>from the</a:t>
            </a:r>
            <a:r>
              <a:rPr lang="en-US" sz="3600" b="1" dirty="0">
                <a:solidFill>
                  <a:prstClr val="white"/>
                </a:solidFill>
                <a:latin typeface="Times-Roman"/>
              </a:rPr>
              <a:t> lung </a:t>
            </a:r>
            <a:r>
              <a:rPr lang="en-US" sz="3600" dirty="0">
                <a:solidFill>
                  <a:prstClr val="white"/>
                </a:solidFill>
                <a:latin typeface="Times-Roman"/>
              </a:rPr>
              <a:t>is important</a:t>
            </a:r>
          </a:p>
          <a:p>
            <a:r>
              <a:rPr lang="en-US" sz="3600" dirty="0">
                <a:solidFill>
                  <a:prstClr val="white"/>
                </a:solidFill>
                <a:latin typeface="Times-Roman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latin typeface="Times-Roman"/>
              </a:rPr>
              <a:t>   mainly </a:t>
            </a:r>
            <a:r>
              <a:rPr lang="en-US" sz="3600" dirty="0">
                <a:solidFill>
                  <a:prstClr val="white"/>
                </a:solidFill>
                <a:latin typeface="Times-Roman"/>
              </a:rPr>
              <a:t>for the elimination of </a:t>
            </a:r>
            <a:r>
              <a:rPr lang="en-US" sz="3600" dirty="0" smtClean="0">
                <a:solidFill>
                  <a:prstClr val="white"/>
                </a:solidFill>
                <a:latin typeface="Times-Roman"/>
              </a:rPr>
              <a:t>  	anesthetic  gases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1701" y="3066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71" y="152116"/>
            <a:ext cx="11839458" cy="65537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684" y="5800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1" y="510139"/>
            <a:ext cx="5519767" cy="5929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767" y="1861235"/>
            <a:ext cx="5610304" cy="34194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991" y="3926262"/>
            <a:ext cx="5439673" cy="11300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9442" y="918393"/>
            <a:ext cx="97209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dosing rate can be determined by knowing the target concentration in plasma (</a:t>
            </a:r>
            <a:r>
              <a:rPr lang="en-US" sz="2800" dirty="0" err="1">
                <a:solidFill>
                  <a:schemeClr val="bg1"/>
                </a:solidFill>
              </a:rPr>
              <a:t>Cp</a:t>
            </a:r>
            <a:r>
              <a:rPr lang="en-US" sz="2800" dirty="0">
                <a:solidFill>
                  <a:schemeClr val="bg1"/>
                </a:solidFill>
              </a:rPr>
              <a:t>), clearance (CL) of the</a:t>
            </a:r>
          </a:p>
          <a:p>
            <a:r>
              <a:rPr lang="en-US" sz="2800" dirty="0">
                <a:solidFill>
                  <a:schemeClr val="bg1"/>
                </a:solidFill>
              </a:rPr>
              <a:t>drug from the systemic circulation, and the fraction (F) absorbed</a:t>
            </a:r>
          </a:p>
          <a:p>
            <a:r>
              <a:rPr lang="en-US" sz="2800" dirty="0">
                <a:solidFill>
                  <a:schemeClr val="bg1"/>
                </a:solidFill>
              </a:rPr>
              <a:t>(bioavailability</a:t>
            </a:r>
            <a:r>
              <a:rPr lang="en-US" sz="2800" dirty="0" smtClean="0">
                <a:solidFill>
                  <a:schemeClr val="bg1"/>
                </a:solidFill>
              </a:rPr>
              <a:t>):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95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.slidesharecdn.com/presentation2-130918234532-phpapp01/95/pharmacology-class-session-1-and-2-introduction-to-pharmacology-56-638.jpg?cb=13795489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19" y="737516"/>
            <a:ext cx="8099782" cy="60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44" y="5742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8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51" y="735511"/>
            <a:ext cx="8769861" cy="19233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7722" y="2658881"/>
            <a:ext cx="100311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Advantage: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</a:t>
            </a:r>
            <a:r>
              <a:rPr lang="en-US" sz="2800" dirty="0" smtClean="0">
                <a:solidFill>
                  <a:schemeClr val="bg1"/>
                </a:solidFill>
              </a:rPr>
              <a:t>or </a:t>
            </a:r>
            <a:r>
              <a:rPr lang="en-US" sz="2800" dirty="0">
                <a:solidFill>
                  <a:schemeClr val="bg1"/>
                </a:solidFill>
              </a:rPr>
              <a:t>drugs that have </a:t>
            </a:r>
            <a:r>
              <a:rPr lang="en-US" sz="2800" dirty="0" smtClean="0">
                <a:solidFill>
                  <a:schemeClr val="bg1"/>
                </a:solidFill>
              </a:rPr>
              <a:t>a relatively </a:t>
            </a:r>
            <a:r>
              <a:rPr lang="en-US" sz="2800" dirty="0">
                <a:solidFill>
                  <a:schemeClr val="bg1"/>
                </a:solidFill>
              </a:rPr>
              <a:t>long half-life. Without an initial loading dose, these </a:t>
            </a:r>
            <a:r>
              <a:rPr lang="en-US" sz="2800" dirty="0" smtClean="0">
                <a:solidFill>
                  <a:schemeClr val="bg1"/>
                </a:solidFill>
              </a:rPr>
              <a:t>drugs would </a:t>
            </a:r>
            <a:r>
              <a:rPr lang="en-US" sz="2800" dirty="0">
                <a:solidFill>
                  <a:schemeClr val="bg1"/>
                </a:solidFill>
              </a:rPr>
              <a:t>take a long time to reach a therapeutic value that corresponds to the steady-state level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Disadvantage: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/>
              <a:t>I</a:t>
            </a:r>
            <a:r>
              <a:rPr lang="en-US" sz="2800" b="1" dirty="0" smtClean="0"/>
              <a:t>ncreased risk </a:t>
            </a:r>
            <a:r>
              <a:rPr lang="en-US" sz="2800" b="1" dirty="0"/>
              <a:t>of drug toxicity and a </a:t>
            </a:r>
            <a:r>
              <a:rPr lang="en-US" sz="2800" b="1" dirty="0" smtClean="0"/>
              <a:t>longer </a:t>
            </a:r>
            <a:r>
              <a:rPr lang="en-US" sz="2800" b="1" dirty="0"/>
              <a:t>time for the plasma concentration to fall if </a:t>
            </a:r>
            <a:r>
              <a:rPr lang="en-US" sz="2800" b="1" dirty="0" smtClean="0"/>
              <a:t>excess levels </a:t>
            </a:r>
            <a:r>
              <a:rPr lang="en-US" sz="2800" b="1" dirty="0"/>
              <a:t>occur.</a:t>
            </a:r>
            <a:endParaRPr lang="en-US" sz="2800" b="1" dirty="0" smtClean="0"/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.slidesharecdn.com/presentation2-130918234532-phpapp01/95/pharmacology-class-session-1-and-2-introduction-to-pharmacology-57-638.jpg?cb=13795489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86" y="505696"/>
            <a:ext cx="8160703" cy="61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6127" y="4327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4303" y="741361"/>
            <a:ext cx="57858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Droid Sans"/>
              </a:rPr>
              <a:t>Half life = 0.693 x </a:t>
            </a:r>
            <a:r>
              <a:rPr lang="en-US" sz="2000" dirty="0" err="1">
                <a:solidFill>
                  <a:srgbClr val="333333"/>
                </a:solidFill>
                <a:latin typeface="Droid Sans"/>
              </a:rPr>
              <a:t>Vd</a:t>
            </a:r>
            <a:r>
              <a:rPr lang="en-US" sz="2000" dirty="0">
                <a:solidFill>
                  <a:srgbClr val="333333"/>
                </a:solidFill>
                <a:latin typeface="Droid Sans"/>
              </a:rPr>
              <a:t>/ total body clearance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Droid Sans"/>
              </a:rPr>
              <a:t>Alpha half life = plasma / distribution half life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Droid Sans"/>
              </a:rPr>
              <a:t>Beta half life = tissue / elimination half life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852078" y="2893848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" panose="020B0604020202020204" pitchFamily="34" charset="0"/>
              </a:rPr>
              <a:t>Plasma half life of some </a:t>
            </a:r>
            <a:r>
              <a:rPr lang="en-US" dirty="0">
                <a:solidFill>
                  <a:srgbClr val="2902C4"/>
                </a:solidFill>
                <a:latin typeface="Helvetica" panose="020B0604020202020204" pitchFamily="34" charset="0"/>
                <a:hlinkClick r:id="rId4"/>
              </a:rPr>
              <a:t>drugs</a:t>
            </a:r>
            <a:r>
              <a:rPr lang="en-US" dirty="0">
                <a:solidFill>
                  <a:srgbClr val="333333"/>
                </a:solidFill>
                <a:latin typeface="Helvetica" panose="020B0604020202020204" pitchFamily="34" charset="0"/>
              </a:rPr>
              <a:t>:</a:t>
            </a:r>
            <a:endParaRPr lang="en-US" b="0" i="0" dirty="0">
              <a:solidFill>
                <a:srgbClr val="333333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4513" y="3328632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Drug	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              Half </a:t>
            </a:r>
            <a:r>
              <a:rPr lang="en-US" dirty="0">
                <a:solidFill>
                  <a:schemeClr val="bg1"/>
                </a:solidFill>
              </a:rPr>
              <a:t>Life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Acetylcholine</a:t>
            </a:r>
            <a:r>
              <a:rPr lang="en-US" dirty="0">
                <a:solidFill>
                  <a:schemeClr val="bg1"/>
                </a:solidFill>
              </a:rPr>
              <a:t>, GABA, </a:t>
            </a:r>
            <a:r>
              <a:rPr lang="en-US" dirty="0" smtClean="0">
                <a:solidFill>
                  <a:schemeClr val="bg1"/>
                </a:solidFill>
              </a:rPr>
              <a:t>Catecholamine's 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     Milliseconds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Adenosine	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10 </a:t>
            </a:r>
            <a:r>
              <a:rPr lang="en-US" dirty="0">
                <a:solidFill>
                  <a:schemeClr val="bg1"/>
                </a:solidFill>
              </a:rPr>
              <a:t>seconds </a:t>
            </a:r>
          </a:p>
          <a:p>
            <a:r>
              <a:rPr lang="en-US" dirty="0">
                <a:solidFill>
                  <a:schemeClr val="bg1"/>
                </a:solidFill>
              </a:rPr>
              <a:t>Aspirin</a:t>
            </a:r>
            <a:r>
              <a:rPr lang="en-US" dirty="0"/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                                          15 minutes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Digoxin </a:t>
            </a:r>
            <a:r>
              <a:rPr lang="en-US" sz="2000" dirty="0" smtClean="0">
                <a:solidFill>
                  <a:schemeClr val="bg1"/>
                </a:solidFill>
              </a:rPr>
              <a:t>                                               39 hours</a:t>
            </a:r>
          </a:p>
          <a:p>
            <a:r>
              <a:rPr lang="en-US" sz="2000" dirty="0">
                <a:solidFill>
                  <a:schemeClr val="bg1"/>
                </a:solidFill>
              </a:rPr>
              <a:t>Amiodarone	</a:t>
            </a:r>
            <a:r>
              <a:rPr lang="en-US" sz="2000" dirty="0" smtClean="0">
                <a:solidFill>
                  <a:schemeClr val="bg1"/>
                </a:solidFill>
              </a:rPr>
              <a:t>                       more </a:t>
            </a:r>
            <a:r>
              <a:rPr lang="en-US" sz="2000" dirty="0">
                <a:solidFill>
                  <a:schemeClr val="bg1"/>
                </a:solidFill>
              </a:rPr>
              <a:t>than 100 days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12193" y="5709238"/>
            <a:ext cx="600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5"/>
              </a:rPr>
              <a:t>http://howmed.net/pharmacology/plasma-half-life-of-drugs/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7336" y="470050"/>
            <a:ext cx="4266372" cy="296086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7419" y="4105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9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excretion?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The elimination of waste products by an organism.</a:t>
            </a:r>
            <a:endParaRPr lang="en-US" dirty="0"/>
          </a:p>
        </p:txBody>
      </p:sp>
      <p:pic>
        <p:nvPicPr>
          <p:cNvPr id="5" name="Picture 4" descr="Slide 1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2667000"/>
            <a:ext cx="4978400" cy="331561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9"/>
    </mc:Choice>
    <mc:Fallback xmlns="">
      <p:transition spd="slow" advTm="603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58240"/>
            <a:ext cx="2133600" cy="688848"/>
          </a:xfrm>
        </p:spPr>
        <p:txBody>
          <a:bodyPr>
            <a:noAutofit/>
          </a:bodyPr>
          <a:lstStyle/>
          <a:p>
            <a:r>
              <a:rPr lang="en-US" sz="4800" dirty="0" smtClean="0"/>
              <a:t>Humans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Humans excrete waste products through:</a:t>
            </a:r>
          </a:p>
          <a:p>
            <a:pPr lvl="1"/>
            <a:r>
              <a:rPr lang="en-US" sz="2800" dirty="0" smtClean="0"/>
              <a:t>Urine</a:t>
            </a:r>
          </a:p>
          <a:p>
            <a:pPr lvl="1"/>
            <a:r>
              <a:rPr lang="en-US" sz="2800" dirty="0" smtClean="0"/>
              <a:t>Feces</a:t>
            </a:r>
          </a:p>
          <a:p>
            <a:pPr lvl="1"/>
            <a:r>
              <a:rPr lang="en-US" sz="2800" dirty="0" smtClean="0"/>
              <a:t>Expired air (CO2)</a:t>
            </a:r>
          </a:p>
          <a:p>
            <a:pPr lvl="1"/>
            <a:r>
              <a:rPr lang="en-US" sz="2800" dirty="0" smtClean="0"/>
              <a:t>Sweat</a:t>
            </a:r>
          </a:p>
          <a:p>
            <a:pPr lvl="1"/>
            <a:r>
              <a:rPr lang="en-US" sz="2800" dirty="0" smtClean="0"/>
              <a:t>Saliva</a:t>
            </a:r>
          </a:p>
          <a:p>
            <a:pPr lvl="1"/>
            <a:r>
              <a:rPr lang="en-US" sz="2800" dirty="0" smtClean="0"/>
              <a:t>Breast milk</a:t>
            </a:r>
          </a:p>
        </p:txBody>
      </p:sp>
      <p:pic>
        <p:nvPicPr>
          <p:cNvPr id="4" name="Picture 3" descr="Slide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019" y="1275588"/>
            <a:ext cx="2628900" cy="1743075"/>
          </a:xfrm>
          <a:prstGeom prst="rect">
            <a:avLst/>
          </a:prstGeom>
        </p:spPr>
      </p:pic>
      <p:pic>
        <p:nvPicPr>
          <p:cNvPr id="5" name="Picture 4" descr="Slide5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5087" y="3502721"/>
            <a:ext cx="2266950" cy="20193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9"/>
    </mc:Choice>
    <mc:Fallback xmlns="">
      <p:transition spd="slow" advTm="745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medicine?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81200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 	Think of the last time you were sick.</a:t>
            </a:r>
          </a:p>
          <a:p>
            <a:pPr>
              <a:buNone/>
            </a:pPr>
            <a:r>
              <a:rPr lang="en-US" dirty="0" smtClean="0"/>
              <a:t>					</a:t>
            </a:r>
          </a:p>
          <a:p>
            <a:pPr>
              <a:buNone/>
            </a:pPr>
            <a:r>
              <a:rPr lang="en-US" dirty="0" smtClean="0"/>
              <a:t>	You most likely took some sort of medication that    	eventually helped you feel well again.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But what happened to the medicine once it completed 			its task?</a:t>
            </a:r>
            <a:endParaRPr lang="en-US" sz="4500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  It must be excreted!!!</a:t>
            </a:r>
            <a:endParaRPr lang="en-US" dirty="0"/>
          </a:p>
        </p:txBody>
      </p:sp>
      <p:sp>
        <p:nvSpPr>
          <p:cNvPr id="14338" name="AutoShape 2" descr="data:image/jpeg;base64,/9j/4AAQSkZJRgABAQAAAQABAAD/2wCEAAkGBxQTEhUUEhQVFRUVFBUYFxUXGBoXGBcXFxcaGxwVGRocHCggHh0lGx0YITIkJSotLi4uGR80ODMsNygtLiwBCgoKDg0OGxAQGy4lICIsLC0sNCwtLCwsLCwsLCwsLCwsLCwsLCwsLCwsLCwsLCwsLCwsLCwsLCwsLCwsLCwsLP/AABEIAO0A1QMBIgACEQEDEQH/xAAbAAACAgMBAAAAAAAAAAAAAAAABgEFAwQHAv/EAEgQAAIBAwIDBQQIAwIMBwEAAAECAwAEERIhBQYxEyJBUWEUMnGBByNCUmJykaEzgpIVsSQ0U1Rjc4Oys8Hh8CVDRKKj0fEW/8QAGwEBAAMBAQEBAAAAAAAAAAAAAAIDBAUBBgf/xAA0EQACAgEDAgQFAgQHAQAAAAAAAQIDEQQhMRJBBRMiUQZhcYGRMtEUI7HwQmKhweHi8Rb/2gAMAwEAAhEDEQA/AO4UUUUAUUUUAUUUUAUUUUBrcQaQITEqMwI2digI8e8FOD8qq+BtHlAjyNphXRq2RkJPfXYAnoD5ADz3vHG1eY0AAAAAAwAPAeVAehQDWhxpyIWADd4FSyYygIx2m5AwvXrmo4dc6nde1jcJoGlfeXKK2ZN+rZyNhsR1oCxqvk4mO0CqNahZdbp39DxlPqyBvqOW2692t9qpJ7FFkmmlkWJXEQDAiP8AhknU7H3jk43JGBjxNAXEEmpQ2CMjOCMEfEVkpcfnzhwOPbYGP4HEn+5mskfO3Dz/AOsgX87iP/fxXmVnAL+qu/v2DPGkbmTsi0bY+rdgD3dfRSDjY4z4Z3rdtbyOQao3Rx5owYfqDWvf2ryMuJCiANkLsWbGFyfujc4HU4r0GSxudWVKuCuAWZSoZh1056jPj0rbrDaRsqKrtqYKAzdNRA3bHrWagCiiigCiiigCiiigCiiigCiiigCiiigCiiigCiioNAKHHOL3Mt01nZssPZIjz3DJrK686Yo1PdLEDJJ6D9tzk7jUs3bQXIUXNtIEkKAhZFZdSSqD01DqPAg1VcAvI3vuImJhJ34DqU5XKxlWj1dMhgR6ZrFFyq8s0s9zM6dsEDQW7tGmmMYUNIMOx69CvwqfTlGZ3dM2nwM/G+M2kSFbqeCNWBBWR1XUPEYJyao7j6Q+GRDX22RsNSxSEHyGrRj4b1sW3LtnBmRbeJSASzlAzYA6lmyx2z1Ncuh4zNxm90Q5SGJsple5DGNu3KnZ5mPu52XyyKp1E401uc3sidVvmSxFHRJuYLu8GLFPZoSf8anQ62XzhhO/8z7eh6jxb8nW+dU+u7kzntLhu0OfNV9xfgBV3ZW4jRUBYhRjLEsx9STuT4/Os9fnOv8AHNTqJNRl0x7Y2/J0oVJGCCzjQYSNF/KoH91e5IVbZlB+IBrJRXG8yTeWyzBT3PLVsx1CMRvt9ZETE+3TvJg/I5FYBxW6sd5ma7tR70uke0Qj7zhdpU8yoDDxz4X9eWFdTQ+M6nTSXqbj3T/vYhKuLLS0uUkRZI2Do6hlZTkMD0INZ65eeGSW16sUd1cW9vc6uxWMoUjnGWaPS6EYcamA8CCPEUwIOJxe7Pb3K+AljMLn/aR5Uf0V+j6S+OpqVsOH/eDBOahLpkOFFKh5xMP+O20tuvQzLiaH4lo8sg9XUeuKx3XPcZYpZwy3rDq0OkRKT4GVyEJ+BNWznGtdU3hfPY9i1Lgb6KSxzZeJvNw2TR4mKaKVlHnoDAn5Uy8F4vFdRCWB9aEkdCCrDqrKd1YeIO9V1aiq7euSf0eSTTXJv0UUVceBRRRQBRRRQBRRRQBRRRQEE0mcxXj3k7WMDlIowDeTKcEBt1tkPgzDJYjcLjz2YeZOKi1tpZyC2hCVUbl3OyoB4ktgfOlaIHhvDyz/AFtwxBc5/jXUzAbnyLtjbwFerHL4RVbPCwuWMFhZRwRrHEixxqMBQMAf9+u9bAbPSlG35SEo138slzKdyut0hT8KRoQMA5GTknFYb3kyKPv2klzbSDoYZGdf543Yqw9Mb1xP/p9GrOjfHvjb9yP8BNrLe46YzSfyFGpF3KFVWe9nUgAABYjoRQB0AUD9c1PAeamEws77Qs5H1cq5WOYflbeOT8J+VYOI54dPNKVY2dydcjKCTbTkYLkDfs2xkkdDnwq3xqqWs0L8jfh7d0eaX+TZiY3PMoIBIGo4GfE4JwPXAP6V7zSBxHiT3HCI7m3bXLblJMg51NbtpcHz1LqPzqL7myQiG4tNUkN3GVwB2jQTqpIPZ5GrbVlc76Nq+Gj4TZN4jzlxf1X7rj6HV60PvbLkDIyc49cdf0rUueJxxlg5xo0FvRZDpVj+HVkZ9DSxFxSyktlihvUSWLBSSQ4kWQdWdHwe8S2oHGQxFVfMPHYnaJ4sXcgjaG7jt1Z43t2B1jV0BU95RnO586lT4U52dLUu/bH0ftuvww57HSBU1zbk3nxFRo7hy8Ub9ml51UrgFe38UbTgaiMEjzFdDtrlJFDRsrqehUgj9qy6zw+3SzxNPHv2Z7GSaKPn2L/ApJBs1vpuEI6hoWD4HxUMvzpljkyoYeIB9NxnNafELRZonib3ZEZT8GGKTOHc8wWEa2nEGeOaBQgOkuJo12jlVlz7ygZzjfNfW/Cerj5c6W908r6HP19TeJJFnzTcNczrw+JiqaO0u5AcFYc4WIHwLnOT4AGrfhkkCKsUC4RQAAiNoA8tQGP3pT5FsnlWW+vCFF3KZUjOB9X0j7Q/aAXovTfJyd6eEnTAwy4zgEEY+Arl/EGu8/UOCbcY8Y4z3+pp01SrgV/H7e6KarSVUkUEhHUMkh+6x95fIEedJ3KHNpS9jaaI263paKUA5iF1FsDnqrkdxgfJCCRvXRqUm4TCeISwTRpJDdRe0BHXUBPCRG7DyOlo9+tW/DOoi7/Kkllp4ff5p+41Ppj1HQLu7SJGkkYIiKWZicBVG5JPwpPHEb6978D+xWx9x2jV7iUff0ONMaHyILHPhWrxDlqcyW8ImaSxEuuWGU6mURqWjQOe80faae62enXG1M93dJEjSSMqIgJZmOFUDxJr7yMPc5tl72UO4ocX59fhbiO/ImEg1QyxpoYgbMJFGVyDggrgHPTaioj5WTjDtc3cbLBhVtFbKuU3LTMPDWSMA+CjzoqLwaIdWNzpVFFFRJhRRU0BFFFBoBS5tftbuytR7oZrqQeBWDAjU/GVlb/Z1qc/Li2jk+zBdWsr/kSVSx+Qya2bbv8AE7tzuI4LaFfQt2kkgH/x1b3dssiPG4BV1KsPMMMEVNw663H3MN1mLV8jwDWnxOUKAS0gycAIupiT6YP61XcqXDBZLWUky2rBCx6yREZik+a7H8St6VeaQMnz6/KvyTUUS02olXPmLO5CSlFNCLzZZiaMrOjuq7rI0fZyxEb9pHKuVGNtm0g461o8qfShEYlhuknklXWnaJHrE2jYHSCW1MCM7Yz40w8zXEaI89yGdIwCsMbkER61VpyARqI1avQYA3NInLs9zw+N5ltGK3TCO3kZgMNJK5j7RT3gCDv+UfL7LwW+2Omm645xwuI/n+pkvrhN4kMHD+XrwLPcROlmJ2ZhZMgeILpwFcahpkbqdJxudq1OUOTIJ7SCVnOvuPqgJjzp91ZEzgspGNXpVzc8v2saCXicqzuRlnuHxGD1IjjyFVR5DPTfNUfFF4YkTT21vcoI11e0WiPGANtxI2EcdNt/hWyiFrc3J5cn2jhL78tfN7l6jGC3/wBWNXOU0UUBkaCKaVmWOJZI0bMsh0qMsDtkg/Kq5eWbqGPtILt2uBu8bbW0uNzEIwMIPAFd+maXouYLiSWyW8tpj2bNcq6RhzNAIyElKIxwVLAkDPUEV0bhvEYp07SGRXXzU5wR4EdQR5VbNSqSTLIuM2yv5bNtNF7TDBGjTDTKNChtSkho5ABgkNn9areCcPtI+I3ACRxyI0JiVe570OW0qCAQe8Tt4Vs8BXsb69gHuv2V0o8AZAUcD+ZM/OvXG7ZBf8Ol0Lr7aZC+BqI9lmwpPXGfCsWui5U2LLXpb2+Sz/wetZin8xrrj3M65vZGdiokupoGYaQwT2dNMepyAoK6jk9NRwK6RxvjnYssMSGa5kBMcIONh1kkb7EY8T8hvVJxXkdHhlluZZHmZWlkKOUiMiIdGI8YwmAATucbk1z/AIa0Fr67WsRlHCfzM2o1EIbPk3eDoqqri3EoGAJVmW4cY26tjGPJOmOlMbwKwwyhhkHBAIyOhwfGqTlvTNHb3UZVWkgjMwTBVi0anDY+0rdD1AJHjV5g5JztgYGOh3yc+u36V85rZ/zed1zzyaI8AikZyc7nG2MDwFUHMJ0XnD5B4zyRN+WSF8D+sJ+lMEzYViBnAJx54GcUrcavVnj4dKnSS8tXX4Hc/tWrwTqWsrmuOrH5RC/etr5F3zHzBDZIjzZxJKkahcElnPXc9B1NV0XDBecSd5D21rbIgWI7xrdZ1E6QcOVXG5GxYY6Gk76TuKI912RP+LpAEG+DNNNGxAOMaliAPwc10H6N8eyyEAb3d3n1+uav1CbOXTSklL3GoCipoqo0hRRRQEiigUUAVBqag0AocPlCXXEGY4Hbxb+QMCAfvV4ao7e4Ed7fhj/mrf1oyj9StXlXw4Obf+tiFzrfm24hbvCNU9xazwqgBOp1ZTEWx9kFnJPkDTRwm57SCJzgl41b45UEmtHnB4LaKW9dUE6QmKORvAvkKvoNRyfHANLHCrxpb+yWIEWsNvMqMwKmVlRFaVQRkoMqobxya+T+IvD1Y/Nit0m2/klsjo6K304PX0q8QWEQ5wA8dzGzfdR4sL8AJeyPyps4vwkXtmqFijFYpEkHVJFwyv679R61UcR4bFe8RMUyCSKC0PaKc4LzSoyDbxAiz8xTBxfjUFogMzhc7Ig7zvge6iDdjt4V0fh+no0MJS7r/dlOsm3ZiPKFHhF5bWLD+1bdluCdPtsgM8creaPg9lnrowMb4zTNdc/cMKEG5jlBGOzUGRm9NAUk/CkQ8Rv+I3xaOFIIrRiE7fLBZSPfZFPekCnYZwuTnJpgMXEoe+Da3PnGIzA589L6iufRq123xg8Rx+TXVXOUcyPa8e7bidg4t5YYQtzBG8qhC7SIjgCP3lAEZ64qzu+QEM891FPNFcTMrBwQVXSMaDHsHQ+IO/kRWnfo13arJEHjlUpLEJAVZZYm1Krg+BI0nwIJq8g50tTbmeSRYtO0kbkCRJB1iKdS/kAN8jHWvarVZFpkrIODWBT4b2x4o4nRVkiskVyhyj6ppGR08QCM7HcHI361u83OE9lmbYRXkRY+CrIGjLH0ywHzrNy9HI7T3UylJLmQMsZ6xwooWND+LGWI8NeK3+K2Ec8LwyjKSKVYdNvQ+BrnX9Dm49uPsaoRfRvyJvCLq7mu76a27GOJ5VQXkgL/AFcKhdESZAI1aiWJxkmrWfhV28bNDxFpiysNEiRNC4IwVzGAy9cZycVWycDmvAukpBZxHRDbPGxEip3e1kUMue8DpU7YwTV9y5wJbISgSFlkcSNkKiq2nvaVUAKuw2+O5q2NjqrUIPhYSKVRBtuS+5T/AERXCGCeKNGiENwV7Jm1FDoXUM+Pf10+1zP6PsxXbynUI+J+0zpnpmKdiuPUxvn5CuliviPH6HXrZf5sP8r98kqpJx2NfiU4SGRz0WN2/pUmuZfR8zSex27dOH9rPKSDvqU9ivl0cn+QedXPGuYvaba8hjwTJd+wxaerdoqBz/Lqf5Cr3me1SK0eOJVV7jsbbUNmOvEWon8Kaj8q+k+HPDnCEpWrdSTX2j/2MesuxhLuItzxC4e1disJiu7qKUnvCUK9xGE/C3cC+WBXS/o2iIsEJ6vNcv8AJ7iQj9sUl8xcui3Nt2U0xjadB2LkOumNGfKsV1jGjPUjanz6P4yvDbPV1NvEx+LKGP7mvrLcZ2K4SqlvWvrn3GCiiiqiwKKKKAkUUCigCoNTRQCHxe1Y316qkK0llayRsRkBoJJsZ8xllz6Zpisp+0jSTGNaK2PLUoOP3qs48ujiVqx92a2uIW+KtHIo+JGv9K98tRKkJiTVpikkjUMxcgIxAGokk4GPGroPYwalepstJY1YYYBhkbEAj96S2v4xdXV7KwEFtGttGfvMO9Lox7xLlU26lceFMnMNlNNA8cE3YO23aadRC+OnfYkbZ8KqOW+SEh7MzzPcND/CDALHGfvCNRgtnJ1Nk71k1+mlqavKTwny++Pb7nummoPqfPYrrS7ktYS5jDX/ABCYusJOyAABQ58EiiA1euw6irDg3AFiYzSsZ7px353G+/2Ix9hB4AfPNe7iBFvZ7mQ4KiK3XURpRWGskZ6amIB/KKSeNcxXFxcvHGkj2MYJaS1cLr9HuHwqjrkKc58az2qTaphtGKOnp4xgvMlu2WVvxxLK8uIcNPHLI0+YFMrwO2Nccqrnx7wPqdulM9hx6GZtMYmJ8zBMqj4syAD9aqOUeY7F0SO3U2+r3EdCgc+OmT3ZD47MSdz5mnJLcnc7VlmsvHSa4PbOTBWlJwmBpRM0MZlGMSFAXGOm+M1c+zqKgRofL9aiqprhnrsizUxVJx/mD2aSNeyklDK7SGIF2jRcDWVAyRqIG29XfGbiO3hkmkOlI1LMfSqnk+CSQyXkylGuMCKNusduvuAj7zZLnx7wHhV2n0rnP1cFGo1SrhlcmuOc7AjPtUWfuZOv4aMas+mK1j23Efq0SSCyP8SVwY5bgf5OJT3lQ+LnB8BTiLSPOrQmr72kZ/Ws1b69DXGXU9znW+ITlHCWBX51siltHNAo1WLpLGij/wAtBpeMDyMZIx5gV65m4sVtVNudUlyUjgPXvS9H+Crlj6CmV1z13HQjzHlXNCHs+JWVrMCbZZJTaynoNaaRCx+8hyAfEMOtYPE/Co6q+q3tF7/T/wB/qR01/TCUe/YteWeSDb3byuytFG2baMZOGaNEaZ9vfIXA8stXnn2aOS5tbeUroCyzMrkBWOOzRSD1zqc/FaeaToZLaa9vDMYmZDDAqyFScInaEgN+KQ/pXbhFR4KK7umasks47CXxiySJw8LMClteSKnaMyauwMSaUJIU6pR0rtvCbcRwRRjokaKP5VArkfMHC7dbwR20ccbOlqh7MAKTNeRsc42zohf9a7MKrtacso3KxWetLCfYmiiiqyQUUUUBIooFFAFFFFALHPsWIUuP80mSc/kGUk6f6N3/AEFWKoBnAG5ycY3J8T5npvW/eQLIjRuMq6srDzDDBH6E0n8HdvZVSZ8SWb6JW8W7EdTjwZNDfOrIMy6mPDNrjXMSW7pEI5Z5nUssMK6m0A4LkkhVGdtzVHxDnOVcDQloDtm6OqZvSK1iLO5+JFXPF+EStMtzazLDOIzGxePtI5I9WoBgCDkHJBB+0ete+WeW47fUzaZZ5GZ5ZyoDuzHOM9Qg6Bc7Yr15KoeWknyzn3MDzsUmuICLdpV1z3C6kGBhZJLZSO74DV02J2FNlpy7CwR5XN1gAoXI7FfEdnCmIl8Nwvzpo4i4DRoVDLKzKwO4xoJ6dD0pcPJKI+qznmtMnJjjbVCfQRPkL/Lis11Epr0SNdWqjB4mi9WwR10yKrL4AjYeo8j8K0LriLg9hB3nUd+V9wg8AfvNRxYXcMLuJomIGFzGQSxOB0bzIpTv4L2xiUy3kK9pJpAitHmkeR8scDXucBj8qz/w01HCNX8TW5bsZ14UG3leSU/iYhf6VwKreK8QsrchCoeU+7BEuuVj8B038WIFc6v7PjV1bLci7zC6NJpV+xZUGT3gAM7DwJpo5H4za2lg+ImS5jtGuJDJGEefAJ1B8ksNWF36Z9ahTpOt7y45wSu1DgvTEsYLIzOpv5Vt49SPFYGUMcqwYPKWO7dO6uw9afVYeHT0rhdvwx7hm+rimnMfbTyzDILNnEY2J3IIA6ACtngPMt4lv7Nb5SJgskc795oYpBkwpkbsGzjwANbq7YRWMGO7Sznh5y/b2O2UVxD+yl94vOXzkydtJrz55DVHG+M3iwiGa4ke11DW65E+ANomZdyhOBqG/gc717HVRbweT8Msjvk7bHKre6QcdcHOPjUTQK+NShsEEAgHBG4O/jXEf7IuLQxTRhbaSQ9wxM3ccjUI51PdcMBv5Hb1rrvK/GBd2sU+NJYYdfuupw6/JgashNTM1+mdW+cotGbGSegrklnf2skRe4MeZpJJD2yaQRI5KjvgD3NI28qf+eLzsrG4bOCYzGp/FL3Bj4Fs/Kqubm2wih09vEezjIVD1OhdlAI6nA2q+Dw8numvlR6lHqyLHI9jE/EIzCEEXtM0ihPdZLa3EeoY2/jSg7bZBrtdc6+jiy0zkEDNvaRK+PCe6drmUD0wyf3eFdFFZpPLNiedwoooqJ6FFFFASKKiigJoqKKACKTuO26xXffGYOIIYX3wFmVTpOfDXGWXPnGvnTjVZzDwlbqB4WJXUAVcDJSRTlJB6qwB+Vep4ZGcVJYZX8HvQ4K4IaMlSDnoGZFO/XIQnNWcXWqHl+btiZX7s6L7PcRg90SIdWfP7WVPirCr6LrV/Y5rWJ4NPi38W2/1j/8ADatyLrWnxb+Lbf6x/wDhtW3H1qK4Jz/UjT48MiFfvTx5+QZv+VI3NHHIp7pELyez22tnkiQsDdDAWMOATlVLbLjJ29KYvpFuCLfQjmNywcyAbxxLtJIPXSSB6kVUcmxstsh0BI3wYogN44iO7qPVnPvE+bGvYR6ng6Ok0/XPqfYWf/6OVbOKwa2aGSWEwCWciKDGkpqB3Oog50EA5ryeBSpcezzNqjubRrSO4PhPKrSago+zqULj0XFdBurRJUKSIHRtirAEGlXiPKVmuiIvMpkLLbr2jlYpdBYSRrnusANvhSOmjDOO5vtobi1kU7s3NvN7NIkkUs8QEhjZHRolypkDbMu2oA7ePWrREAAAAAGAB4AeQrR4ddyXEktxOAJSwhO+doAFOMjxbUfnW3dTBEZyCQqliBudvIVy7n6ulE9OpKHVPllXY8UdzcqVGqFjpA8RgkZ9dv3rLwO6NzbK0qjvhgwxsQCR0pes+bu0d/4NvtnW4dixGwU6R1x51s8r8yyTymJkXAViGTIxjHUeX/3UpVtLOCMLYuWMl5c8YcwxxTuojik2k1a5JyhIQBRvkZAPUsR6mukfR5w6SG0+tUo0sssvZnqiyNkK3k2Nz6mlf6MbeGO8uo+zj7Rgs8TlRrAY6ZFU4yAG0n+Y104VsogsdRx9da8+XjAqc/3aKLWNyoD3IbvEAfUq0md/UD9RS5xS4jmMNusiOZp41OGDYjQ9pIds/YQjPrTBxSaF+JYnaILbWowJGUAvcPvs22yRrv60tceELzyvarFkRR2UTwhBm4vHw7Ar1KRYOfDJrR14iyWm1ThB0qPPcfPo3t/8FNw3v3kslwfyOcRD5RBPnmmusFlbCONI191FVR8FGKz1mLkFFFFAFFFFAFFFFAFFFFAFFFUnMHMItysaRvPPJnRDGAWwOrsTsiA/ab5ZO1DzJQ8x3y2/EYOy1PJcKqXEKKWYR6iI7o42XQ2pST1X8oFM6OBkkgAAkn08/hSZdw8Ta59qjhs0d41hZWleTuK5ZXyFUZXU2w66vStpeC3sob2m8UkqcQwxiOInb3iSzn9fGrVlIx2dMp5yYuauaGje1aK2eYPMyxgMEMh7Nt1BB7o6lvIZrWg54mWSWKTh8rvDpL+yusyrqGdLFgmHx9kA9RXvmC77G5tpriNoo1DxggdooOlvuZIBGBuPCl3gvHDFBcQxiQ3UtzKYC0UgE3bSd2ZdSjKqNz5BaxyutTeIm3yKZLLYxpPHewq+7G7yJQesUKnDQkeBDYU+bE1vJbASZLsTuoBPdJ2GoD4KdvzVRRcJ4jDcyzLFbvHMFLpFIQ3aqCO1UOPmVzuQD55to52AxNDIqjA2GvSvjnTkjuhVz6k+Nba5Ncovo1EI/pYm3lnHfQXN3c5ZB24tl1EKiJlVkAHVnbfPwFVVv7XCYCknbpA4kEMxw2dBRlWQb4wxpiHLvdC28xeHUJPZsr9XJI2yA7EgHJ0t06+WMp4MyglxKAM5Ij1AY694EjastkrVLKLoSg8tsXuHySM0zyR9lrmZ1TUGwGAyMgDxz4Ct2rS7skWF3RZCQurUw0jAIzj5VRR3LOxWCGWcr7xQDSD5F2IXPzrLJScss0RnFR5K3jnDoWUr2IaRw2nQo1ZH2tWwAHrW/wAMtVRF0xrGSq6gAOuBkZHXfNRd3rQY9qhkgDHCs2l0Jx7upCQDjwNad3xiBlx24jBI1Zyr4OdhkZHxx0/WjUnseKUE+pYLPgHG4YLuS5kJPZxNDHEnekmlZgXCr91cAEnbJ9KvLfnDiMnbTLDbpFAuTESzO5A1GMSAgBguDnGO8BS3wywhjXMCrg/aU6sj82+atn4olvw65ZiA2ZUAOAWd0GkDz6qavhc8qMTFdpYvNk98mkeP2spuLqZdQlkzHrhY/VqiqiBiuMkhvHqaYeQuAYuoYyoC2cbXEoHu+2Xee7t/k4th8RWjLxC3EVtawSJLbWcIuLkxt2ikxY7KDKk5Ly+HpjxrovJfDXht9U38edzPP6SOB3PgqhUH5a2TlskZY2uxJYwkX9FFFVEwooooAooooAooooAoJqDXMPpB42bi5Szty8yIjNNHA5QNJkBYppgfq4wCWYA5O1epZBf8Y52Gpo7NVmMeRLO79nawkeDy/abr3V3+FJ78UWWRpJeJyMz6Qy2Fs+lgOiCTQ5xufteNWXD+Wk0obkJKy40RhcQQ/hhi90Y+8ct61fJsMDb0Gwq+NPuXLSSkvU8FanF4zB2KW3EJFwQSwZJOvXW7q2fhUXHEUbDNw+61gACQCMyADGO92mc1aVGKs8sLw+td2Vq8xQKyvL7eChyBJBIVBIxnKoR09atbTmyylYKtzFqPRHPZufgrgNXnNYLqzjkBEiI4Pgyhv7xRVkJ+HRlxJjGpBGRuPTevE1urdRv5gkEfAjelAcvxJvA0lsRsDA5Vcf6s5j/9tZUueIRe7JBdL5SKYJP60BU/0j41Fxfcxz8PthvEtb7gAk37RgfBsIWX1DYB/eqniHKt2UKxcQcZGMSRRsMZzjIAPWs8XOaIcXkM1p+Nx2kXx7SMsq/zYpkgnV1DIysp6MpBB+BFQ6UUud1ezycf5k4NxCNH7eOScaTiWFu0VSRjUYtmGOvRvjTZy/f2zxrHbSIwjULoBwy4GN0OGB+Ip4ql4zypa3J1SxDtB0lQmOVfg64NUvTrsaK9fL/GhM5qeR7m2jt4e2kgb2plLBVKLmMoM9WJO3wr3zHxPht1bOJ2EUqqSEddFykg6BFIyx1bYGQfnWsOD3ScSZEuQZLe3U25lT+PDIe/HMy7nSQBkDI7pOc1tC/nuplM1qVhtZx2jwYuGeaMAiNdgezBOSw3yuPOskq3KxR9jb5sVW5+5t2HIFvPbwyuktpO8MbSCBzGBIygt9WdSg5ztitDmPkOK1tXmjE93MkkT/WESNpWRC4RFUDJUYzjNNQ5xiy2qC8UD7RtpDkk+6AAT+oxW3wXmSG5Zo11xyruYpUMcmk9HCnqvqK6CUfucrzbU89hI5I4K1xdMsiqFjmS5ulAG02P8HtPURgF2/EQPj2GkDm2zFt/4hb4jmiZO1xsJ4iwVo5B0JwTpPUGn8VXLZmuuamsk0UUVEsCiiigDNUfMnMsdoFGl5ZpMiKCPd3I8fJVHix2FXZrnPCpvaJ7m7O+uVoYT5QQHTt6NJ2jbdRipwj1PBOEOp4N5ON8SffRaQ+SkyTHHqQVAPwzXocd4ipwYbOQY94SyRn+ko399ZqnNaPJia/IgVt57XdDFzKIYz1gtmI1DyeYgPj0UL8627KzjiQJEioo6KowPj6n41nIqKnGCjwTjXGPB6qMVIqKkTAVNRipoCDU1GKmgINAqaKAgjOx3BqnPBDExksnNu5yWQDMEh/HF0B/EuD8auaK8aTIThGaxJGLgnM4kk9nuE9nuQNkJykox78L/aHpsR5UwilfifDY500SrqGcgjZlYdGRhurDzG9attxmey7t0TPbeFyB9bEP9OijvL+NfmNiaqccHI1OhlH1Q3Re8c5egu9PbqSUJ0ujNG656gMhBwdtvSqTltTYTewyEmKRne0lON8nU1u5/wAoMlgT1GfKmy3nV1DowZWAIZTkEHxBHWtPjvCUuYWiYlTsyOvvRyLusinzB/51DHdGFSf6ZFhmqrj3L0N3pMmpZIzmOaNikkZ/Cw8DtkHY4rDyxxZpQ8M+BdW5CzKOjZ92ZPwONx8x4VdivdmR3ixDi4AW4nBb3NzcXcPYtcKkjBVWSKVQpcIAHGTkavu+NdPpO4KC/F7p/CG0tov5neSQ/tj9qcaplydKr9CCiiiolgUUUUBp8XuezglfxWNiPzY2H64pM4HYdhbww+McaKfiBv8AvTHxq6DfV4yMgn4g5AqrNaaYY3NlEGllkUUUVeaCTUVJoFAAqK9VFAAqagCpoCDU1BFTQEGgUGgUBNFFFAFQRU0UBS25HD5DIuRaSsBKg92B2OBMi9AhOzgdPe8DTr/36Y86SuaLVWhcsxUGN0OAWJVgcqq+7kgY1EHAq75NMh4daFz9YbWLc776Bgnz2xmqZbM4viFUYyUl3NTnCIwgX8W0lsD2gG3a25OXjPmVHeX1XHiaYzIAuokBQMknYBcZznyxVPzYdXDrncHNtJuOh7h3HpXqXhxuI4Fc/UdmjSJ4ythdKN+Abkj7Ww6ZzDuYeVv7mD6OZBMby7Qho7m6PZN4mOFBHn07wcj0OfGnOlT6NYdNmSOj3N04HkGnfA/SmuqGdNLCCiiih6FFFFAKMqkMQeuT/wDteTTNd2CvuRg+Yqvfgp8G/UVqjcmtzbG+LW5UUVZtwZ/Aqf1rA3DJB9nPwIqfmR9yxWQfc1DUVmkt3HVSPlWE1JNPgkmnwSKipFGK9PQzU1AqaAjNTUGpoANQKDQKAmiiigCsV1cLGhdzpVep/wC/E9MeJIFZDVFbymW7kSZdPYBXiTIYENqAnYjPeyGAXbHWvGzxsqudOMSCyl+r7HtIZ8a230aQNwOkjatl3x1PTFdKtIwsaKOiqoHwAAFcz+kbJSQBAxSyuWyxICAmNS3T3sE4/N4Deum2x7i5+6v7iqX+o4/iO7RT8xsv9n3WkAKIJ1AGwGkMP7xW6twI7YOxwEtwxPkFjyT8qWOPzk8JviUeInt8q4A0h2ztudsH9c1sdi3FSUQtHw5TpZxs15j7CHwh2xq+14bdYN4MkK3Lb5l/9Hls0fDbRWzq7BC2euphqP8AfTFXlFAAAGANgB0AFeqpOgFFFFAFFFFAFFFFAFFFFAFY3gU9VB+VZKKDJoy8KjPhj4VpzcFP2W+R/wClXVFTU5IsVsl3FaezdPeU48+orDTcRS7xeEK+22RnFX12dWzNFV3U8M06K816q40BRUGgUBNFFFAavEr1Yk1NknICoPedz7qKPMn9OvhWHhVkya5JCDNKQzkdAAMLGv4VX9SSfGtfiMQmuIEHWBxMzb90FWVU8stv8gfMVbio8sj3Eb6RE1h0751QIgCHSB2k6rqkPlsAFz3iehA26nkBd/Ab/ACuW84BTdRoNTPNLZgInugRzau0kI8xqVQTvucbV0TmWUpaXDDqIZSP6DVUuWcfXvM0io43FHccKuTAWZJ4JpFLA5OvLZwd8eXoBTfweZXgieMAI0SMoHQKVBAFc/5YNze2cMNqyQWyW8ULXDDXJIViVXWFT3QAcrqbO4OB410LhdksEMcKZ0xIqLnc4UADJqmbyeUwcU8m1RRRUC8KKKKAKKKKAKKKKAKKKKAKKKKAKKKKAilviwPaEn0x8KZcV4kQHqAfjvU4T6XknXZ0PIpYozTM3D4z9gVjPCo/L9zV6uiaVqIi7U1evwePw1D51ibhC/eP7V6rYklfFlPWrxC77NC2CzHARB1dzsqj4nqfAZNXknC8fa/b/rWrLY43yDj0/wCtTU0yammVnDbPs17x1OzFpG+85xk/AAAD0FY+M3pij7gDyyMEhj+/I3QfAbsfIKT4VZLFk4zXnlHhgkdryU6n1yxxLjCworlDp33ZtOS3rjoKjOXSiNkuiJU8S5dktBbXCRtdFJmmutOO1d2iKLIgOxWPJwg6DpvXrivOllJBKmt9bxuvZGGYSZKkY0aM9fl610HFQUGc4GayqbOXZUpvqZUcm25jsLRCnZlbaAMmMaW7NdQPrqzVzUCpqJaFFFFAFFFFAFFFFA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 descr="inde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29601" y="685801"/>
            <a:ext cx="2028825" cy="22574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486400" y="24384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86400" y="38862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486400" y="51816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381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3"/>
    </mc:Choice>
    <mc:Fallback xmlns="">
      <p:transition spd="slow" advTm="1656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9960" y="1093027"/>
            <a:ext cx="89422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34770"/>
                </a:solidFill>
                <a:latin typeface="Times-Roman"/>
              </a:rPr>
              <a:t>   </a:t>
            </a:r>
            <a:r>
              <a:rPr lang="en-US" sz="3200" b="1" dirty="0" smtClean="0">
                <a:solidFill>
                  <a:srgbClr val="134770"/>
                </a:solidFill>
                <a:latin typeface="Times-Roman"/>
              </a:rPr>
              <a:t>Excretion of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-Roman"/>
              </a:rPr>
              <a:t>Drugs </a:t>
            </a:r>
            <a:r>
              <a:rPr lang="en-US" sz="2800" dirty="0">
                <a:solidFill>
                  <a:schemeClr val="bg1"/>
                </a:solidFill>
                <a:latin typeface="Times-Roman"/>
              </a:rPr>
              <a:t>are eliminated from the body either </a:t>
            </a:r>
            <a:r>
              <a:rPr lang="en-US" sz="2800" b="1" dirty="0">
                <a:solidFill>
                  <a:schemeClr val="bg1"/>
                </a:solidFill>
                <a:latin typeface="Times-Roman"/>
              </a:rPr>
              <a:t>unchanged </a:t>
            </a:r>
            <a:r>
              <a:rPr lang="en-US" sz="2800" dirty="0">
                <a:solidFill>
                  <a:schemeClr val="bg1"/>
                </a:solidFill>
                <a:latin typeface="Times-Roman"/>
              </a:rPr>
              <a:t>by the process of excretion or converted </a:t>
            </a:r>
            <a:r>
              <a:rPr lang="en-US" sz="2800" dirty="0" smtClean="0">
                <a:solidFill>
                  <a:schemeClr val="bg1"/>
                </a:solidFill>
                <a:latin typeface="Times-Roman"/>
              </a:rPr>
              <a:t>to </a:t>
            </a:r>
            <a:r>
              <a:rPr lang="en-US" sz="2800" b="1" dirty="0" smtClean="0">
                <a:solidFill>
                  <a:schemeClr val="bg1"/>
                </a:solidFill>
                <a:latin typeface="Times-Roman"/>
              </a:rPr>
              <a:t>metabolites</a:t>
            </a:r>
            <a:r>
              <a:rPr lang="en-US" sz="2800" dirty="0" smtClean="0">
                <a:solidFill>
                  <a:schemeClr val="bg1"/>
                </a:solidFill>
                <a:latin typeface="Times-Roman"/>
              </a:rPr>
              <a:t>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-Roman"/>
              </a:rPr>
              <a:t>Excretory </a:t>
            </a:r>
            <a:r>
              <a:rPr lang="en-US" sz="2800" dirty="0">
                <a:solidFill>
                  <a:schemeClr val="bg1"/>
                </a:solidFill>
                <a:latin typeface="Times-Roman"/>
              </a:rPr>
              <a:t>organs, the lung excluded, eliminate polar </a:t>
            </a:r>
            <a:r>
              <a:rPr lang="en-US" sz="2800" dirty="0" smtClean="0">
                <a:solidFill>
                  <a:schemeClr val="bg1"/>
                </a:solidFill>
                <a:latin typeface="Times-Roman"/>
              </a:rPr>
              <a:t>compounds more </a:t>
            </a:r>
            <a:r>
              <a:rPr lang="en-US" sz="2800" dirty="0">
                <a:solidFill>
                  <a:schemeClr val="bg1"/>
                </a:solidFill>
                <a:latin typeface="Times-Roman"/>
              </a:rPr>
              <a:t>efficiently than substances with high lipid solubility. </a:t>
            </a:r>
            <a:endParaRPr lang="en-US" sz="2800" dirty="0" smtClean="0">
              <a:solidFill>
                <a:schemeClr val="bg1"/>
              </a:solidFill>
              <a:latin typeface="Times-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-Roman"/>
              </a:rPr>
              <a:t>Lipid-soluble </a:t>
            </a:r>
            <a:r>
              <a:rPr lang="en-US" sz="2800" dirty="0">
                <a:solidFill>
                  <a:schemeClr val="bg1"/>
                </a:solidFill>
                <a:latin typeface="Times-Roman"/>
              </a:rPr>
              <a:t>drugs thus are </a:t>
            </a:r>
            <a:r>
              <a:rPr lang="en-US" sz="2800" dirty="0" smtClean="0">
                <a:solidFill>
                  <a:schemeClr val="bg1"/>
                </a:solidFill>
                <a:latin typeface="Times-Roman"/>
              </a:rPr>
              <a:t>not readily </a:t>
            </a:r>
            <a:r>
              <a:rPr lang="en-US" sz="2800" dirty="0">
                <a:solidFill>
                  <a:schemeClr val="bg1"/>
                </a:solidFill>
                <a:latin typeface="Times-Roman"/>
              </a:rPr>
              <a:t>eliminated until they are metabolized to more polar compounds</a:t>
            </a:r>
            <a:r>
              <a:rPr lang="en-US" sz="2800" dirty="0" smtClean="0">
                <a:solidFill>
                  <a:schemeClr val="bg1"/>
                </a:solidFill>
                <a:latin typeface="Times-Roman"/>
              </a:rPr>
              <a:t>.</a:t>
            </a:r>
            <a:endParaRPr lang="en-US" sz="2800" dirty="0">
              <a:solidFill>
                <a:schemeClr val="bg1"/>
              </a:solidFill>
              <a:latin typeface="Times-Roman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7474" y="5597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8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Elimination of drugs\AD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51" y="181377"/>
            <a:ext cx="9672033" cy="667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2762" y="4770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6600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B8A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lo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lo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lo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Flo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Flo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Flo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10320</TotalTime>
  <Words>542</Words>
  <Application>Microsoft Office PowerPoint</Application>
  <PresentationFormat>Widescreen</PresentationFormat>
  <Paragraphs>91</Paragraphs>
  <Slides>20</Slides>
  <Notes>7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Arial</vt:lpstr>
      <vt:lpstr>Calibri</vt:lpstr>
      <vt:lpstr>Constantia</vt:lpstr>
      <vt:lpstr>Droid Sans</vt:lpstr>
      <vt:lpstr>Helvetica</vt:lpstr>
      <vt:lpstr>Times New Roman</vt:lpstr>
      <vt:lpstr>Times-Roman</vt:lpstr>
      <vt:lpstr>Trebuchet MS</vt:lpstr>
      <vt:lpstr>Tw Cen MT</vt:lpstr>
      <vt:lpstr>Wingdings</vt:lpstr>
      <vt:lpstr>Wingdings 2</vt:lpstr>
      <vt:lpstr>Circuit</vt:lpstr>
      <vt:lpstr>1_Default Design</vt:lpstr>
      <vt:lpstr>Flow</vt:lpstr>
      <vt:lpstr>Axis</vt:lpstr>
      <vt:lpstr>1_Flow</vt:lpstr>
      <vt:lpstr>2_Flow</vt:lpstr>
      <vt:lpstr>3_Flow</vt:lpstr>
      <vt:lpstr>4_Flow</vt:lpstr>
      <vt:lpstr>5_Flow</vt:lpstr>
      <vt:lpstr>PowerPoint Presentation</vt:lpstr>
      <vt:lpstr>PowerPoint Presentation</vt:lpstr>
      <vt:lpstr>PowerPoint Presentation</vt:lpstr>
      <vt:lpstr>PowerPoint Presentation</vt:lpstr>
      <vt:lpstr>What is excretion?</vt:lpstr>
      <vt:lpstr>Humans</vt:lpstr>
      <vt:lpstr>What about medicine?</vt:lpstr>
      <vt:lpstr>PowerPoint Presentation</vt:lpstr>
      <vt:lpstr>PowerPoint Presentation</vt:lpstr>
      <vt:lpstr>PowerPoint Presentation</vt:lpstr>
      <vt:lpstr>Major Excretory Processes in the Nephron</vt:lpstr>
      <vt:lpstr>Glomerular Filtration</vt:lpstr>
      <vt:lpstr>Passive Tubular Reabsorption</vt:lpstr>
      <vt:lpstr>Active Tubular Secretion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Muhamamd Atif Nazir</dc:creator>
  <cp:lastModifiedBy>Administrator</cp:lastModifiedBy>
  <cp:revision>265</cp:revision>
  <dcterms:created xsi:type="dcterms:W3CDTF">2015-03-15T18:25:27Z</dcterms:created>
  <dcterms:modified xsi:type="dcterms:W3CDTF">2021-03-03T10:07:56Z</dcterms:modified>
</cp:coreProperties>
</file>