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335465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3131307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753955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25797720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107092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841260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788240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267331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3431645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87BCED-3620-4997-AC3A-2C034F9C70F9}" type="datetimeFigureOut">
              <a:rPr lang="en-GB" smtClean="0"/>
              <a:t>22/04/2020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1553408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87BCED-3620-4997-AC3A-2C034F9C70F9}" type="datetimeFigureOut">
              <a:rPr lang="en-GB" smtClean="0"/>
              <a:t>22/04/2020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869321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87BCED-3620-4997-AC3A-2C034F9C70F9}" type="datetimeFigureOut">
              <a:rPr lang="en-GB" smtClean="0"/>
              <a:t>22/04/2020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2914670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87BCED-3620-4997-AC3A-2C034F9C70F9}" type="datetimeFigureOut">
              <a:rPr lang="en-GB" smtClean="0"/>
              <a:t>22/04/2020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1483483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87BCED-3620-4997-AC3A-2C034F9C70F9}" type="datetimeFigureOut">
              <a:rPr lang="en-GB" smtClean="0"/>
              <a:t>22/04/2020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3068128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87BCED-3620-4997-AC3A-2C034F9C70F9}" type="datetimeFigureOut">
              <a:rPr lang="en-GB" smtClean="0"/>
              <a:t>22/04/2020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2772608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87BCED-3620-4997-AC3A-2C034F9C70F9}" type="datetimeFigureOut">
              <a:rPr lang="en-GB" smtClean="0"/>
              <a:t>22/04/2020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BD3F60B-7C04-4A6E-82F6-DC5516F355CF}" type="slidenum">
              <a:rPr lang="en-GB" smtClean="0"/>
              <a:t>‹#›</a:t>
            </a:fld>
            <a:endParaRPr lang="en-GB"/>
          </a:p>
        </p:txBody>
      </p:sp>
    </p:spTree>
    <p:extLst>
      <p:ext uri="{BB962C8B-B14F-4D97-AF65-F5344CB8AC3E}">
        <p14:creationId xmlns:p14="http://schemas.microsoft.com/office/powerpoint/2010/main" val="3230549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987BCED-3620-4997-AC3A-2C034F9C70F9}" type="datetimeFigureOut">
              <a:rPr lang="en-GB" smtClean="0"/>
              <a:t>22/04/2020</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BD3F60B-7C04-4A6E-82F6-DC5516F355CF}" type="slidenum">
              <a:rPr lang="en-GB" smtClean="0"/>
              <a:t>‹#›</a:t>
            </a:fld>
            <a:endParaRPr lang="en-GB"/>
          </a:p>
        </p:txBody>
      </p:sp>
    </p:spTree>
    <p:extLst>
      <p:ext uri="{BB962C8B-B14F-4D97-AF65-F5344CB8AC3E}">
        <p14:creationId xmlns:p14="http://schemas.microsoft.com/office/powerpoint/2010/main" val="42420004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toppr.com/bytes/solar-energ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DF95B-249E-4C3B-9FA3-A22F76155BBC}"/>
              </a:ext>
            </a:extLst>
          </p:cNvPr>
          <p:cNvSpPr>
            <a:spLocks noGrp="1"/>
          </p:cNvSpPr>
          <p:nvPr>
            <p:ph type="ctrTitle"/>
          </p:nvPr>
        </p:nvSpPr>
        <p:spPr/>
        <p:txBody>
          <a:bodyPr/>
          <a:lstStyle/>
          <a:p>
            <a:pPr algn="just"/>
            <a:r>
              <a:rPr lang="en-US" dirty="0"/>
              <a:t>Citizenship</a:t>
            </a:r>
            <a:br>
              <a:rPr lang="en-US" dirty="0"/>
            </a:br>
            <a:endParaRPr lang="en-GB" dirty="0"/>
          </a:p>
        </p:txBody>
      </p:sp>
      <p:sp>
        <p:nvSpPr>
          <p:cNvPr id="3" name="Subtitle 2">
            <a:extLst>
              <a:ext uri="{FF2B5EF4-FFF2-40B4-BE49-F238E27FC236}">
                <a16:creationId xmlns:a16="http://schemas.microsoft.com/office/drawing/2014/main" id="{A5D4B843-151F-4AE1-AE14-85B15874E31D}"/>
              </a:ext>
            </a:extLst>
          </p:cNvPr>
          <p:cNvSpPr>
            <a:spLocks noGrp="1"/>
          </p:cNvSpPr>
          <p:nvPr>
            <p:ph type="subTitle" idx="1"/>
          </p:nvPr>
        </p:nvSpPr>
        <p:spPr/>
        <p:txBody>
          <a:bodyPr>
            <a:normAutofit fontScale="85000" lnSpcReduction="10000"/>
          </a:bodyPr>
          <a:lstStyle/>
          <a:p>
            <a:pPr algn="just"/>
            <a:r>
              <a:rPr lang="en-US" dirty="0"/>
              <a:t>The position or status of being a citizen of a country. c</a:t>
            </a:r>
            <a:r>
              <a:rPr lang="en-US" b="1" dirty="0"/>
              <a:t>itizenship</a:t>
            </a:r>
            <a:r>
              <a:rPr lang="en-US" dirty="0"/>
              <a:t> is the status of a person recognized under the custom or law as being a legal member of a sovereign state or belonging to a nation. The idea of </a:t>
            </a:r>
            <a:r>
              <a:rPr lang="en-US" b="1" dirty="0"/>
              <a:t>citizenship</a:t>
            </a:r>
            <a:r>
              <a:rPr lang="en-US" dirty="0"/>
              <a:t> has been defined as the capacity of individuals to defend their rights in front of the governmental authority.</a:t>
            </a:r>
            <a:endParaRPr lang="en-GB" dirty="0"/>
          </a:p>
        </p:txBody>
      </p:sp>
    </p:spTree>
    <p:extLst>
      <p:ext uri="{BB962C8B-B14F-4D97-AF65-F5344CB8AC3E}">
        <p14:creationId xmlns:p14="http://schemas.microsoft.com/office/powerpoint/2010/main" val="264697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7B8E2-DA50-4C37-9BF9-3DE8882729EB}"/>
              </a:ext>
            </a:extLst>
          </p:cNvPr>
          <p:cNvSpPr>
            <a:spLocks noGrp="1"/>
          </p:cNvSpPr>
          <p:nvPr>
            <p:ph type="title"/>
          </p:nvPr>
        </p:nvSpPr>
        <p:spPr/>
        <p:txBody>
          <a:bodyPr/>
          <a:lstStyle/>
          <a:p>
            <a:r>
              <a:rPr lang="en-US" dirty="0"/>
              <a:t>Active Citizenship</a:t>
            </a:r>
            <a:endParaRPr lang="en-GB" dirty="0"/>
          </a:p>
        </p:txBody>
      </p:sp>
      <p:sp>
        <p:nvSpPr>
          <p:cNvPr id="3" name="Content Placeholder 2">
            <a:extLst>
              <a:ext uri="{FF2B5EF4-FFF2-40B4-BE49-F238E27FC236}">
                <a16:creationId xmlns:a16="http://schemas.microsoft.com/office/drawing/2014/main" id="{9B9E1ED3-A81D-4DFE-B027-623D205091FF}"/>
              </a:ext>
            </a:extLst>
          </p:cNvPr>
          <p:cNvSpPr>
            <a:spLocks noGrp="1"/>
          </p:cNvSpPr>
          <p:nvPr>
            <p:ph idx="1"/>
          </p:nvPr>
        </p:nvSpPr>
        <p:spPr/>
        <p:txBody>
          <a:bodyPr/>
          <a:lstStyle/>
          <a:p>
            <a:r>
              <a:rPr lang="en-US" dirty="0"/>
              <a:t>Active Citizenship is a term used to describe the involvement of individuals in public life and affairs: this can take place at local, national and international levels.</a:t>
            </a:r>
          </a:p>
          <a:p>
            <a:r>
              <a:rPr lang="en-US" dirty="0"/>
              <a:t>This briefing outlines the different ways that people can be active in their local community and reasons why people might want to be an active citizen.</a:t>
            </a:r>
          </a:p>
          <a:p>
            <a:r>
              <a:rPr lang="en-US" b="1" dirty="0"/>
              <a:t>local level</a:t>
            </a:r>
            <a:r>
              <a:rPr lang="en-US" dirty="0"/>
              <a:t> to refer to citizens who become actively involved in the life of their communities; tackling problems, bringing about change or resisting unwanted change. </a:t>
            </a:r>
          </a:p>
          <a:p>
            <a:r>
              <a:rPr lang="en-US" dirty="0"/>
              <a:t>Active citizens are those who over time develop the skills, knowledge and understanding to be able to make informed decisions about their communities and workplaces with the aim of improving quality of life in them.</a:t>
            </a:r>
            <a:endParaRPr lang="en-GB" dirty="0"/>
          </a:p>
        </p:txBody>
      </p:sp>
    </p:spTree>
    <p:extLst>
      <p:ext uri="{BB962C8B-B14F-4D97-AF65-F5344CB8AC3E}">
        <p14:creationId xmlns:p14="http://schemas.microsoft.com/office/powerpoint/2010/main" val="3410167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338EB9-8C45-44D2-9E0B-6C9F4EA94E9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269FCDE-FEEF-4F20-B2AC-9E4E6BB814E8}"/>
              </a:ext>
            </a:extLst>
          </p:cNvPr>
          <p:cNvSpPr>
            <a:spLocks noGrp="1"/>
          </p:cNvSpPr>
          <p:nvPr>
            <p:ph idx="1"/>
          </p:nvPr>
        </p:nvSpPr>
        <p:spPr/>
        <p:txBody>
          <a:bodyPr>
            <a:normAutofit lnSpcReduction="10000"/>
          </a:bodyPr>
          <a:lstStyle/>
          <a:p>
            <a:r>
              <a:rPr lang="en-US" b="1" dirty="0"/>
              <a:t>Regional and national level </a:t>
            </a:r>
            <a:r>
              <a:rPr lang="en-US" dirty="0"/>
              <a:t>it can move from voting in democratic processes, to being involved in campaigning groups, to becoming a member of a political party.</a:t>
            </a:r>
          </a:p>
          <a:p>
            <a:r>
              <a:rPr lang="en-US" b="1" dirty="0"/>
              <a:t>International level </a:t>
            </a:r>
            <a:r>
              <a:rPr lang="en-US" dirty="0"/>
              <a:t>the global active citizen may be involved in movements to promote environmental sustainability or fair trade, to reduce poverty or to eliminate people trafficking and slavery.</a:t>
            </a:r>
          </a:p>
          <a:p>
            <a:pPr marL="0" indent="0">
              <a:buNone/>
            </a:pPr>
            <a:r>
              <a:rPr lang="en-US" b="1" dirty="0"/>
              <a:t>What active citizenship do</a:t>
            </a:r>
          </a:p>
          <a:p>
            <a:r>
              <a:rPr lang="en-US" dirty="0"/>
              <a:t>Civil participation: people getting involved with each other to pursue their own goals and interests; such as residents associations, sports clubs, faith groups etc. </a:t>
            </a:r>
          </a:p>
          <a:p>
            <a:r>
              <a:rPr lang="en-US" dirty="0"/>
              <a:t> Civic engagement: the more formal routes of public participation in the process of governance such as through user panels, citizens’ juries, citizen governors, nonexecutive board members, advisory groups, etc.</a:t>
            </a:r>
            <a:endParaRPr lang="en-GB" dirty="0"/>
          </a:p>
        </p:txBody>
      </p:sp>
    </p:spTree>
    <p:extLst>
      <p:ext uri="{BB962C8B-B14F-4D97-AF65-F5344CB8AC3E}">
        <p14:creationId xmlns:p14="http://schemas.microsoft.com/office/powerpoint/2010/main" val="2550042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38C8B2-7093-417F-84D5-ACB252E1B2E6}"/>
              </a:ext>
            </a:extLst>
          </p:cNvPr>
          <p:cNvSpPr>
            <a:spLocks noGrp="1"/>
          </p:cNvSpPr>
          <p:nvPr>
            <p:ph type="title"/>
          </p:nvPr>
        </p:nvSpPr>
        <p:spPr/>
        <p:txBody>
          <a:bodyPr/>
          <a:lstStyle/>
          <a:p>
            <a:r>
              <a:rPr lang="en-US" b="1" dirty="0"/>
              <a:t>Community</a:t>
            </a:r>
            <a:endParaRPr lang="en-GB" dirty="0"/>
          </a:p>
        </p:txBody>
      </p:sp>
      <p:sp>
        <p:nvSpPr>
          <p:cNvPr id="3" name="Content Placeholder 2">
            <a:extLst>
              <a:ext uri="{FF2B5EF4-FFF2-40B4-BE49-F238E27FC236}">
                <a16:creationId xmlns:a16="http://schemas.microsoft.com/office/drawing/2014/main" id="{DCDB49C3-5D48-4EF9-8638-5780E965AE22}"/>
              </a:ext>
            </a:extLst>
          </p:cNvPr>
          <p:cNvSpPr>
            <a:spLocks noGrp="1"/>
          </p:cNvSpPr>
          <p:nvPr>
            <p:ph idx="1"/>
          </p:nvPr>
        </p:nvSpPr>
        <p:spPr/>
        <p:txBody>
          <a:bodyPr>
            <a:normAutofit lnSpcReduction="10000"/>
          </a:bodyPr>
          <a:lstStyle/>
          <a:p>
            <a:pPr marL="0" indent="0">
              <a:buNone/>
            </a:pPr>
            <a:r>
              <a:rPr lang="en-US" dirty="0"/>
              <a:t>A </a:t>
            </a:r>
            <a:r>
              <a:rPr lang="en-US" b="1" dirty="0"/>
              <a:t>community</a:t>
            </a:r>
            <a:r>
              <a:rPr lang="en-US" dirty="0"/>
              <a:t> is a group of people who share something in common.</a:t>
            </a:r>
          </a:p>
          <a:p>
            <a:r>
              <a:rPr lang="en-US" dirty="0"/>
              <a:t> </a:t>
            </a:r>
            <a:r>
              <a:rPr lang="en-US" b="1" dirty="0"/>
              <a:t>community can be defined</a:t>
            </a:r>
            <a:r>
              <a:rPr lang="en-US" dirty="0"/>
              <a:t> by the shared attributes of the people in it and/or by the strength of the connections among them. </a:t>
            </a:r>
          </a:p>
          <a:p>
            <a:r>
              <a:rPr lang="en-US" dirty="0"/>
              <a:t>It is bunch of people who are alike in some way, who feel some sense of belonging or interpersonal connection.</a:t>
            </a:r>
          </a:p>
          <a:p>
            <a:pPr marL="0" indent="0">
              <a:buNone/>
            </a:pPr>
            <a:r>
              <a:rPr lang="en-US" b="1" dirty="0"/>
              <a:t>Different Types Of Communities</a:t>
            </a:r>
            <a:endParaRPr lang="en-US" dirty="0"/>
          </a:p>
          <a:p>
            <a:r>
              <a:rPr lang="en-US" dirty="0"/>
              <a:t>Interest. Communities of people who share the same interest or passion.</a:t>
            </a:r>
          </a:p>
          <a:p>
            <a:r>
              <a:rPr lang="en-US" dirty="0"/>
              <a:t>Action. Communities of people trying to bring about change.</a:t>
            </a:r>
          </a:p>
          <a:p>
            <a:r>
              <a:rPr lang="en-US" dirty="0"/>
              <a:t>Place. Communities of people brought together by geographic boundaries.</a:t>
            </a:r>
          </a:p>
          <a:p>
            <a:r>
              <a:rPr lang="en-US" dirty="0"/>
              <a:t>Practice. Communities of people in the same profession or undertake the same activities.</a:t>
            </a:r>
          </a:p>
          <a:p>
            <a:endParaRPr lang="en-GB" dirty="0"/>
          </a:p>
        </p:txBody>
      </p:sp>
    </p:spTree>
    <p:extLst>
      <p:ext uri="{BB962C8B-B14F-4D97-AF65-F5344CB8AC3E}">
        <p14:creationId xmlns:p14="http://schemas.microsoft.com/office/powerpoint/2010/main" val="215229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38071-1B67-46D4-9AE4-CF1EF7B769C4}"/>
              </a:ext>
            </a:extLst>
          </p:cNvPr>
          <p:cNvSpPr>
            <a:spLocks noGrp="1"/>
          </p:cNvSpPr>
          <p:nvPr>
            <p:ph type="title"/>
          </p:nvPr>
        </p:nvSpPr>
        <p:spPr/>
        <p:txBody>
          <a:bodyPr/>
          <a:lstStyle/>
          <a:p>
            <a:r>
              <a:rPr lang="en-US" dirty="0"/>
              <a:t>Component of Community</a:t>
            </a:r>
            <a:endParaRPr lang="en-GB" dirty="0"/>
          </a:p>
        </p:txBody>
      </p:sp>
      <p:sp>
        <p:nvSpPr>
          <p:cNvPr id="3" name="Content Placeholder 2">
            <a:extLst>
              <a:ext uri="{FF2B5EF4-FFF2-40B4-BE49-F238E27FC236}">
                <a16:creationId xmlns:a16="http://schemas.microsoft.com/office/drawing/2014/main" id="{2EB659E3-B8B5-4A34-BE98-BDC806093B97}"/>
              </a:ext>
            </a:extLst>
          </p:cNvPr>
          <p:cNvSpPr>
            <a:spLocks noGrp="1"/>
          </p:cNvSpPr>
          <p:nvPr>
            <p:ph idx="1"/>
          </p:nvPr>
        </p:nvSpPr>
        <p:spPr/>
        <p:txBody>
          <a:bodyPr/>
          <a:lstStyle/>
          <a:p>
            <a:r>
              <a:rPr lang="en-US" dirty="0"/>
              <a:t>It encompasses elements such as image, spirit, character and pride, along with processes such as communication, inter-group relations, and networking. A </a:t>
            </a:r>
            <a:r>
              <a:rPr lang="en-US" b="1" dirty="0"/>
              <a:t>community</a:t>
            </a:r>
            <a:r>
              <a:rPr lang="en-US" dirty="0"/>
              <a:t> is made up of different people with different interests, experiences and backgrounds.</a:t>
            </a:r>
          </a:p>
          <a:p>
            <a:r>
              <a:rPr lang="en-US" dirty="0"/>
              <a:t>A </a:t>
            </a:r>
            <a:r>
              <a:rPr lang="en-US" b="1" dirty="0"/>
              <a:t>community</a:t>
            </a:r>
            <a:r>
              <a:rPr lang="en-US" dirty="0"/>
              <a:t> is a social unit with commonality such as norms, religion, values, customs, or identity.</a:t>
            </a:r>
          </a:p>
          <a:p>
            <a:pPr marL="0" indent="0">
              <a:buNone/>
            </a:pPr>
            <a:r>
              <a:rPr lang="en-US" b="1" dirty="0"/>
              <a:t>Responsibilities</a:t>
            </a:r>
          </a:p>
          <a:p>
            <a:r>
              <a:rPr lang="en-US" b="1" dirty="0"/>
              <a:t>Community responsibilities</a:t>
            </a:r>
            <a:r>
              <a:rPr lang="en-US" dirty="0"/>
              <a:t> are an individual's </a:t>
            </a:r>
            <a:r>
              <a:rPr lang="en-US" b="1" dirty="0"/>
              <a:t>duties</a:t>
            </a:r>
            <a:r>
              <a:rPr lang="en-US" dirty="0"/>
              <a:t> or obligations to the </a:t>
            </a:r>
            <a:r>
              <a:rPr lang="en-US" b="1" dirty="0"/>
              <a:t>community</a:t>
            </a:r>
            <a:r>
              <a:rPr lang="en-US" dirty="0"/>
              <a:t> and include cooperation, respect and participation. The concept goes beyond thinking and acting as individuals to common beliefs about shared interests and life. A basic </a:t>
            </a:r>
            <a:r>
              <a:rPr lang="en-US" b="1" dirty="0"/>
              <a:t>community</a:t>
            </a:r>
            <a:r>
              <a:rPr lang="en-US" dirty="0"/>
              <a:t> responsibility is voting in elections.</a:t>
            </a:r>
            <a:endParaRPr lang="en-GB" dirty="0"/>
          </a:p>
        </p:txBody>
      </p:sp>
    </p:spTree>
    <p:extLst>
      <p:ext uri="{BB962C8B-B14F-4D97-AF65-F5344CB8AC3E}">
        <p14:creationId xmlns:p14="http://schemas.microsoft.com/office/powerpoint/2010/main" val="3201504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8C735-A113-4535-A127-3965DF5CB048}"/>
              </a:ext>
            </a:extLst>
          </p:cNvPr>
          <p:cNvSpPr>
            <a:spLocks noGrp="1"/>
          </p:cNvSpPr>
          <p:nvPr>
            <p:ph type="title"/>
          </p:nvPr>
        </p:nvSpPr>
        <p:spPr/>
        <p:txBody>
          <a:bodyPr/>
          <a:lstStyle/>
          <a:p>
            <a:r>
              <a:rPr lang="en-US" dirty="0"/>
              <a:t>Resources</a:t>
            </a:r>
            <a:endParaRPr lang="en-GB" dirty="0"/>
          </a:p>
        </p:txBody>
      </p:sp>
      <p:sp>
        <p:nvSpPr>
          <p:cNvPr id="3" name="Content Placeholder 2">
            <a:extLst>
              <a:ext uri="{FF2B5EF4-FFF2-40B4-BE49-F238E27FC236}">
                <a16:creationId xmlns:a16="http://schemas.microsoft.com/office/drawing/2014/main" id="{766CD6AF-D61C-4AF2-92F3-6181933D27A0}"/>
              </a:ext>
            </a:extLst>
          </p:cNvPr>
          <p:cNvSpPr>
            <a:spLocks noGrp="1"/>
          </p:cNvSpPr>
          <p:nvPr>
            <p:ph idx="1"/>
          </p:nvPr>
        </p:nvSpPr>
        <p:spPr/>
        <p:txBody>
          <a:bodyPr/>
          <a:lstStyle/>
          <a:p>
            <a:r>
              <a:rPr lang="en-US" dirty="0"/>
              <a:t>A stock or supply of money, materials, staff, and other assets that can be drawn on by a person or organization in order to function effectively.</a:t>
            </a:r>
          </a:p>
          <a:p>
            <a:r>
              <a:rPr lang="en-GB" b="1" dirty="0"/>
              <a:t>Natural Resources</a:t>
            </a:r>
          </a:p>
          <a:p>
            <a:pPr marL="0" indent="0">
              <a:buNone/>
            </a:pPr>
            <a:r>
              <a:rPr lang="en-US" dirty="0"/>
              <a:t>Anything and everything that is available naturally on earth is a natural resource.</a:t>
            </a:r>
            <a:endParaRPr lang="en-GB" b="1" dirty="0"/>
          </a:p>
          <a:p>
            <a:r>
              <a:rPr lang="en-US" b="1" dirty="0"/>
              <a:t>Biotic &amp; Abiotic</a:t>
            </a:r>
            <a:endParaRPr lang="en-US" dirty="0"/>
          </a:p>
          <a:p>
            <a:r>
              <a:rPr lang="en-US" dirty="0"/>
              <a:t>Any life form that lives within nature is a Biotic Resource, like humans, animals, plants, etc. In contrast, an abiotic resource is that which is available in nature but has no life; like metals, rocks, and stones.</a:t>
            </a:r>
          </a:p>
          <a:p>
            <a:endParaRPr lang="en-GB" b="1" dirty="0"/>
          </a:p>
          <a:p>
            <a:endParaRPr lang="en-GB" b="1" dirty="0"/>
          </a:p>
          <a:p>
            <a:endParaRPr lang="en-GB" dirty="0"/>
          </a:p>
        </p:txBody>
      </p:sp>
    </p:spTree>
    <p:extLst>
      <p:ext uri="{BB962C8B-B14F-4D97-AF65-F5344CB8AC3E}">
        <p14:creationId xmlns:p14="http://schemas.microsoft.com/office/powerpoint/2010/main" val="2066679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23255-8514-4BAE-A469-60082A7F4CFF}"/>
              </a:ext>
            </a:extLst>
          </p:cNvPr>
          <p:cNvSpPr>
            <a:spLocks noGrp="1"/>
          </p:cNvSpPr>
          <p:nvPr>
            <p:ph type="title"/>
          </p:nvPr>
        </p:nvSpPr>
        <p:spPr/>
        <p:txBody>
          <a:bodyPr/>
          <a:lstStyle/>
          <a:p>
            <a:r>
              <a:rPr lang="en-US" dirty="0"/>
              <a:t>Biotic and non-</a:t>
            </a:r>
            <a:r>
              <a:rPr lang="en-US" dirty="0" err="1"/>
              <a:t>biotec</a:t>
            </a:r>
            <a:r>
              <a:rPr lang="en-US" dirty="0"/>
              <a:t> further divided into</a:t>
            </a:r>
            <a:endParaRPr lang="en-GB" dirty="0"/>
          </a:p>
        </p:txBody>
      </p:sp>
      <p:sp>
        <p:nvSpPr>
          <p:cNvPr id="3" name="Content Placeholder 2">
            <a:extLst>
              <a:ext uri="{FF2B5EF4-FFF2-40B4-BE49-F238E27FC236}">
                <a16:creationId xmlns:a16="http://schemas.microsoft.com/office/drawing/2014/main" id="{45E8445C-7DFA-463D-80DD-C2703C250B6F}"/>
              </a:ext>
            </a:extLst>
          </p:cNvPr>
          <p:cNvSpPr>
            <a:spLocks noGrp="1"/>
          </p:cNvSpPr>
          <p:nvPr>
            <p:ph idx="1"/>
          </p:nvPr>
        </p:nvSpPr>
        <p:spPr/>
        <p:txBody>
          <a:bodyPr>
            <a:normAutofit/>
          </a:bodyPr>
          <a:lstStyle/>
          <a:p>
            <a:r>
              <a:rPr lang="en-US" b="1" dirty="0"/>
              <a:t>Renewable &amp; Non-renewable</a:t>
            </a:r>
            <a:endParaRPr lang="en-US" dirty="0"/>
          </a:p>
          <a:p>
            <a:r>
              <a:rPr lang="en-US" dirty="0"/>
              <a:t>Renewable resources are almost all elements of nature which can renew themselves. For e.g. sunlight, wind, water, forests and likewise. While, non-renewable resources, are limited in their quantity. Like fossil fuels and minerals. Though these resources take millions of years to form, they would eventually get over within our lifetime if we use continuously.</a:t>
            </a:r>
          </a:p>
          <a:p>
            <a:pPr marL="0" indent="0">
              <a:buNone/>
            </a:pPr>
            <a:r>
              <a:rPr lang="en-GB" b="1" dirty="0"/>
              <a:t>Man-Made Resources</a:t>
            </a:r>
            <a:endParaRPr lang="en-US" dirty="0"/>
          </a:p>
          <a:p>
            <a:r>
              <a:rPr lang="en-US" dirty="0"/>
              <a:t>When humans use natural things to make something new that provides utility and value to our lives, it is called human-made resources. For instance, when we use metals, wood, cement, sand, and </a:t>
            </a:r>
            <a:r>
              <a:rPr lang="en-US" dirty="0">
                <a:hlinkClick r:id="rId2"/>
              </a:rPr>
              <a:t>solar energy</a:t>
            </a:r>
            <a:r>
              <a:rPr lang="en-US" dirty="0"/>
              <a:t> to make buildings, machinery, vehicles, bridges, roads, etc. they become man-made resources. Likewise, technology is also a man-made resource.</a:t>
            </a:r>
          </a:p>
          <a:p>
            <a:endParaRPr lang="en-GB" dirty="0"/>
          </a:p>
        </p:txBody>
      </p:sp>
    </p:spTree>
    <p:extLst>
      <p:ext uri="{BB962C8B-B14F-4D97-AF65-F5344CB8AC3E}">
        <p14:creationId xmlns:p14="http://schemas.microsoft.com/office/powerpoint/2010/main" val="1285918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AE0F5-97BD-4114-97C3-0844353A7EFF}"/>
              </a:ext>
            </a:extLst>
          </p:cNvPr>
          <p:cNvSpPr>
            <a:spLocks noGrp="1"/>
          </p:cNvSpPr>
          <p:nvPr>
            <p:ph type="title"/>
          </p:nvPr>
        </p:nvSpPr>
        <p:spPr/>
        <p:txBody>
          <a:bodyPr/>
          <a:lstStyle/>
          <a:p>
            <a:r>
              <a:rPr lang="en-US" dirty="0"/>
              <a:t>Utilization of resources for development</a:t>
            </a:r>
            <a:endParaRPr lang="en-GB" dirty="0"/>
          </a:p>
        </p:txBody>
      </p:sp>
      <p:sp>
        <p:nvSpPr>
          <p:cNvPr id="3" name="Content Placeholder 2">
            <a:extLst>
              <a:ext uri="{FF2B5EF4-FFF2-40B4-BE49-F238E27FC236}">
                <a16:creationId xmlns:a16="http://schemas.microsoft.com/office/drawing/2014/main" id="{C51FDFCD-C296-4CF1-9858-926E734C4948}"/>
              </a:ext>
            </a:extLst>
          </p:cNvPr>
          <p:cNvSpPr>
            <a:spLocks noGrp="1"/>
          </p:cNvSpPr>
          <p:nvPr>
            <p:ph idx="1"/>
          </p:nvPr>
        </p:nvSpPr>
        <p:spPr/>
        <p:txBody>
          <a:bodyPr/>
          <a:lstStyle/>
          <a:p>
            <a:r>
              <a:rPr lang="en-US" dirty="0"/>
              <a:t>Sustainable economic development refers to ‘development of resource/s without causing any harm to the environment. And, such development should not compromise with the needs of future generations.</a:t>
            </a:r>
          </a:p>
          <a:p>
            <a:r>
              <a:rPr lang="en-US" dirty="0"/>
              <a:t>Effectively use of existing resources.</a:t>
            </a:r>
          </a:p>
          <a:p>
            <a:r>
              <a:rPr lang="en-US" dirty="0"/>
              <a:t>Identification of hidden resources.</a:t>
            </a:r>
          </a:p>
          <a:p>
            <a:r>
              <a:rPr lang="en-US" dirty="0"/>
              <a:t>Community Engagement for the welfare of development.</a:t>
            </a:r>
          </a:p>
          <a:p>
            <a:endParaRPr lang="en-US" dirty="0"/>
          </a:p>
          <a:p>
            <a:endParaRPr lang="en-GB" dirty="0"/>
          </a:p>
        </p:txBody>
      </p:sp>
    </p:spTree>
    <p:extLst>
      <p:ext uri="{BB962C8B-B14F-4D97-AF65-F5344CB8AC3E}">
        <p14:creationId xmlns:p14="http://schemas.microsoft.com/office/powerpoint/2010/main" val="27670709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935</TotalTime>
  <Words>850</Words>
  <Application>Microsoft Office PowerPoint</Application>
  <PresentationFormat>Widescreen</PresentationFormat>
  <Paragraphs>43</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Trebuchet MS</vt:lpstr>
      <vt:lpstr>Wingdings 3</vt:lpstr>
      <vt:lpstr>Facet</vt:lpstr>
      <vt:lpstr>Citizenship </vt:lpstr>
      <vt:lpstr>Active Citizenship</vt:lpstr>
      <vt:lpstr>PowerPoint Presentation</vt:lpstr>
      <vt:lpstr>Community</vt:lpstr>
      <vt:lpstr>Component of Community</vt:lpstr>
      <vt:lpstr>Resources</vt:lpstr>
      <vt:lpstr>Biotic and non-biotec further divided into</vt:lpstr>
      <vt:lpstr>Utilization of resources for development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Citizenship</dc:title>
  <dc:creator>Windows User</dc:creator>
  <cp:lastModifiedBy>Windows User</cp:lastModifiedBy>
  <cp:revision>10</cp:revision>
  <dcterms:created xsi:type="dcterms:W3CDTF">2020-04-02T18:45:50Z</dcterms:created>
  <dcterms:modified xsi:type="dcterms:W3CDTF">2020-04-22T16:52:36Z</dcterms:modified>
</cp:coreProperties>
</file>