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20"/>
  </p:notesMasterIdLst>
  <p:sldIdLst>
    <p:sldId id="257" r:id="rId2"/>
    <p:sldId id="272" r:id="rId3"/>
    <p:sldId id="283" r:id="rId4"/>
    <p:sldId id="266" r:id="rId5"/>
    <p:sldId id="269" r:id="rId6"/>
    <p:sldId id="261" r:id="rId7"/>
    <p:sldId id="270" r:id="rId8"/>
    <p:sldId id="271" r:id="rId9"/>
    <p:sldId id="273" r:id="rId10"/>
    <p:sldId id="274" r:id="rId11"/>
    <p:sldId id="275" r:id="rId12"/>
    <p:sldId id="276" r:id="rId13"/>
    <p:sldId id="277" r:id="rId14"/>
    <p:sldId id="282" r:id="rId15"/>
    <p:sldId id="284" r:id="rId16"/>
    <p:sldId id="285" r:id="rId17"/>
    <p:sldId id="286"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74B1D-0667-40E6-9130-2A8ACA672309}" type="datetimeFigureOut">
              <a:rPr lang="en-US" smtClean="0"/>
              <a:t>12/21/2017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5158B5-431C-4B12-A357-2D67A9D43A8C}" type="slidenum">
              <a:rPr lang="en-US" smtClean="0"/>
              <a:t>‹#›</a:t>
            </a:fld>
            <a:endParaRPr lang="en-US"/>
          </a:p>
        </p:txBody>
      </p:sp>
    </p:spTree>
    <p:extLst>
      <p:ext uri="{BB962C8B-B14F-4D97-AF65-F5344CB8AC3E}">
        <p14:creationId xmlns:p14="http://schemas.microsoft.com/office/powerpoint/2010/main" val="2587313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B96F06-20AA-4114-8F49-9A797C277605}" type="datetimeFigureOut">
              <a:rPr lang="en-US" smtClean="0"/>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136369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B96F06-20AA-4114-8F49-9A797C277605}" type="datetimeFigureOut">
              <a:rPr lang="en-US" smtClean="0"/>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680337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B96F06-20AA-4114-8F49-9A797C277605}" type="datetimeFigureOut">
              <a:rPr lang="en-US" smtClean="0"/>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3500474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B96F06-20AA-4114-8F49-9A797C277605}" type="datetimeFigureOut">
              <a:rPr lang="en-US" smtClean="0"/>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370021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B96F06-20AA-4114-8F49-9A797C277605}" type="datetimeFigureOut">
              <a:rPr lang="en-US" smtClean="0"/>
              <a:t>12/21/2017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287020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B96F06-20AA-4114-8F49-9A797C277605}" type="datetimeFigureOut">
              <a:rPr lang="en-US" smtClean="0"/>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143537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B96F06-20AA-4114-8F49-9A797C277605}" type="datetimeFigureOut">
              <a:rPr lang="en-US" smtClean="0"/>
              <a:t>12/21/2017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395061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B96F06-20AA-4114-8F49-9A797C277605}" type="datetimeFigureOut">
              <a:rPr lang="en-US" smtClean="0"/>
              <a:t>12/21/2017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32836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96F06-20AA-4114-8F49-9A797C277605}" type="datetimeFigureOut">
              <a:rPr lang="en-US" smtClean="0"/>
              <a:t>12/21/2017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334994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B96F06-20AA-4114-8F49-9A797C277605}" type="datetimeFigureOut">
              <a:rPr lang="en-US" smtClean="0"/>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250414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B96F06-20AA-4114-8F49-9A797C277605}" type="datetimeFigureOut">
              <a:rPr lang="en-US" smtClean="0"/>
              <a:t>12/21/2017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DA40D-2121-4511-AEFC-031F3EB2D964}" type="slidenum">
              <a:rPr lang="en-US" smtClean="0"/>
              <a:t>‹#›</a:t>
            </a:fld>
            <a:endParaRPr lang="en-US"/>
          </a:p>
        </p:txBody>
      </p:sp>
    </p:spTree>
    <p:extLst>
      <p:ext uri="{BB962C8B-B14F-4D97-AF65-F5344CB8AC3E}">
        <p14:creationId xmlns:p14="http://schemas.microsoft.com/office/powerpoint/2010/main" val="226337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B96F06-20AA-4114-8F49-9A797C277605}" type="datetimeFigureOut">
              <a:rPr lang="en-US" smtClean="0"/>
              <a:t>12/21/2017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DA40D-2121-4511-AEFC-031F3EB2D964}" type="slidenum">
              <a:rPr lang="en-US" smtClean="0"/>
              <a:t>‹#›</a:t>
            </a:fld>
            <a:endParaRPr lang="en-US"/>
          </a:p>
        </p:txBody>
      </p:sp>
    </p:spTree>
    <p:extLst>
      <p:ext uri="{BB962C8B-B14F-4D97-AF65-F5344CB8AC3E}">
        <p14:creationId xmlns:p14="http://schemas.microsoft.com/office/powerpoint/2010/main" val="2138535020"/>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FAF2D8-425A-4A38-A00F-A03B2A701076}"/>
              </a:ext>
            </a:extLst>
          </p:cNvPr>
          <p:cNvSpPr>
            <a:spLocks noGrp="1"/>
          </p:cNvSpPr>
          <p:nvPr>
            <p:ph type="title"/>
          </p:nvPr>
        </p:nvSpPr>
        <p:spPr>
          <a:xfrm>
            <a:off x="3816927" y="2429452"/>
            <a:ext cx="10515600" cy="1325563"/>
          </a:xfrm>
        </p:spPr>
        <p:txBody>
          <a:bodyPr>
            <a:normAutofit/>
          </a:bodyPr>
          <a:lstStyle/>
          <a:p>
            <a:r>
              <a:rPr lang="en-US" b="1" dirty="0" smtClean="0">
                <a:latin typeface="Berlin Sans FB" panose="020E0602020502020306" pitchFamily="34" charset="0"/>
                <a:cs typeface="Times New Roman" panose="02020603050405020304" pitchFamily="18" charset="0"/>
              </a:rPr>
              <a:t>WRITING UP</a:t>
            </a:r>
            <a:endParaRPr lang="en-US" b="1" dirty="0">
              <a:latin typeface="Berlin Sans FB" panose="020E0602020502020306" pitchFamily="34" charset="0"/>
              <a:cs typeface="Times New Roman" panose="02020603050405020304" pitchFamily="18" charset="0"/>
            </a:endParaRPr>
          </a:p>
        </p:txBody>
      </p:sp>
    </p:spTree>
    <p:extLst>
      <p:ext uri="{BB962C8B-B14F-4D97-AF65-F5344CB8AC3E}">
        <p14:creationId xmlns:p14="http://schemas.microsoft.com/office/powerpoint/2010/main" val="411022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81C51D-10E9-469D-8482-C7B8C16404D5}"/>
              </a:ext>
            </a:extLst>
          </p:cNvPr>
          <p:cNvSpPr>
            <a:spLocks noGrp="1"/>
          </p:cNvSpPr>
          <p:nvPr>
            <p:ph type="title"/>
          </p:nvPr>
        </p:nvSpPr>
        <p:spPr>
          <a:xfrm>
            <a:off x="745436" y="-159025"/>
            <a:ext cx="10515600" cy="1325563"/>
          </a:xfrm>
        </p:spPr>
        <p:txBody>
          <a:bodyPr/>
          <a:lstStyle/>
          <a:p>
            <a:r>
              <a:rPr lang="en-US" b="1" dirty="0">
                <a:latin typeface="Times New Roman" panose="02020603050405020304" pitchFamily="18" charset="0"/>
                <a:cs typeface="Times New Roman" panose="02020603050405020304" pitchFamily="18" charset="0"/>
              </a:rPr>
              <a:t>Possible forms for an academic thesis</a:t>
            </a:r>
          </a:p>
        </p:txBody>
      </p:sp>
      <p:sp>
        <p:nvSpPr>
          <p:cNvPr id="3" name="Content Placeholder 2">
            <a:extLst>
              <a:ext uri="{FF2B5EF4-FFF2-40B4-BE49-F238E27FC236}">
                <a16:creationId xmlns:a16="http://schemas.microsoft.com/office/drawing/2014/main" xmlns="" id="{E5DD5192-3A14-4FB2-8328-151B4E738F27}"/>
              </a:ext>
            </a:extLst>
          </p:cNvPr>
          <p:cNvSpPr>
            <a:spLocks noGrp="1"/>
          </p:cNvSpPr>
          <p:nvPr>
            <p:ph idx="1"/>
          </p:nvPr>
        </p:nvSpPr>
        <p:spPr>
          <a:xfrm>
            <a:off x="838200" y="1126782"/>
            <a:ext cx="10515600" cy="5519529"/>
          </a:xfrm>
        </p:spPr>
        <p:txBody>
          <a:bodyPr>
            <a:normAutofit fontScale="92500" lnSpcReduction="20000"/>
          </a:bodyPr>
          <a:lstStyle/>
          <a:p>
            <a:pPr marL="0" indent="0" algn="just">
              <a:buNone/>
            </a:pPr>
            <a:r>
              <a:rPr lang="en-US" dirty="0">
                <a:latin typeface="Arial" panose="020B0604020202020204" pitchFamily="34" charset="0"/>
                <a:cs typeface="Arial" panose="020B0604020202020204" pitchFamily="34" charset="0"/>
              </a:rPr>
              <a:t>The ‘classic’ dissertation structure is:</a:t>
            </a:r>
          </a:p>
          <a:p>
            <a:pPr marL="0" indent="0" algn="just">
              <a:buNone/>
            </a:pPr>
            <a:r>
              <a:rPr lang="en-US" dirty="0">
                <a:latin typeface="Arial" panose="020B0604020202020204" pitchFamily="34" charset="0"/>
                <a:cs typeface="Arial" panose="020B0604020202020204" pitchFamily="34" charset="0"/>
              </a:rPr>
              <a:t>• contents </a:t>
            </a:r>
          </a:p>
          <a:p>
            <a:pPr marL="0" indent="0" algn="just">
              <a:buNone/>
            </a:pPr>
            <a:r>
              <a:rPr lang="en-US" dirty="0">
                <a:latin typeface="Arial" panose="020B0604020202020204" pitchFamily="34" charset="0"/>
                <a:cs typeface="Arial" panose="020B0604020202020204" pitchFamily="34" charset="0"/>
              </a:rPr>
              <a:t>• abstract </a:t>
            </a:r>
          </a:p>
          <a:p>
            <a:pPr marL="0" indent="0" algn="just">
              <a:buNone/>
            </a:pPr>
            <a:r>
              <a:rPr lang="en-US" dirty="0">
                <a:latin typeface="Arial" panose="020B0604020202020204" pitchFamily="34" charset="0"/>
                <a:cs typeface="Arial" panose="020B0604020202020204" pitchFamily="34" charset="0"/>
              </a:rPr>
              <a:t>• introduction (10% of words or space) </a:t>
            </a:r>
          </a:p>
          <a:p>
            <a:pPr marL="0" indent="0" algn="just">
              <a:buNone/>
            </a:pPr>
            <a:r>
              <a:rPr lang="en-US" dirty="0">
                <a:latin typeface="Arial" panose="020B0604020202020204" pitchFamily="34" charset="0"/>
                <a:cs typeface="Arial" panose="020B0604020202020204" pitchFamily="34" charset="0"/>
              </a:rPr>
              <a:t>• review of the background literature (20%) </a:t>
            </a:r>
          </a:p>
          <a:p>
            <a:pPr marL="0" indent="0" algn="just">
              <a:buNone/>
            </a:pPr>
            <a:r>
              <a:rPr lang="en-US" dirty="0">
                <a:latin typeface="Arial" panose="020B0604020202020204" pitchFamily="34" charset="0"/>
                <a:cs typeface="Arial" panose="020B0604020202020204" pitchFamily="34" charset="0"/>
              </a:rPr>
              <a:t>• design and methodology of the research (10%) </a:t>
            </a:r>
          </a:p>
          <a:p>
            <a:pPr marL="0" indent="0" algn="just">
              <a:buNone/>
            </a:pPr>
            <a:r>
              <a:rPr lang="en-US" dirty="0">
                <a:latin typeface="Arial" panose="020B0604020202020204" pitchFamily="34" charset="0"/>
                <a:cs typeface="Arial" panose="020B0604020202020204" pitchFamily="34" charset="0"/>
              </a:rPr>
              <a:t>• implementation of the research (15%) </a:t>
            </a:r>
          </a:p>
          <a:p>
            <a:pPr marL="0" indent="0" algn="just">
              <a:buNone/>
            </a:pPr>
            <a:r>
              <a:rPr lang="en-US" dirty="0">
                <a:latin typeface="Arial" panose="020B0604020202020204" pitchFamily="34" charset="0"/>
                <a:cs typeface="Arial" panose="020B0604020202020204" pitchFamily="34" charset="0"/>
              </a:rPr>
              <a:t>• presentation and analysis of data (15%) </a:t>
            </a:r>
          </a:p>
          <a:p>
            <a:pPr marL="0" indent="0" algn="just">
              <a:buNone/>
            </a:pPr>
            <a:r>
              <a:rPr lang="en-US" dirty="0">
                <a:latin typeface="Arial" panose="020B0604020202020204" pitchFamily="34" charset="0"/>
                <a:cs typeface="Arial" panose="020B0604020202020204" pitchFamily="34" charset="0"/>
              </a:rPr>
              <a:t>• comment and critique of the outcomes or ﬁndings (20%) </a:t>
            </a:r>
          </a:p>
          <a:p>
            <a:pPr marL="0" indent="0" algn="just">
              <a:buNone/>
            </a:pPr>
            <a:r>
              <a:rPr lang="en-US" dirty="0">
                <a:latin typeface="Arial" panose="020B0604020202020204" pitchFamily="34" charset="0"/>
                <a:cs typeface="Arial" panose="020B0604020202020204" pitchFamily="34" charset="0"/>
              </a:rPr>
              <a:t>• summary and conclusion (10%) </a:t>
            </a:r>
          </a:p>
          <a:p>
            <a:pPr marL="0" indent="0" algn="just">
              <a:buNone/>
            </a:pPr>
            <a:r>
              <a:rPr lang="en-US" dirty="0">
                <a:latin typeface="Arial" panose="020B0604020202020204" pitchFamily="34" charset="0"/>
                <a:cs typeface="Arial" panose="020B0604020202020204" pitchFamily="34" charset="0"/>
              </a:rPr>
              <a:t>• references </a:t>
            </a:r>
          </a:p>
          <a:p>
            <a:pPr marL="0" indent="0" algn="just">
              <a:buNone/>
            </a:pPr>
            <a:r>
              <a:rPr lang="en-US" dirty="0">
                <a:latin typeface="Arial" panose="020B0604020202020204" pitchFamily="34" charset="0"/>
                <a:cs typeface="Arial" panose="020B0604020202020204" pitchFamily="34" charset="0"/>
              </a:rPr>
              <a:t>• bibliography </a:t>
            </a:r>
          </a:p>
          <a:p>
            <a:pPr marL="0" indent="0" algn="just">
              <a:buNone/>
            </a:pPr>
            <a:r>
              <a:rPr lang="en-US" dirty="0">
                <a:latin typeface="Arial" panose="020B0604020202020204" pitchFamily="34" charset="0"/>
                <a:cs typeface="Arial" panose="020B0604020202020204" pitchFamily="34" charset="0"/>
              </a:rPr>
              <a:t>• appendices</a:t>
            </a:r>
          </a:p>
        </p:txBody>
      </p:sp>
    </p:spTree>
    <p:extLst>
      <p:ext uri="{BB962C8B-B14F-4D97-AF65-F5344CB8AC3E}">
        <p14:creationId xmlns:p14="http://schemas.microsoft.com/office/powerpoint/2010/main" val="1766806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FD6792-4E58-4149-8646-1AA8FCC0717F}"/>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C. How to criticize</a:t>
            </a:r>
            <a:endParaRPr lang="en-US" b="1" dirty="0"/>
          </a:p>
        </p:txBody>
      </p:sp>
      <p:sp>
        <p:nvSpPr>
          <p:cNvPr id="3" name="Content Placeholder 2">
            <a:extLst>
              <a:ext uri="{FF2B5EF4-FFF2-40B4-BE49-F238E27FC236}">
                <a16:creationId xmlns:a16="http://schemas.microsoft.com/office/drawing/2014/main" xmlns="" id="{C358FFF0-4AEF-4A75-833F-CB981BCFE1C9}"/>
              </a:ext>
            </a:extLst>
          </p:cNvPr>
          <p:cNvSpPr>
            <a:spLocks noGrp="1"/>
          </p:cNvSpPr>
          <p:nvPr>
            <p:ph idx="1"/>
          </p:nvPr>
        </p:nvSpPr>
        <p:spPr>
          <a:xfrm>
            <a:off x="838200" y="1538288"/>
            <a:ext cx="10515600" cy="4351338"/>
          </a:xfrm>
        </p:spPr>
        <p:txBody>
          <a:bodyPr>
            <a:noAutofit/>
          </a:bodyPr>
          <a:lstStyle/>
          <a:p>
            <a:pPr algn="just"/>
            <a:r>
              <a:rPr lang="en-US" dirty="0">
                <a:latin typeface="Arial" panose="020B0604020202020204" pitchFamily="34" charset="0"/>
                <a:cs typeface="Arial" panose="020B0604020202020204" pitchFamily="34" charset="0"/>
              </a:rPr>
              <a:t>Criticism is evaluation. It should be careful, considered and justiﬁed.</a:t>
            </a:r>
          </a:p>
          <a:p>
            <a:pPr algn="just"/>
            <a:r>
              <a:rPr lang="en-US" dirty="0">
                <a:latin typeface="Arial" panose="020B0604020202020204" pitchFamily="34" charset="0"/>
                <a:cs typeface="Arial" panose="020B0604020202020204" pitchFamily="34" charset="0"/>
              </a:rPr>
              <a:t> Anything may be criticized: underlying assumptions, arguments, methodologies, the accuracy of data collected, the interpretation of that data</a:t>
            </a:r>
            <a:r>
              <a:rPr lang="en-US" dirty="0" smtClean="0">
                <a:latin typeface="Arial" panose="020B0604020202020204" pitchFamily="34" charset="0"/>
                <a:cs typeface="Arial" panose="020B0604020202020204" pitchFamily="34" charset="0"/>
              </a:rPr>
              <a:t>.</a:t>
            </a:r>
          </a:p>
          <a:p>
            <a:pPr algn="just"/>
            <a:endParaRPr lang="en-US" dirty="0">
              <a:latin typeface="Arial" panose="020B0604020202020204" pitchFamily="34" charset="0"/>
              <a:cs typeface="Arial" panose="020B0604020202020204" pitchFamily="34" charset="0"/>
            </a:endParaRPr>
          </a:p>
          <a:p>
            <a:pPr marL="0" indent="0" algn="just">
              <a:buNone/>
            </a:pPr>
            <a:r>
              <a:rPr lang="en-US" b="1" dirty="0">
                <a:latin typeface="Arial" panose="020B0604020202020204" pitchFamily="34" charset="0"/>
                <a:cs typeface="Arial" panose="020B0604020202020204" pitchFamily="34" charset="0"/>
              </a:rPr>
              <a:t>Key point of criticized</a:t>
            </a:r>
          </a:p>
          <a:p>
            <a:pPr marL="514350" indent="-514350" algn="just">
              <a:buFont typeface="+mj-lt"/>
              <a:buAutoNum type="arabicPeriod"/>
            </a:pPr>
            <a:r>
              <a:rPr lang="en-US" dirty="0">
                <a:latin typeface="Arial" panose="020B0604020202020204" pitchFamily="34" charset="0"/>
                <a:cs typeface="Arial" panose="020B0604020202020204" pitchFamily="34" charset="0"/>
              </a:rPr>
              <a:t>Using your sources</a:t>
            </a:r>
          </a:p>
          <a:p>
            <a:pPr marL="514350" indent="-514350" algn="just">
              <a:buFont typeface="+mj-lt"/>
              <a:buAutoNum type="arabicPeriod"/>
            </a:pPr>
            <a:r>
              <a:rPr lang="en-US" dirty="0">
                <a:latin typeface="Arial" panose="020B0604020202020204" pitchFamily="34" charset="0"/>
                <a:cs typeface="Arial" panose="020B0604020202020204" pitchFamily="34" charset="0"/>
              </a:rPr>
              <a:t>Establishing your argument</a:t>
            </a:r>
          </a:p>
          <a:p>
            <a:pPr marL="514350" indent="-514350" algn="just">
              <a:buFont typeface="+mj-lt"/>
              <a:buAutoNum type="arabicPeriod"/>
            </a:pPr>
            <a:r>
              <a:rPr lang="en-US" dirty="0">
                <a:latin typeface="Arial" panose="020B0604020202020204" pitchFamily="34" charset="0"/>
                <a:cs typeface="Arial" panose="020B0604020202020204" pitchFamily="34" charset="0"/>
              </a:rPr>
              <a:t>Going back to the </a:t>
            </a:r>
            <a:r>
              <a:rPr lang="en-US" dirty="0" smtClean="0">
                <a:latin typeface="Arial" panose="020B0604020202020204" pitchFamily="34" charset="0"/>
                <a:cs typeface="Arial" panose="020B0604020202020204" pitchFamily="34" charset="0"/>
              </a:rPr>
              <a:t>literature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966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567DC-F613-499F-A4BB-89570CA3AD5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 Grammar, punctuation and spelling:</a:t>
            </a:r>
          </a:p>
        </p:txBody>
      </p:sp>
      <p:sp>
        <p:nvSpPr>
          <p:cNvPr id="3" name="Content Placeholder 2">
            <a:extLst>
              <a:ext uri="{FF2B5EF4-FFF2-40B4-BE49-F238E27FC236}">
                <a16:creationId xmlns:a16="http://schemas.microsoft.com/office/drawing/2014/main" xmlns="" id="{984355E2-605F-4221-A269-4D17138E79DE}"/>
              </a:ext>
            </a:extLst>
          </p:cNvPr>
          <p:cNvSpPr>
            <a:spLocks noGrp="1"/>
          </p:cNvSpPr>
          <p:nvPr>
            <p:ph idx="1"/>
          </p:nvPr>
        </p:nvSpPr>
        <p:spPr>
          <a:xfrm>
            <a:off x="838200" y="1825624"/>
            <a:ext cx="10515600" cy="4879975"/>
          </a:xfrm>
        </p:spPr>
        <p:txBody>
          <a:bodyPr>
            <a:normAutofit/>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Some tips on grammar and punctuation:</a:t>
            </a:r>
          </a:p>
          <a:p>
            <a:pPr marL="514350" indent="-514350" algn="just">
              <a:buFont typeface="+mj-lt"/>
              <a:buAutoNum type="arabicPeriod"/>
            </a:pPr>
            <a:r>
              <a:rPr lang="en-US" dirty="0">
                <a:latin typeface="Arial" panose="020B0604020202020204" pitchFamily="34" charset="0"/>
                <a:cs typeface="Arial" panose="020B0604020202020204" pitchFamily="34" charset="0"/>
              </a:rPr>
              <a:t>Try and avoid long sentences</a:t>
            </a:r>
          </a:p>
          <a:p>
            <a:pPr marL="514350" indent="-514350" algn="just">
              <a:buFont typeface="+mj-lt"/>
              <a:buAutoNum type="arabicPeriod"/>
            </a:pPr>
            <a:r>
              <a:rPr lang="en-US" dirty="0">
                <a:latin typeface="Arial" panose="020B0604020202020204" pitchFamily="34" charset="0"/>
                <a:cs typeface="Arial" panose="020B0604020202020204" pitchFamily="34" charset="0"/>
              </a:rPr>
              <a:t>Avoid one-sentence paragraphs</a:t>
            </a:r>
          </a:p>
          <a:p>
            <a:pPr marL="514350" indent="-514350" algn="just">
              <a:buFont typeface="+mj-lt"/>
              <a:buAutoNum type="arabicPeriod"/>
            </a:pPr>
            <a:r>
              <a:rPr lang="en-US" dirty="0">
                <a:latin typeface="Arial" panose="020B0604020202020204" pitchFamily="34" charset="0"/>
                <a:cs typeface="Arial" panose="020B0604020202020204" pitchFamily="34" charset="0"/>
              </a:rPr>
              <a:t>Avoid beginning sentences with ‘joining’ words, such as ‘but’, ‘and’ or ‘because’</a:t>
            </a:r>
          </a:p>
          <a:p>
            <a:pPr marL="514350" indent="-514350" algn="just">
              <a:buFont typeface="+mj-lt"/>
              <a:buAutoNum type="arabicPeriod"/>
            </a:pPr>
            <a:r>
              <a:rPr lang="en-US" dirty="0">
                <a:latin typeface="Arial" panose="020B0604020202020204" pitchFamily="34" charset="0"/>
                <a:cs typeface="Arial" panose="020B0604020202020204" pitchFamily="34" charset="0"/>
              </a:rPr>
              <a:t>Avoid incorporating lengthy lists of material in your text</a:t>
            </a:r>
          </a:p>
          <a:p>
            <a:pPr marL="514350" indent="-514350" algn="just">
              <a:buFont typeface="+mj-lt"/>
              <a:buAutoNum type="arabicPeriod"/>
            </a:pPr>
            <a:r>
              <a:rPr lang="en-US" dirty="0">
                <a:latin typeface="Arial" panose="020B0604020202020204" pitchFamily="34" charset="0"/>
                <a:cs typeface="Arial" panose="020B0604020202020204" pitchFamily="34" charset="0"/>
              </a:rPr>
              <a:t>Understand and make use of the full range of standard punctuation forms; including, in particular, the colon (:), semi-colon (;), comma (,) and full stop (.)</a:t>
            </a:r>
          </a:p>
          <a:p>
            <a:pPr marL="514350" indent="-514350" algn="just">
              <a:buFont typeface="+mj-lt"/>
              <a:buAutoNum type="arabicPeriod"/>
            </a:pPr>
            <a:r>
              <a:rPr lang="en-US" dirty="0">
                <a:latin typeface="Arial" panose="020B0604020202020204" pitchFamily="34" charset="0"/>
                <a:cs typeface="Arial" panose="020B0604020202020204" pitchFamily="34" charset="0"/>
              </a:rPr>
              <a:t>Use quotation marks (“and’) consistently</a:t>
            </a:r>
          </a:p>
        </p:txBody>
      </p:sp>
    </p:spTree>
    <p:extLst>
      <p:ext uri="{BB962C8B-B14F-4D97-AF65-F5344CB8AC3E}">
        <p14:creationId xmlns:p14="http://schemas.microsoft.com/office/powerpoint/2010/main" val="2787307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7BB43-0425-4169-A7EC-1FBA56525FCE}"/>
              </a:ext>
            </a:extLst>
          </p:cNvPr>
          <p:cNvSpPr>
            <a:spLocks noGrp="1"/>
          </p:cNvSpPr>
          <p:nvPr>
            <p:ph type="title"/>
          </p:nvPr>
        </p:nvSpPr>
        <p:spPr>
          <a:xfrm>
            <a:off x="384313" y="185185"/>
            <a:ext cx="11807687" cy="1325563"/>
          </a:xfrm>
        </p:spPr>
        <p:txBody>
          <a:bodyPr>
            <a:normAutofit/>
          </a:bodyPr>
          <a:lstStyle/>
          <a:p>
            <a:r>
              <a:rPr lang="en-US" b="1" dirty="0">
                <a:latin typeface="Times New Roman" panose="02020603050405020304" pitchFamily="18" charset="0"/>
                <a:cs typeface="Times New Roman" panose="02020603050405020304" pitchFamily="18" charset="0"/>
              </a:rPr>
              <a:t>E. Using tables, diagrams and other illustrations</a:t>
            </a:r>
          </a:p>
        </p:txBody>
      </p:sp>
      <p:sp>
        <p:nvSpPr>
          <p:cNvPr id="3" name="Content Placeholder 2">
            <a:extLst>
              <a:ext uri="{FF2B5EF4-FFF2-40B4-BE49-F238E27FC236}">
                <a16:creationId xmlns:a16="http://schemas.microsoft.com/office/drawing/2014/main" xmlns="" id="{CA215472-72F4-45A8-89C9-73214E6239C7}"/>
              </a:ext>
            </a:extLst>
          </p:cNvPr>
          <p:cNvSpPr>
            <a:spLocks noGrp="1"/>
          </p:cNvSpPr>
          <p:nvPr>
            <p:ph idx="1"/>
          </p:nvPr>
        </p:nvSpPr>
        <p:spPr>
          <a:xfrm>
            <a:off x="838200" y="1510748"/>
            <a:ext cx="10515600" cy="5115339"/>
          </a:xfrm>
        </p:spPr>
        <p:txBody>
          <a:bodyPr>
            <a:normAutofit/>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It can be a good idea to include tables, diagrams and other illustrations in your research report or </a:t>
            </a:r>
            <a:r>
              <a:rPr lang="en-US" dirty="0" smtClean="0">
                <a:latin typeface="Arial" panose="020B0604020202020204" pitchFamily="34" charset="0"/>
                <a:cs typeface="Arial" panose="020B0604020202020204" pitchFamily="34" charset="0"/>
              </a:rPr>
              <a:t>thesis.</a:t>
            </a: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smtClean="0">
                <a:latin typeface="Arial" panose="020B0604020202020204" pitchFamily="34" charset="0"/>
                <a:cs typeface="Arial" panose="020B0604020202020204" pitchFamily="34" charset="0"/>
              </a:rPr>
              <a:t>Tables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may be used to summarize information, usually in a numerical format, and to indicate the relationships between the different variables under consideration</a:t>
            </a:r>
            <a:r>
              <a:rPr lang="en-US"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Diagrams</a:t>
            </a:r>
            <a:r>
              <a:rPr lang="en-US" dirty="0">
                <a:latin typeface="Arial" panose="020B0604020202020204" pitchFamily="34" charset="0"/>
                <a:cs typeface="Arial" panose="020B0604020202020204" pitchFamily="34" charset="0"/>
              </a:rPr>
              <a:t> are also useful for indicating relationships and structures: they can convey ideas much more effectively than lengthier textual explanations</a:t>
            </a:r>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0367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C78481-CB1B-42A3-AE86-5B25446EBFE6}"/>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F. Panics</a:t>
            </a:r>
          </a:p>
        </p:txBody>
      </p:sp>
      <p:sp>
        <p:nvSpPr>
          <p:cNvPr id="3" name="Content Placeholder 2">
            <a:extLst>
              <a:ext uri="{FF2B5EF4-FFF2-40B4-BE49-F238E27FC236}">
                <a16:creationId xmlns:a16="http://schemas.microsoft.com/office/drawing/2014/main" xmlns="" id="{FD6E1904-995D-476D-A58A-2AF565117489}"/>
              </a:ext>
            </a:extLst>
          </p:cNvPr>
          <p:cNvSpPr>
            <a:spLocks noGrp="1"/>
          </p:cNvSpPr>
          <p:nvPr>
            <p:ph idx="1"/>
          </p:nvPr>
        </p:nvSpPr>
        <p:spPr/>
        <p:txBody>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The process of writing up, like many aspects of doing research, is likely to give rise to a number of common worries, particularly among relatively new </a:t>
            </a:r>
            <a:r>
              <a:rPr lang="en-US" dirty="0" smtClean="0">
                <a:latin typeface="Arial" panose="020B0604020202020204" pitchFamily="34" charset="0"/>
                <a:cs typeface="Arial" panose="020B0604020202020204" pitchFamily="34" charset="0"/>
              </a:rPr>
              <a:t>researchers. Four of </a:t>
            </a:r>
            <a:r>
              <a:rPr lang="en-US" dirty="0">
                <a:latin typeface="Arial" panose="020B0604020202020204" pitchFamily="34" charset="0"/>
                <a:cs typeface="Arial" panose="020B0604020202020204" pitchFamily="34" charset="0"/>
              </a:rPr>
              <a:t>the most common reasons for panics:</a:t>
            </a:r>
          </a:p>
          <a:p>
            <a:pPr marL="514350" indent="-514350" algn="just">
              <a:buFont typeface="+mj-lt"/>
              <a:buAutoNum type="arabicPeriod"/>
            </a:pPr>
            <a:r>
              <a:rPr lang="en-US" dirty="0">
                <a:latin typeface="Arial" panose="020B0604020202020204" pitchFamily="34" charset="0"/>
                <a:cs typeface="Arial" panose="020B0604020202020204" pitchFamily="34" charset="0"/>
              </a:rPr>
              <a:t>If it’s new to me, is it original?</a:t>
            </a:r>
          </a:p>
          <a:p>
            <a:pPr marL="514350" indent="-514350" algn="just">
              <a:buFont typeface="+mj-lt"/>
              <a:buAutoNum type="arabicPeriod"/>
            </a:pPr>
            <a:r>
              <a:rPr lang="en-US" dirty="0">
                <a:latin typeface="Arial" panose="020B0604020202020204" pitchFamily="34" charset="0"/>
                <a:cs typeface="Arial" panose="020B0604020202020204" pitchFamily="34" charset="0"/>
              </a:rPr>
              <a:t>I’ve just discovered someone has written this before.</a:t>
            </a:r>
          </a:p>
          <a:p>
            <a:pPr marL="514350" indent="-514350" algn="just">
              <a:buFont typeface="+mj-lt"/>
              <a:buAutoNum type="arabicPeriod"/>
            </a:pPr>
            <a:r>
              <a:rPr lang="en-US" dirty="0">
                <a:latin typeface="Arial" panose="020B0604020202020204" pitchFamily="34" charset="0"/>
                <a:cs typeface="Arial" panose="020B0604020202020204" pitchFamily="34" charset="0"/>
              </a:rPr>
              <a:t>It’s all a load of rubbish.</a:t>
            </a:r>
          </a:p>
          <a:p>
            <a:pPr marL="514350" indent="-514350" algn="just">
              <a:buFont typeface="+mj-lt"/>
              <a:buAutoNum type="arabicPeriod"/>
            </a:pPr>
            <a:r>
              <a:rPr lang="en-US" dirty="0">
                <a:latin typeface="Arial" panose="020B0604020202020204" pitchFamily="34" charset="0"/>
                <a:cs typeface="Arial" panose="020B0604020202020204" pitchFamily="34" charset="0"/>
              </a:rPr>
              <a:t>Conﬂicting advice.</a:t>
            </a: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970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89"/>
            <a:ext cx="10515600" cy="1325563"/>
          </a:xfrm>
        </p:spPr>
        <p:txBody>
          <a:bodyPr/>
          <a:lstStyle/>
          <a:p>
            <a:pPr algn="ctr"/>
            <a:r>
              <a:rPr lang="en-US" b="1" dirty="0" smtClean="0">
                <a:latin typeface="Arial" panose="020B0604020202020204" pitchFamily="34" charset="0"/>
                <a:cs typeface="Arial" panose="020B0604020202020204" pitchFamily="34" charset="0"/>
              </a:rPr>
              <a:t>Referencing</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51552"/>
            <a:ext cx="10515600" cy="4351338"/>
          </a:xfrm>
        </p:spPr>
        <p:txBody>
          <a:bodyPr/>
          <a:lstStyle/>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One question you may face in writing up your research is whether to include a bibliography or just a set of references. </a:t>
            </a:r>
          </a:p>
          <a:p>
            <a:pPr>
              <a:buFont typeface="Wingdings" panose="05000000000000000000" pitchFamily="2" charset="2"/>
              <a:buChar char="Ø"/>
            </a:pPr>
            <a:endParaRPr lang="en-AU"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AU" dirty="0" smtClean="0">
                <a:latin typeface="Arial" panose="020B0604020202020204" pitchFamily="34" charset="0"/>
                <a:cs typeface="Arial" panose="020B0604020202020204" pitchFamily="34" charset="0"/>
              </a:rPr>
              <a:t>A set of </a:t>
            </a:r>
            <a:r>
              <a:rPr lang="en-AU" b="1" dirty="0" smtClean="0">
                <a:latin typeface="Arial" panose="020B0604020202020204" pitchFamily="34" charset="0"/>
                <a:cs typeface="Arial" panose="020B0604020202020204" pitchFamily="34" charset="0"/>
              </a:rPr>
              <a:t>references </a:t>
            </a:r>
            <a:r>
              <a:rPr lang="en-AU" dirty="0" smtClean="0">
                <a:latin typeface="Arial" panose="020B0604020202020204" pitchFamily="34" charset="0"/>
                <a:cs typeface="Arial" panose="020B0604020202020204" pitchFamily="34" charset="0"/>
              </a:rPr>
              <a:t>contains details of all the books, articles, reports and other works you have directly referred to in your thesis or report. </a:t>
            </a:r>
          </a:p>
          <a:p>
            <a:pPr>
              <a:buFont typeface="Wingdings" panose="05000000000000000000" pitchFamily="2" charset="2"/>
              <a:buChar char="§"/>
            </a:pPr>
            <a:r>
              <a:rPr lang="en-AU" dirty="0" smtClean="0">
                <a:latin typeface="Arial" panose="020B0604020202020204" pitchFamily="34" charset="0"/>
                <a:cs typeface="Arial" panose="020B0604020202020204" pitchFamily="34" charset="0"/>
              </a:rPr>
              <a:t>A </a:t>
            </a:r>
            <a:r>
              <a:rPr lang="en-AU" b="1" dirty="0" smtClean="0">
                <a:latin typeface="Arial" panose="020B0604020202020204" pitchFamily="34" charset="0"/>
                <a:cs typeface="Arial" panose="020B0604020202020204" pitchFamily="34" charset="0"/>
              </a:rPr>
              <a:t>bibliography</a:t>
            </a:r>
            <a:r>
              <a:rPr lang="en-AU" dirty="0" smtClean="0">
                <a:latin typeface="Arial" panose="020B0604020202020204" pitchFamily="34" charset="0"/>
                <a:cs typeface="Arial" panose="020B0604020202020204" pitchFamily="34" charset="0"/>
              </a:rPr>
              <a:t> contains details of all, or a selection of, the books, articles, reports and other works or relevance you have consulted during your research, not all of which may be directly referred to in your text</a:t>
            </a:r>
          </a:p>
          <a:p>
            <a:endParaRPr lang="en-AU"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652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b="1" dirty="0" smtClean="0">
                <a:latin typeface="Arial" panose="020B0604020202020204" pitchFamily="34" charset="0"/>
                <a:cs typeface="Arial" panose="020B0604020202020204" pitchFamily="34" charset="0"/>
              </a:rPr>
              <a:t>Plagiarism</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Plagiarism most commonly occurs accidentally or unintentionally, when writers are unaware of the appropriate conventions for referencing other people’s work.</a:t>
            </a:r>
          </a:p>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In plain English, plagiarism is cheating. This occurs when the work of others, either wholly or in part, is presented by you as your own work</a:t>
            </a:r>
          </a:p>
        </p:txBody>
      </p:sp>
    </p:spTree>
    <p:extLst>
      <p:ext uri="{BB962C8B-B14F-4D97-AF65-F5344CB8AC3E}">
        <p14:creationId xmlns:p14="http://schemas.microsoft.com/office/powerpoint/2010/main" val="3792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latin typeface="Arial" panose="020B0604020202020204" pitchFamily="34" charset="0"/>
                <a:cs typeface="Arial" panose="020B0604020202020204" pitchFamily="34" charset="0"/>
              </a:rPr>
              <a:t>How to avoid plagiarism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AU" b="1" dirty="0" smtClean="0">
                <a:latin typeface="Arial" panose="020B0604020202020204" pitchFamily="34" charset="0"/>
                <a:cs typeface="Arial" panose="020B0604020202020204" pitchFamily="34" charset="0"/>
              </a:rPr>
              <a:t>Paraphrase</a:t>
            </a:r>
            <a:r>
              <a:rPr lang="en-AU" dirty="0" smtClean="0">
                <a:latin typeface="Arial" panose="020B0604020202020204" pitchFamily="34" charset="0"/>
                <a:cs typeface="Arial" panose="020B0604020202020204" pitchFamily="34" charset="0"/>
              </a:rPr>
              <a:t> - So you have found information that is perfect for your research. Read it and put it into your own words.</a:t>
            </a:r>
          </a:p>
          <a:p>
            <a:pPr>
              <a:buFont typeface="Wingdings" panose="05000000000000000000" pitchFamily="2" charset="2"/>
              <a:buChar char="Ø"/>
            </a:pPr>
            <a:r>
              <a:rPr lang="en-AU" b="1" dirty="0" smtClean="0">
                <a:latin typeface="Arial" panose="020B0604020202020204" pitchFamily="34" charset="0"/>
                <a:cs typeface="Arial" panose="020B0604020202020204" pitchFamily="34" charset="0"/>
              </a:rPr>
              <a:t>Quoting</a:t>
            </a:r>
            <a:r>
              <a:rPr lang="en-AU" dirty="0" smtClean="0">
                <a:latin typeface="Arial" panose="020B0604020202020204" pitchFamily="34" charset="0"/>
                <a:cs typeface="Arial" panose="020B0604020202020204" pitchFamily="34" charset="0"/>
              </a:rPr>
              <a:t> - When quoting a source, use the quote exactly the way it appears. No one wants to be misquoted. at issued the research request.</a:t>
            </a:r>
          </a:p>
          <a:p>
            <a:pPr>
              <a:buFont typeface="Wingdings" panose="05000000000000000000" pitchFamily="2" charset="2"/>
              <a:buChar char="Ø"/>
            </a:pPr>
            <a:r>
              <a:rPr lang="en-AU" b="1" dirty="0" smtClean="0">
                <a:latin typeface="Arial" panose="020B0604020202020204" pitchFamily="34" charset="0"/>
                <a:cs typeface="Arial" panose="020B0604020202020204" pitchFamily="34" charset="0"/>
              </a:rPr>
              <a:t>Referencing</a:t>
            </a:r>
            <a:r>
              <a:rPr lang="en-AU" dirty="0" smtClean="0">
                <a:latin typeface="Arial" panose="020B0604020202020204" pitchFamily="34" charset="0"/>
                <a:cs typeface="Arial" panose="020B0604020202020204" pitchFamily="34" charset="0"/>
              </a:rPr>
              <a:t> - One of the most important ways to avoid plagiarism is including a reference page or page of works cited at the end of your research paper</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232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SUMMARY</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appreciate the need to begin writing as soon as possible, and to re-visit and revise what you have drafted;</a:t>
            </a:r>
          </a:p>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understand what is meant by critical writing; </a:t>
            </a:r>
          </a:p>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have a greater awareness of who you are writing for, and the alternative writing styles and voices which may be open to you to use; </a:t>
            </a:r>
          </a:p>
          <a:p>
            <a:pPr>
              <a:buFont typeface="Wingdings" panose="05000000000000000000" pitchFamily="2" charset="2"/>
              <a:buChar char="Ø"/>
            </a:pPr>
            <a:r>
              <a:rPr lang="en-AU" dirty="0" smtClean="0">
                <a:latin typeface="Arial" panose="020B0604020202020204" pitchFamily="34" charset="0"/>
                <a:cs typeface="Arial" panose="020B0604020202020204" pitchFamily="34" charset="0"/>
              </a:rPr>
              <a:t>have a clearer idea of the structure and organization of your research thesis or report.</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86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D1B535-E474-49C2-8BED-3AC846390D69}"/>
              </a:ext>
            </a:extLst>
          </p:cNvPr>
          <p:cNvSpPr>
            <a:spLocks noGrp="1"/>
          </p:cNvSpPr>
          <p:nvPr>
            <p:ph type="title"/>
          </p:nvPr>
        </p:nvSpPr>
        <p:spPr/>
        <p:txBody>
          <a:bodyPr>
            <a:normAutofit/>
          </a:bodyPr>
          <a:lstStyle/>
          <a:p>
            <a:pPr algn="ctr"/>
            <a:r>
              <a:rPr lang="en-US" b="1" dirty="0" smtClean="0">
                <a:latin typeface="Times New Roman" panose="02020603050405020304" pitchFamily="18" charset="0"/>
                <a:cs typeface="Times New Roman" panose="02020603050405020304" pitchFamily="18" charset="0"/>
              </a:rPr>
              <a:t>TABLE OF CONTENTS</a:t>
            </a:r>
            <a:endParaRPr lang="en-US" dirty="0"/>
          </a:p>
        </p:txBody>
      </p:sp>
      <p:sp>
        <p:nvSpPr>
          <p:cNvPr id="3" name="Content Placeholder 2">
            <a:extLst>
              <a:ext uri="{FF2B5EF4-FFF2-40B4-BE49-F238E27FC236}">
                <a16:creationId xmlns:a16="http://schemas.microsoft.com/office/drawing/2014/main" xmlns="" id="{57030B4D-D239-4DAD-AA06-686B4BB6187E}"/>
              </a:ext>
            </a:extLst>
          </p:cNvPr>
          <p:cNvSpPr>
            <a:spLocks noGrp="1"/>
          </p:cNvSpPr>
          <p:nvPr>
            <p:ph idx="1"/>
          </p:nvPr>
        </p:nvSpPr>
        <p:spPr/>
        <p:txBody>
          <a:bodyPr>
            <a:normAutofit fontScale="92500"/>
          </a:bodyPr>
          <a:lstStyle/>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Introduction</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Drafting </a:t>
            </a:r>
            <a:r>
              <a:rPr lang="en-US" dirty="0">
                <a:latin typeface="Arial" panose="020B0604020202020204" pitchFamily="34" charset="0"/>
                <a:cs typeface="Arial" panose="020B0604020202020204" pitchFamily="34" charset="0"/>
              </a:rPr>
              <a:t>and re-drafting: how to progress your writing up.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How to </a:t>
            </a:r>
            <a:r>
              <a:rPr lang="en-US" dirty="0" smtClean="0">
                <a:latin typeface="Times New Roman" panose="02020603050405020304" pitchFamily="18" charset="0"/>
                <a:cs typeface="Times New Roman" panose="02020603050405020304" pitchFamily="18" charset="0"/>
              </a:rPr>
              <a:t>organize</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organisation and structure of your writing.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to criticize: placing your work in the context of that of others.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Who </a:t>
            </a:r>
            <a:r>
              <a:rPr lang="en-US" dirty="0">
                <a:latin typeface="Arial" panose="020B0604020202020204" pitchFamily="34" charset="0"/>
                <a:cs typeface="Arial" panose="020B0604020202020204" pitchFamily="34" charset="0"/>
              </a:rPr>
              <a:t>am I writing for?: writing appropriately for your audience.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Grammar</a:t>
            </a:r>
            <a:r>
              <a:rPr lang="en-US" dirty="0">
                <a:latin typeface="Arial" panose="020B0604020202020204" pitchFamily="34" charset="0"/>
                <a:cs typeface="Arial" panose="020B0604020202020204" pitchFamily="34" charset="0"/>
              </a:rPr>
              <a:t>, referencing and plagiarism: some hints and tips.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Using </a:t>
            </a:r>
            <a:r>
              <a:rPr lang="en-US" dirty="0">
                <a:latin typeface="Arial" panose="020B0604020202020204" pitchFamily="34" charset="0"/>
                <a:cs typeface="Arial" panose="020B0604020202020204" pitchFamily="34" charset="0"/>
              </a:rPr>
              <a:t>tables, diagrams and other illustrations: when and when not to. </a:t>
            </a:r>
          </a:p>
          <a:p>
            <a:pPr algn="just">
              <a:buFont typeface="Wingdings" panose="05000000000000000000" pitchFamily="2" charset="2"/>
              <a:buChar char="q"/>
            </a:pPr>
            <a:r>
              <a:rPr lang="en-US" dirty="0" smtClean="0">
                <a:latin typeface="Arial" panose="020B0604020202020204" pitchFamily="34" charset="0"/>
                <a:cs typeface="Arial" panose="020B0604020202020204" pitchFamily="34" charset="0"/>
              </a:rPr>
              <a:t>Panics</a:t>
            </a:r>
            <a:r>
              <a:rPr lang="en-US" dirty="0">
                <a:latin typeface="Arial" panose="020B0604020202020204" pitchFamily="34" charset="0"/>
                <a:cs typeface="Arial" panose="020B0604020202020204" pitchFamily="34" charset="0"/>
              </a:rPr>
              <a:t>: common worries encountered in writing up research.</a:t>
            </a:r>
          </a:p>
        </p:txBody>
      </p:sp>
    </p:spTree>
    <p:extLst>
      <p:ext uri="{BB962C8B-B14F-4D97-AF65-F5344CB8AC3E}">
        <p14:creationId xmlns:p14="http://schemas.microsoft.com/office/powerpoint/2010/main" val="36088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72E132-6369-4779-9A4D-4280FB42099C}"/>
              </a:ext>
            </a:extLst>
          </p:cNvPr>
          <p:cNvSpPr>
            <a:spLocks noGrp="1"/>
          </p:cNvSpPr>
          <p:nvPr>
            <p:ph type="title"/>
          </p:nvPr>
        </p:nvSpPr>
        <p:spPr/>
        <p:txBody>
          <a:bodyPr/>
          <a:lstStyle/>
          <a:p>
            <a:r>
              <a:rPr lang="en-AU" dirty="0">
                <a:solidFill>
                  <a:schemeClr val="bg1"/>
                </a:solidFill>
              </a:rPr>
              <a:t>Introduction </a:t>
            </a:r>
          </a:p>
        </p:txBody>
      </p:sp>
      <p:sp>
        <p:nvSpPr>
          <p:cNvPr id="3" name="Content Placeholder 2">
            <a:extLst>
              <a:ext uri="{FF2B5EF4-FFF2-40B4-BE49-F238E27FC236}">
                <a16:creationId xmlns:a16="http://schemas.microsoft.com/office/drawing/2014/main" xmlns="" id="{2B14B2C3-FFD2-45AA-8B83-D300BD731B68}"/>
              </a:ext>
            </a:extLst>
          </p:cNvPr>
          <p:cNvSpPr>
            <a:spLocks noGrp="1"/>
          </p:cNvSpPr>
          <p:nvPr>
            <p:ph idx="1"/>
          </p:nvPr>
        </p:nvSpPr>
        <p:spPr>
          <a:xfrm>
            <a:off x="838200" y="1027906"/>
            <a:ext cx="10515600" cy="4351338"/>
          </a:xfrm>
        </p:spPr>
        <p:txBody>
          <a:bodyPr>
            <a:noAutofit/>
          </a:bodyPr>
          <a:lstStyle/>
          <a:p>
            <a:pPr>
              <a:buFont typeface="Wingdings" panose="05000000000000000000" pitchFamily="2" charset="2"/>
              <a:buChar char="Ø"/>
            </a:pPr>
            <a:r>
              <a:rPr lang="en-AU" b="1" dirty="0" smtClean="0">
                <a:latin typeface="Arial" panose="020B0604020202020204" pitchFamily="34" charset="0"/>
                <a:cs typeface="Arial" panose="020B0604020202020204" pitchFamily="34" charset="0"/>
              </a:rPr>
              <a:t>AIM OF THIS CHAPTER:</a:t>
            </a:r>
          </a:p>
          <a:p>
            <a:pPr algn="just">
              <a:buFont typeface="Wingdings" panose="05000000000000000000" pitchFamily="2" charset="2"/>
              <a:buChar char="§"/>
            </a:pPr>
            <a:r>
              <a:rPr lang="en-US" dirty="0" smtClean="0">
                <a:latin typeface="Arial" panose="020B0604020202020204" pitchFamily="34" charset="0"/>
                <a:cs typeface="Arial" panose="020B0604020202020204" pitchFamily="34" charset="0"/>
              </a:rPr>
              <a:t>The purpose of this chapter is to encourage early and regular writing, to identify the different skills and issues involved in writing up research, and to build up conﬁdence by confronting the concerns commonly encountered in writing up.</a:t>
            </a:r>
          </a:p>
          <a:p>
            <a:pPr algn="just">
              <a:buFont typeface="Wingdings" panose="05000000000000000000" pitchFamily="2" charset="2"/>
              <a:buChar char="§"/>
            </a:pPr>
            <a:endParaRPr lang="en-US"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smtClean="0">
                <a:latin typeface="Arial" panose="020B0604020202020204" pitchFamily="34" charset="0"/>
                <a:cs typeface="Arial" panose="020B0604020202020204" pitchFamily="34" charset="0"/>
              </a:rPr>
              <a:t>INTRODUCTION:</a:t>
            </a:r>
          </a:p>
          <a:p>
            <a:pPr>
              <a:buFont typeface="Wingdings" panose="05000000000000000000" pitchFamily="2" charset="2"/>
              <a:buChar char="§"/>
            </a:pPr>
            <a:r>
              <a:rPr lang="en-AU" dirty="0" smtClean="0">
                <a:latin typeface="Arial" panose="020B0604020202020204" pitchFamily="34" charset="0"/>
                <a:cs typeface="Arial" panose="020B0604020202020204" pitchFamily="34" charset="0"/>
              </a:rPr>
              <a:t>Research without  writing is worthless. The research report, thesis or dissertation, the journal article, academic text remain the major means by which researchers communicate with each other, and with other interested parties, across space and time.</a:t>
            </a:r>
          </a:p>
          <a:p>
            <a:pPr>
              <a:buFont typeface="Wingdings" panose="05000000000000000000" pitchFamily="2" charset="2"/>
              <a:buChar char="Ø"/>
            </a:pP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427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A8B768-C345-4C28-9B16-B787EEFCD91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 Drafting and re-drafting:</a:t>
            </a:r>
          </a:p>
        </p:txBody>
      </p:sp>
      <p:sp>
        <p:nvSpPr>
          <p:cNvPr id="3" name="Content Placeholder 2">
            <a:extLst>
              <a:ext uri="{FF2B5EF4-FFF2-40B4-BE49-F238E27FC236}">
                <a16:creationId xmlns:a16="http://schemas.microsoft.com/office/drawing/2014/main" xmlns="" id="{00F6C0B5-EF15-4FD0-A34B-FA7562D68B66}"/>
              </a:ext>
            </a:extLst>
          </p:cNvPr>
          <p:cNvSpPr>
            <a:spLocks noGrp="1"/>
          </p:cNvSpPr>
          <p:nvPr>
            <p:ph idx="1"/>
          </p:nvPr>
        </p:nvSpPr>
        <p:spPr>
          <a:xfrm>
            <a:off x="838200" y="1825625"/>
            <a:ext cx="10515600" cy="4667250"/>
          </a:xfrm>
        </p:spPr>
        <p:txBody>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There are some very important skills that need to be mastered by anybody wanting to draft legal documents clearly and correctly. Some of the most important legal drafting skills are the following: </a:t>
            </a:r>
          </a:p>
          <a:p>
            <a:pPr marL="514350" indent="-514350" algn="just">
              <a:buFont typeface="+mj-lt"/>
              <a:buAutoNum type="arabicPeriod"/>
            </a:pPr>
            <a:r>
              <a:rPr lang="en-US" dirty="0">
                <a:latin typeface="Arial" panose="020B0604020202020204" pitchFamily="34" charset="0"/>
                <a:cs typeface="Arial" panose="020B0604020202020204" pitchFamily="34" charset="0"/>
              </a:rPr>
              <a:t>laying out the document logically </a:t>
            </a:r>
          </a:p>
          <a:p>
            <a:pPr marL="514350" indent="-514350" algn="just">
              <a:buFont typeface="+mj-lt"/>
              <a:buAutoNum type="arabicPeriod"/>
            </a:pPr>
            <a:r>
              <a:rPr lang="en-US" dirty="0">
                <a:latin typeface="Arial" panose="020B0604020202020204" pitchFamily="34" charset="0"/>
                <a:cs typeface="Arial" panose="020B0604020202020204" pitchFamily="34" charset="0"/>
              </a:rPr>
              <a:t>keeping the writing clear and concise </a:t>
            </a:r>
          </a:p>
          <a:p>
            <a:pPr marL="514350" indent="-514350" algn="just">
              <a:buFont typeface="+mj-lt"/>
              <a:buAutoNum type="arabicPeriod"/>
            </a:pPr>
            <a:r>
              <a:rPr lang="en-US" dirty="0">
                <a:latin typeface="Arial" panose="020B0604020202020204" pitchFamily="34" charset="0"/>
                <a:cs typeface="Arial" panose="020B0604020202020204" pitchFamily="34" charset="0"/>
              </a:rPr>
              <a:t>avoiding grammatical and lexical errors </a:t>
            </a:r>
            <a:endParaRPr lang="en-US"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US" dirty="0" smtClean="0">
                <a:latin typeface="Arial" panose="020B0604020202020204" pitchFamily="34" charset="0"/>
                <a:cs typeface="Arial" panose="020B0604020202020204" pitchFamily="34" charset="0"/>
              </a:rPr>
              <a:t>finally</a:t>
            </a:r>
            <a:r>
              <a:rPr lang="en-US" dirty="0">
                <a:latin typeface="Arial" panose="020B0604020202020204" pitchFamily="34" charset="0"/>
                <a:cs typeface="Arial" panose="020B0604020202020204" pitchFamily="34" charset="0"/>
              </a:rPr>
              <a:t>, editing and correcting the document in a systematic and thorough way</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6665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007723-AB04-4A5E-90E6-CE59A1829384}"/>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Drafting and re-drafting (cont.)</a:t>
            </a:r>
          </a:p>
        </p:txBody>
      </p:sp>
      <p:sp>
        <p:nvSpPr>
          <p:cNvPr id="3" name="Content Placeholder 2">
            <a:extLst>
              <a:ext uri="{FF2B5EF4-FFF2-40B4-BE49-F238E27FC236}">
                <a16:creationId xmlns:a16="http://schemas.microsoft.com/office/drawing/2014/main" xmlns="" id="{F052E063-96D9-4D7C-8856-030AA6B50C14}"/>
              </a:ext>
            </a:extLst>
          </p:cNvPr>
          <p:cNvSpPr>
            <a:spLocks noGrp="1"/>
          </p:cNvSpPr>
          <p:nvPr>
            <p:ph idx="1"/>
          </p:nvPr>
        </p:nvSpPr>
        <p:spPr/>
        <p:txBody>
          <a:bodyPr/>
          <a:lstStyle/>
          <a:p>
            <a:pPr algn="just">
              <a:buFont typeface="Wingdings" panose="05000000000000000000" pitchFamily="2" charset="2"/>
              <a:buChar char="Ø"/>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most common issues encountered in drafting and re-drafting your writing</a:t>
            </a:r>
            <a:r>
              <a:rPr lang="en-US"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a:latin typeface="Arial" panose="020B0604020202020204" pitchFamily="34" charset="0"/>
                <a:cs typeface="Arial" panose="020B0604020202020204" pitchFamily="34" charset="0"/>
              </a:rPr>
              <a:t>Editing and re-working your writing</a:t>
            </a:r>
          </a:p>
          <a:p>
            <a:pPr marL="514350" indent="-514350" algn="just">
              <a:buFont typeface="+mj-lt"/>
              <a:buAutoNum type="arabicPeriod"/>
            </a:pPr>
            <a:r>
              <a:rPr lang="en-US" dirty="0">
                <a:latin typeface="Arial" panose="020B0604020202020204" pitchFamily="34" charset="0"/>
                <a:cs typeface="Arial" panose="020B0604020202020204" pitchFamily="34" charset="0"/>
              </a:rPr>
              <a:t>Writing to the appropriate </a:t>
            </a:r>
            <a:r>
              <a:rPr lang="en-US" dirty="0" smtClean="0">
                <a:latin typeface="Arial" panose="020B0604020202020204" pitchFamily="34" charset="0"/>
                <a:cs typeface="Arial" panose="020B0604020202020204" pitchFamily="34" charset="0"/>
              </a:rPr>
              <a:t>length</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4024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0B57C-660F-4D0D-AE96-F29CA241D407}"/>
              </a:ext>
            </a:extLst>
          </p:cNvPr>
          <p:cNvSpPr>
            <a:spLocks noGrp="1"/>
          </p:cNvSpPr>
          <p:nvPr>
            <p:ph type="title"/>
          </p:nvPr>
        </p:nvSpPr>
        <p:spPr/>
        <p:txBody>
          <a:bodyPr>
            <a:normAutofit/>
          </a:bodyPr>
          <a:lstStyle/>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Editing and re-working your writing</a:t>
            </a:r>
          </a:p>
        </p:txBody>
      </p:sp>
      <p:sp>
        <p:nvSpPr>
          <p:cNvPr id="3" name="Content Placeholder 2">
            <a:extLst>
              <a:ext uri="{FF2B5EF4-FFF2-40B4-BE49-F238E27FC236}">
                <a16:creationId xmlns:a16="http://schemas.microsoft.com/office/drawing/2014/main" xmlns="" id="{CEBD5367-F0A2-4B94-A541-573783408BC9}"/>
              </a:ext>
            </a:extLst>
          </p:cNvPr>
          <p:cNvSpPr>
            <a:spLocks noGrp="1"/>
          </p:cNvSpPr>
          <p:nvPr>
            <p:ph idx="1"/>
          </p:nvPr>
        </p:nvSpPr>
        <p:spPr/>
        <p:txBody>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Once you have written something – anything – the writing up process becomes in part a process of re-writing what you have already written. You will need to re-write in order to</a:t>
            </a:r>
            <a:r>
              <a:rPr lang="en-US"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r>
              <a:rPr lang="en-AU" dirty="0" smtClean="0">
                <a:latin typeface="Arial" panose="020B0604020202020204" pitchFamily="34" charset="0"/>
                <a:cs typeface="Arial" panose="020B0604020202020204" pitchFamily="34" charset="0"/>
              </a:rPr>
              <a:t>bring in new material, ideas and thinking;</a:t>
            </a:r>
          </a:p>
          <a:p>
            <a:r>
              <a:rPr lang="en-AU" dirty="0" smtClean="0">
                <a:latin typeface="Arial" panose="020B0604020202020204" pitchFamily="34" charset="0"/>
                <a:cs typeface="Arial" panose="020B0604020202020204" pitchFamily="34" charset="0"/>
              </a:rPr>
              <a:t>reduce the length of what you have written;  </a:t>
            </a:r>
          </a:p>
          <a:p>
            <a:r>
              <a:rPr lang="en-AU" dirty="0" smtClean="0">
                <a:latin typeface="Arial" panose="020B0604020202020204" pitchFamily="34" charset="0"/>
                <a:cs typeface="Arial" panose="020B0604020202020204" pitchFamily="34" charset="0"/>
              </a:rPr>
              <a:t>alter the structure of what you have written; </a:t>
            </a:r>
          </a:p>
          <a:p>
            <a:r>
              <a:rPr lang="en-AU" dirty="0" smtClean="0">
                <a:latin typeface="Arial" panose="020B0604020202020204" pitchFamily="34" charset="0"/>
                <a:cs typeface="Arial" panose="020B0604020202020204" pitchFamily="34" charset="0"/>
              </a:rPr>
              <a:t>remove any inadvertent repetitions.</a:t>
            </a: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5672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2B32AC-951A-4135-9BFE-2B75B31C162B}"/>
              </a:ext>
            </a:extLst>
          </p:cNvPr>
          <p:cNvSpPr>
            <a:spLocks noGrp="1"/>
          </p:cNvSpPr>
          <p:nvPr>
            <p:ph type="title"/>
          </p:nvPr>
        </p:nvSpPr>
        <p:spPr/>
        <p:txBody>
          <a:bodyPr>
            <a:normAutofit/>
          </a:bodyPr>
          <a:lstStyle/>
          <a:p>
            <a:pPr algn="just"/>
            <a:r>
              <a:rPr lang="en-US" b="1" dirty="0">
                <a:latin typeface="Times New Roman" panose="02020603050405020304" pitchFamily="18" charset="0"/>
                <a:cs typeface="Times New Roman" panose="02020603050405020304" pitchFamily="18" charset="0"/>
              </a:rPr>
              <a:t>2. Writing to the appropriate length</a:t>
            </a:r>
          </a:p>
        </p:txBody>
      </p:sp>
      <p:sp>
        <p:nvSpPr>
          <p:cNvPr id="3" name="Content Placeholder 2">
            <a:extLst>
              <a:ext uri="{FF2B5EF4-FFF2-40B4-BE49-F238E27FC236}">
                <a16:creationId xmlns:a16="http://schemas.microsoft.com/office/drawing/2014/main" xmlns="" id="{FBB234A0-4506-4F1C-8286-855718678293}"/>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There are two basic approaches which you can then adopt for writing to a given length:</a:t>
            </a:r>
          </a:p>
          <a:p>
            <a:pPr marL="514350" indent="-514350">
              <a:buFont typeface="+mj-lt"/>
              <a:buAutoNum type="arabicPeriod"/>
            </a:pPr>
            <a:r>
              <a:rPr lang="en-US"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planned</a:t>
            </a:r>
            <a:r>
              <a:rPr lang="en-US" dirty="0">
                <a:latin typeface="Arial" panose="020B0604020202020204" pitchFamily="34" charset="0"/>
                <a:cs typeface="Arial" panose="020B0604020202020204" pitchFamily="34" charset="0"/>
              </a:rPr>
              <a:t> approach, where you sketch out the contents of your report or thesis in some detail, allocate a given number of words or pages to each sub-section, and then endeavour to keep to those lengths as you </a:t>
            </a:r>
            <a:r>
              <a:rPr lang="en-US" dirty="0" smtClean="0">
                <a:latin typeface="Arial" panose="020B0604020202020204" pitchFamily="34" charset="0"/>
                <a:cs typeface="Arial" panose="020B0604020202020204" pitchFamily="34" charset="0"/>
              </a:rPr>
              <a:t>draft</a:t>
            </a:r>
            <a:r>
              <a:rPr lang="en-US" dirty="0">
                <a:latin typeface="Arial" panose="020B0604020202020204" pitchFamily="34" charset="0"/>
                <a:cs typeface="Arial" panose="020B0604020202020204" pitchFamily="34" charset="0"/>
              </a:rPr>
              <a:t>.</a:t>
            </a:r>
          </a:p>
          <a:p>
            <a:pPr marL="514350" indent="-514350">
              <a:buFont typeface="+mj-lt"/>
              <a:buAutoNum type="arabicPeriod"/>
            </a:pPr>
            <a:r>
              <a:rPr lang="en-US"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slash and burn </a:t>
            </a:r>
            <a:r>
              <a:rPr lang="en-US" dirty="0">
                <a:latin typeface="Arial" panose="020B0604020202020204" pitchFamily="34" charset="0"/>
                <a:cs typeface="Arial" panose="020B0604020202020204" pitchFamily="34" charset="0"/>
              </a:rPr>
              <a:t>approach, where you initially draft without reference to any length constraints, and then subsequently cut down or extend your drafts as necessary</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8784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FB0C62-8550-4A5C-A1FF-BDA18E900E90}"/>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B. How to </a:t>
            </a:r>
            <a:r>
              <a:rPr lang="en-US" b="1" dirty="0" smtClean="0">
                <a:latin typeface="Times New Roman" panose="02020603050405020304" pitchFamily="18" charset="0"/>
                <a:cs typeface="Times New Roman" panose="02020603050405020304" pitchFamily="18" charset="0"/>
              </a:rPr>
              <a:t>organize</a:t>
            </a:r>
            <a:endParaRPr lang="en-US" b="1" dirty="0"/>
          </a:p>
        </p:txBody>
      </p:sp>
      <p:sp>
        <p:nvSpPr>
          <p:cNvPr id="3" name="Content Placeholder 2">
            <a:extLst>
              <a:ext uri="{FF2B5EF4-FFF2-40B4-BE49-F238E27FC236}">
                <a16:creationId xmlns:a16="http://schemas.microsoft.com/office/drawing/2014/main" xmlns="" id="{FFD0E325-BA45-43A7-B872-F32219D7CEBF}"/>
              </a:ext>
            </a:extLst>
          </p:cNvPr>
          <p:cNvSpPr>
            <a:spLocks noGrp="1"/>
          </p:cNvSpPr>
          <p:nvPr>
            <p:ph idx="1"/>
          </p:nvPr>
        </p:nvSpPr>
        <p:spPr/>
        <p:txBody>
          <a:bodyPr>
            <a:normAutofit fontScale="92500"/>
          </a:bodyPr>
          <a:lstStyle/>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Writing up your research, whether in the form of a work report or an academic thesis, requires particular skills and forms of organization.</a:t>
            </a:r>
          </a:p>
          <a:p>
            <a:pPr algn="just">
              <a:buFont typeface="Wingdings" panose="05000000000000000000" pitchFamily="2" charset="2"/>
              <a:buChar char="Ø"/>
            </a:pPr>
            <a:r>
              <a:rPr lang="en-US" dirty="0">
                <a:latin typeface="Arial" panose="020B0604020202020204" pitchFamily="34" charset="0"/>
                <a:cs typeface="Arial" panose="020B0604020202020204" pitchFamily="34" charset="0"/>
              </a:rPr>
              <a:t>The extent to which you make use of these will vary depending on the size and scope of your research project. </a:t>
            </a:r>
            <a:endParaRPr lang="en-US"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Some points are important for this purpose:</a:t>
            </a:r>
          </a:p>
          <a:p>
            <a:pPr marL="514350" indent="-514350" algn="just">
              <a:buFont typeface="+mj-lt"/>
              <a:buAutoNum type="arabicPeriod"/>
            </a:pPr>
            <a:r>
              <a:rPr lang="en-US" dirty="0">
                <a:latin typeface="Arial" panose="020B0604020202020204" pitchFamily="34" charset="0"/>
                <a:cs typeface="Arial" panose="020B0604020202020204" pitchFamily="34" charset="0"/>
              </a:rPr>
              <a:t> An introduction, at the beginning, and a set of conclusions, at the end. </a:t>
            </a:r>
          </a:p>
          <a:p>
            <a:pPr marL="514350" indent="-514350" algn="just">
              <a:buFont typeface="+mj-lt"/>
              <a:buAutoNum type="arabicPeriod"/>
            </a:pPr>
            <a:r>
              <a:rPr lang="en-US" dirty="0">
                <a:latin typeface="Arial" panose="020B0604020202020204" pitchFamily="34" charset="0"/>
                <a:cs typeface="Arial" panose="020B0604020202020204" pitchFamily="34" charset="0"/>
              </a:rPr>
              <a:t>A series of distinct sections or chapters, which may be further divided into sub-sections or sub-chapters.</a:t>
            </a:r>
          </a:p>
        </p:txBody>
      </p:sp>
    </p:spTree>
    <p:extLst>
      <p:ext uri="{BB962C8B-B14F-4D97-AF65-F5344CB8AC3E}">
        <p14:creationId xmlns:p14="http://schemas.microsoft.com/office/powerpoint/2010/main" val="2216321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82123-3508-459E-B36F-DE268A41CAD1}"/>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B. How to </a:t>
            </a:r>
            <a:r>
              <a:rPr lang="en-US" b="1" dirty="0" smtClean="0">
                <a:latin typeface="Times New Roman" panose="02020603050405020304" pitchFamily="18" charset="0"/>
                <a:cs typeface="Times New Roman" panose="02020603050405020304" pitchFamily="18" charset="0"/>
              </a:rPr>
              <a:t>organize (</a:t>
            </a:r>
            <a:r>
              <a:rPr lang="en-US" b="1" dirty="0">
                <a:latin typeface="Times New Roman" panose="02020603050405020304" pitchFamily="18" charset="0"/>
                <a:cs typeface="Times New Roman" panose="02020603050405020304" pitchFamily="18" charset="0"/>
              </a:rPr>
              <a:t>cont.)</a:t>
            </a:r>
            <a:endParaRPr lang="en-US" dirty="0"/>
          </a:p>
        </p:txBody>
      </p:sp>
      <p:sp>
        <p:nvSpPr>
          <p:cNvPr id="3" name="Content Placeholder 2">
            <a:extLst>
              <a:ext uri="{FF2B5EF4-FFF2-40B4-BE49-F238E27FC236}">
                <a16:creationId xmlns:a16="http://schemas.microsoft.com/office/drawing/2014/main" xmlns="" id="{EC0A7AFB-12BE-4434-A1FC-F11EE531CC9A}"/>
              </a:ext>
            </a:extLst>
          </p:cNvPr>
          <p:cNvSpPr>
            <a:spLocks noGrp="1"/>
          </p:cNvSpPr>
          <p:nvPr>
            <p:ph idx="1"/>
          </p:nvPr>
        </p:nvSpPr>
        <p:spPr/>
        <p:txBody>
          <a:bodyPr>
            <a:normAutofit/>
          </a:bodyPr>
          <a:lstStyle/>
          <a:p>
            <a:pPr marL="0" indent="0" algn="just">
              <a:buNone/>
            </a:pPr>
            <a:r>
              <a:rPr lang="en-US" dirty="0"/>
              <a:t>3. References to existing research and </a:t>
            </a:r>
            <a:r>
              <a:rPr lang="en-US" dirty="0" smtClean="0"/>
              <a:t>publications.</a:t>
            </a:r>
            <a:endParaRPr lang="en-US" dirty="0"/>
          </a:p>
          <a:p>
            <a:pPr marL="0" indent="0" algn="just">
              <a:buNone/>
            </a:pPr>
            <a:r>
              <a:rPr lang="en-US" dirty="0"/>
              <a:t>4. Tables, diagrams, charts and other forms of </a:t>
            </a:r>
            <a:r>
              <a:rPr lang="en-US" dirty="0" smtClean="0"/>
              <a:t>illustrations.</a:t>
            </a:r>
          </a:p>
          <a:p>
            <a:pPr marL="0" indent="0" algn="just">
              <a:buNone/>
            </a:pPr>
            <a:r>
              <a:rPr lang="en-US" dirty="0" smtClean="0"/>
              <a:t>5</a:t>
            </a:r>
            <a:r>
              <a:rPr lang="en-US" dirty="0"/>
              <a:t>. A number of prefatory sections, such as a preface, abstract, dedication and acknowledgements; and/or supplementary sections, in the form of appendices.</a:t>
            </a:r>
          </a:p>
          <a:p>
            <a:pPr marL="0" indent="0" algn="just">
              <a:buNone/>
            </a:pPr>
            <a:r>
              <a:rPr lang="en-US" b="1" dirty="0"/>
              <a:t> </a:t>
            </a:r>
            <a:endParaRPr lang="en-US" dirty="0"/>
          </a:p>
        </p:txBody>
      </p:sp>
    </p:spTree>
    <p:extLst>
      <p:ext uri="{BB962C8B-B14F-4D97-AF65-F5344CB8AC3E}">
        <p14:creationId xmlns:p14="http://schemas.microsoft.com/office/powerpoint/2010/main" val="931388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538</TotalTime>
  <Words>1216</Words>
  <Application>Microsoft Office PowerPoint</Application>
  <PresentationFormat>Widescreen</PresentationFormat>
  <Paragraphs>109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Berlin Sans FB</vt:lpstr>
      <vt:lpstr>Calibri</vt:lpstr>
      <vt:lpstr>Calibri Light</vt:lpstr>
      <vt:lpstr>Times New Roman</vt:lpstr>
      <vt:lpstr>Wingdings</vt:lpstr>
      <vt:lpstr>Office Theme</vt:lpstr>
      <vt:lpstr>WRITING UP</vt:lpstr>
      <vt:lpstr>TABLE OF CONTENTS</vt:lpstr>
      <vt:lpstr>Introduction </vt:lpstr>
      <vt:lpstr>A. Drafting and re-drafting:</vt:lpstr>
      <vt:lpstr>Drafting and re-drafting (cont.)</vt:lpstr>
      <vt:lpstr>Editing and re-working your writing</vt:lpstr>
      <vt:lpstr>2. Writing to the appropriate length</vt:lpstr>
      <vt:lpstr>B. How to organize</vt:lpstr>
      <vt:lpstr>B. How to organize (cont.)</vt:lpstr>
      <vt:lpstr>Possible forms for an academic thesis</vt:lpstr>
      <vt:lpstr>C. How to criticize</vt:lpstr>
      <vt:lpstr>D. Grammar, punctuation and spelling:</vt:lpstr>
      <vt:lpstr>E. Using tables, diagrams and other illustrations</vt:lpstr>
      <vt:lpstr>F. Panics</vt:lpstr>
      <vt:lpstr>Referencing</vt:lpstr>
      <vt:lpstr>Plagiarism</vt:lpstr>
      <vt:lpstr>How to avoid plagiarism </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Haier</dc:creator>
  <cp:lastModifiedBy>Lenovo</cp:lastModifiedBy>
  <cp:revision>51</cp:revision>
  <dcterms:created xsi:type="dcterms:W3CDTF">2017-12-12T22:46:43Z</dcterms:created>
  <dcterms:modified xsi:type="dcterms:W3CDTF">2017-12-21T06:01:57Z</dcterms:modified>
</cp:coreProperties>
</file>