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70" r:id="rId4"/>
    <p:sldId id="281" r:id="rId5"/>
    <p:sldId id="259" r:id="rId6"/>
    <p:sldId id="271" r:id="rId7"/>
    <p:sldId id="260" r:id="rId8"/>
    <p:sldId id="282" r:id="rId9"/>
    <p:sldId id="272" r:id="rId10"/>
    <p:sldId id="262" r:id="rId11"/>
    <p:sldId id="263" r:id="rId12"/>
    <p:sldId id="283" r:id="rId13"/>
    <p:sldId id="264" r:id="rId14"/>
    <p:sldId id="273" r:id="rId15"/>
    <p:sldId id="280" r:id="rId16"/>
    <p:sldId id="265" r:id="rId17"/>
    <p:sldId id="284" r:id="rId18"/>
    <p:sldId id="275" r:id="rId19"/>
    <p:sldId id="266" r:id="rId20"/>
    <p:sldId id="276" r:id="rId21"/>
    <p:sldId id="267" r:id="rId22"/>
    <p:sldId id="277" r:id="rId23"/>
    <p:sldId id="278" r:id="rId24"/>
    <p:sldId id="268" r:id="rId25"/>
    <p:sldId id="279" r:id="rId26"/>
    <p:sldId id="26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A162ED-EB52-4398-818C-4D49916024DA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5EF79A-567E-4E7C-B473-C5F3840616D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Heavy metal stress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276600"/>
          </a:xfrm>
        </p:spPr>
        <p:txBody>
          <a:bodyPr/>
          <a:lstStyle/>
          <a:p>
            <a:r>
              <a:rPr lang="en-US" dirty="0"/>
              <a:t>Examples  of heavy metals include mercury , cadmium, arsenic, chromium, thallium and lead.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11194" y="990600"/>
            <a:ext cx="612161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Examples of heavy metals  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List of heavy metals</a:t>
            </a:r>
          </a:p>
        </p:txBody>
      </p:sp>
      <p:sp>
        <p:nvSpPr>
          <p:cNvPr id="4" name="Oval 3"/>
          <p:cNvSpPr/>
          <p:nvPr/>
        </p:nvSpPr>
        <p:spPr>
          <a:xfrm>
            <a:off x="2895600" y="2819400"/>
            <a:ext cx="3048000" cy="2438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List of 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Heavy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 metals</a:t>
            </a:r>
          </a:p>
        </p:txBody>
      </p:sp>
      <p:sp>
        <p:nvSpPr>
          <p:cNvPr id="5" name="Oval 4"/>
          <p:cNvSpPr/>
          <p:nvPr/>
        </p:nvSpPr>
        <p:spPr>
          <a:xfrm>
            <a:off x="4191000" y="1981200"/>
            <a:ext cx="9144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sp>
        <p:nvSpPr>
          <p:cNvPr id="6" name="Oval 5"/>
          <p:cNvSpPr/>
          <p:nvPr/>
        </p:nvSpPr>
        <p:spPr>
          <a:xfrm>
            <a:off x="5486400" y="2362200"/>
            <a:ext cx="990600" cy="762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Ba</a:t>
            </a:r>
          </a:p>
        </p:txBody>
      </p:sp>
      <p:sp>
        <p:nvSpPr>
          <p:cNvPr id="7" name="Oval 6"/>
          <p:cNvSpPr/>
          <p:nvPr/>
        </p:nvSpPr>
        <p:spPr>
          <a:xfrm>
            <a:off x="6172200" y="3429000"/>
            <a:ext cx="8382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Cd</a:t>
            </a:r>
          </a:p>
        </p:txBody>
      </p:sp>
      <p:sp>
        <p:nvSpPr>
          <p:cNvPr id="8" name="Oval 7"/>
          <p:cNvSpPr/>
          <p:nvPr/>
        </p:nvSpPr>
        <p:spPr>
          <a:xfrm>
            <a:off x="6019800" y="4572000"/>
            <a:ext cx="9144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Cs</a:t>
            </a:r>
          </a:p>
        </p:txBody>
      </p:sp>
      <p:sp>
        <p:nvSpPr>
          <p:cNvPr id="9" name="Oval 8"/>
          <p:cNvSpPr/>
          <p:nvPr/>
        </p:nvSpPr>
        <p:spPr>
          <a:xfrm>
            <a:off x="5181600" y="5181600"/>
            <a:ext cx="9906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Cu</a:t>
            </a:r>
          </a:p>
        </p:txBody>
      </p:sp>
      <p:sp>
        <p:nvSpPr>
          <p:cNvPr id="10" name="Oval 9"/>
          <p:cNvSpPr/>
          <p:nvPr/>
        </p:nvSpPr>
        <p:spPr>
          <a:xfrm>
            <a:off x="4114800" y="5410200"/>
            <a:ext cx="914400" cy="609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Hg</a:t>
            </a:r>
          </a:p>
        </p:txBody>
      </p:sp>
      <p:sp>
        <p:nvSpPr>
          <p:cNvPr id="11" name="Oval 10"/>
          <p:cNvSpPr/>
          <p:nvPr/>
        </p:nvSpPr>
        <p:spPr>
          <a:xfrm>
            <a:off x="3048000" y="5181600"/>
            <a:ext cx="914400" cy="762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Ni</a:t>
            </a:r>
          </a:p>
        </p:txBody>
      </p:sp>
      <p:sp>
        <p:nvSpPr>
          <p:cNvPr id="12" name="Oval 11"/>
          <p:cNvSpPr/>
          <p:nvPr/>
        </p:nvSpPr>
        <p:spPr>
          <a:xfrm>
            <a:off x="2209800" y="4572000"/>
            <a:ext cx="914400" cy="762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Pt</a:t>
            </a:r>
          </a:p>
        </p:txBody>
      </p:sp>
      <p:sp>
        <p:nvSpPr>
          <p:cNvPr id="13" name="Oval 12"/>
          <p:cNvSpPr/>
          <p:nvPr/>
        </p:nvSpPr>
        <p:spPr>
          <a:xfrm>
            <a:off x="1828800" y="3505200"/>
            <a:ext cx="914400" cy="8382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Sn</a:t>
            </a:r>
          </a:p>
        </p:txBody>
      </p:sp>
      <p:sp>
        <p:nvSpPr>
          <p:cNvPr id="14" name="Oval 13"/>
          <p:cNvSpPr/>
          <p:nvPr/>
        </p:nvSpPr>
        <p:spPr>
          <a:xfrm>
            <a:off x="2286000" y="2590800"/>
            <a:ext cx="914400" cy="762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</a:t>
            </a:r>
          </a:p>
        </p:txBody>
      </p:sp>
      <p:sp>
        <p:nvSpPr>
          <p:cNvPr id="15" name="Oval 14"/>
          <p:cNvSpPr/>
          <p:nvPr/>
        </p:nvSpPr>
        <p:spPr>
          <a:xfrm>
            <a:off x="3124200" y="1981200"/>
            <a:ext cx="914400" cy="762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:\Ali\IMG-20190223-WA00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8360" y="1935163"/>
            <a:ext cx="5907280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r>
              <a:rPr lang="en-US" dirty="0"/>
              <a:t>Heavy metals occur naturally in environment .</a:t>
            </a:r>
          </a:p>
          <a:p>
            <a:r>
              <a:rPr lang="en-US" dirty="0"/>
              <a:t>Heavy metals such as zinc, iron, or copper plays an important role  in our bodies.</a:t>
            </a:r>
          </a:p>
          <a:p>
            <a:r>
              <a:rPr lang="en-US" dirty="0"/>
              <a:t>Lead arsenic and mercury can build up in fish and potentially threatening human health after consumption.</a:t>
            </a:r>
          </a:p>
          <a:p>
            <a:r>
              <a:rPr lang="en-US" dirty="0"/>
              <a:t>Also contaminate the environment.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11194" y="990600"/>
            <a:ext cx="61216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Threats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acid rain:</a:t>
            </a:r>
          </a:p>
        </p:txBody>
      </p:sp>
      <p:pic>
        <p:nvPicPr>
          <p:cNvPr id="4098" name="Picture 2" descr="H:\Ali\IMG-20190223-WA00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191544"/>
            <a:ext cx="6858000" cy="3876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Industrial waste water testing services:</a:t>
            </a:r>
          </a:p>
        </p:txBody>
      </p:sp>
      <p:pic>
        <p:nvPicPr>
          <p:cNvPr id="10242" name="Picture 2" descr="H:\Ali\IMG-20190223-WA00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3680" y="1935163"/>
            <a:ext cx="5756639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r>
              <a:rPr lang="en-US" dirty="0"/>
              <a:t>Most common source of heavy metals is volcanic activity.</a:t>
            </a:r>
          </a:p>
          <a:p>
            <a:r>
              <a:rPr lang="en-US" dirty="0"/>
              <a:t>Materials from such activity find way to various water bodies.</a:t>
            </a:r>
          </a:p>
          <a:p>
            <a:r>
              <a:rPr lang="en-US" dirty="0"/>
              <a:t>Ore minerals hidden and compact in the crust, releasing few metals in the environment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1511194" y="838200"/>
            <a:ext cx="612161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Heavy metal stress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Heavy metals from mining:</a:t>
            </a:r>
          </a:p>
        </p:txBody>
      </p:sp>
      <p:pic>
        <p:nvPicPr>
          <p:cNvPr id="14338" name="Picture 2" descr="H:\Ali\IMG-20190223-WA00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6507" y="1935163"/>
            <a:ext cx="5830986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Ali\IMG-20190223-WA00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00199"/>
            <a:ext cx="6154040" cy="4724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r>
              <a:rPr lang="en-US" dirty="0"/>
              <a:t>Metals including iron ores, argite, and apatite produce mild level of toxicity.</a:t>
            </a:r>
          </a:p>
          <a:p>
            <a:r>
              <a:rPr lang="en-US" dirty="0"/>
              <a:t>Copper other and naturally occurring found in the earth’s crust at low concentration, hence no toxic effects.</a:t>
            </a:r>
          </a:p>
          <a:p>
            <a:r>
              <a:rPr lang="en-US" dirty="0"/>
              <a:t>Copper released to water bodies through decaying vegetation or copper mining activities, agricultural activities, such as use of fertilizers.</a:t>
            </a:r>
          </a:p>
        </p:txBody>
      </p:sp>
      <p:sp>
        <p:nvSpPr>
          <p:cNvPr id="5" name="Rectangle 4"/>
          <p:cNvSpPr/>
          <p:nvPr/>
        </p:nvSpPr>
        <p:spPr>
          <a:xfrm>
            <a:off x="960305" y="990600"/>
            <a:ext cx="722338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Levels of toxicity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Heavy metals are naturally occurring elements that have high atomic weight and density at least 5 times greater than that of water. </a:t>
            </a:r>
          </a:p>
          <a:p>
            <a:r>
              <a:rPr lang="en-US" dirty="0"/>
              <a:t>They have a relatively high density and are toxic or poisonous at low concentration.</a:t>
            </a:r>
          </a:p>
          <a:p>
            <a:r>
              <a:rPr lang="en-US" dirty="0"/>
              <a:t>Heavy metal pollution can originate from natural and anthropogenic sources.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838200"/>
            <a:ext cx="9042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What are heavy metals?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impact of factory forms:</a:t>
            </a:r>
          </a:p>
        </p:txBody>
      </p:sp>
      <p:pic>
        <p:nvPicPr>
          <p:cNvPr id="6146" name="Picture 2" descr="H:\Ali\IMG-20190223-WA000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8360" y="1935163"/>
            <a:ext cx="5907280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r>
              <a:rPr lang="en-US" dirty="0"/>
              <a:t>Agricultural activities a source of heavy metals in water resources.</a:t>
            </a:r>
          </a:p>
          <a:p>
            <a:r>
              <a:rPr lang="en-US" dirty="0"/>
              <a:t>Heavy food damage influence use of fertilizers. Pesticides for better production.</a:t>
            </a:r>
          </a:p>
          <a:p>
            <a:r>
              <a:rPr lang="en-US" dirty="0"/>
              <a:t>Metals find way to water resources through runoff. Drainage, seepage into soil.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762001"/>
            <a:ext cx="85344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Heavy metals from agricultural activities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/>
              <a:t>Plants cultivated in contaminated soil:</a:t>
            </a:r>
          </a:p>
        </p:txBody>
      </p:sp>
      <p:pic>
        <p:nvPicPr>
          <p:cNvPr id="7170" name="Picture 2" descr="H:\Ali\IMG-20190223-WA00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0" y="2362200"/>
            <a:ext cx="6667499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:\Ali\IMG-20190223-WA00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143001"/>
            <a:ext cx="6707417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r>
              <a:rPr lang="en-US" dirty="0"/>
              <a:t>Bio solids-sewage sludge, animal wastes and industrial wastes often released into water.</a:t>
            </a:r>
          </a:p>
          <a:p>
            <a:r>
              <a:rPr lang="en-US" dirty="0"/>
              <a:t>Sewage sludge contains traces of zinc  and copper.</a:t>
            </a:r>
          </a:p>
          <a:p>
            <a:r>
              <a:rPr lang="en-US" dirty="0"/>
              <a:t>Huge concentrations of iron, nickel, lead, cadmium, cobalt and zinc found as one moved lower due to the presence of any industries.</a:t>
            </a:r>
          </a:p>
          <a:p>
            <a:r>
              <a:rPr lang="en-US" dirty="0"/>
              <a:t>Ore industrial nations ore porn to the effects of heavy metals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85800"/>
            <a:ext cx="79248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Heavy metals from sewage system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Heavy metals from sewage system:</a:t>
            </a:r>
          </a:p>
        </p:txBody>
      </p:sp>
      <p:pic>
        <p:nvPicPr>
          <p:cNvPr id="9218" name="Picture 2" descr="H:\Ali\IMG-20190223-WA00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2257" y="1935163"/>
            <a:ext cx="6639485" cy="4389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r>
              <a:rPr lang="en-US" dirty="0"/>
              <a:t>Use of alkaline materials to naturalize acidic mine waters.</a:t>
            </a:r>
          </a:p>
          <a:p>
            <a:r>
              <a:rPr lang="en-US" dirty="0"/>
              <a:t>Process raising the Ph of acidic mine drainage.</a:t>
            </a:r>
          </a:p>
          <a:p>
            <a:r>
              <a:rPr lang="en-US" dirty="0"/>
              <a:t>Accelerates the oxidation rate</a:t>
            </a:r>
          </a:p>
          <a:p>
            <a:r>
              <a:rPr lang="en-US" dirty="0"/>
              <a:t>Cause heavy metals to  precipitate fro solution as hydroxides and carbonates.</a:t>
            </a:r>
          </a:p>
          <a:p>
            <a:r>
              <a:rPr lang="en-US" dirty="0"/>
              <a:t>Absorbents use to remove metals from contaminated water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1511194" y="990600"/>
            <a:ext cx="61216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CONTROL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990600"/>
            <a:ext cx="7772400" cy="495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:\Ali\IMG-20190223-WA0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90600"/>
            <a:ext cx="79248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Environmental pressure of heavy metals released from industries:</a:t>
            </a:r>
          </a:p>
        </p:txBody>
      </p:sp>
      <p:pic>
        <p:nvPicPr>
          <p:cNvPr id="11267" name="Picture 3" descr="H:\Ali\IMG-20190223-WA00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34406"/>
            <a:ext cx="6858000" cy="3790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Heavy metals are dangerous  because thy tends to bio-accumulate.</a:t>
            </a:r>
          </a:p>
          <a:p>
            <a:r>
              <a:rPr lang="en-US" dirty="0"/>
              <a:t>Bio accumulation means an increase in the concentration of a chemical in a biological organism over time, compared to the chemical concentration in the environment. </a:t>
            </a:r>
          </a:p>
          <a:p>
            <a:r>
              <a:rPr lang="en-US" dirty="0"/>
              <a:t>Compounds accumulate in living thing any time they are taken up and stored faster then they are broken down or excreted.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46553" y="685800"/>
            <a:ext cx="86508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heavy metals are</a:t>
            </a:r>
            <a:br>
              <a:rPr lang="en-US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en-US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poisonous?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/>
              <a:t>Heavy metals in fish due to ocean acidification:</a:t>
            </a:r>
          </a:p>
        </p:txBody>
      </p:sp>
      <p:pic>
        <p:nvPicPr>
          <p:cNvPr id="2050" name="Picture 2" descr="H:\Ali\IMG-20190223-WA000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477294"/>
            <a:ext cx="6858000" cy="3305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r>
              <a:rPr lang="en-US" dirty="0"/>
              <a:t>Heavy  metals contamination  may  occur due to factors including  irrigation  with  contaminated water, the addition of fertilizers and metal based pesticides , industrial emission, transportation, harvesting process, storage or sale.</a:t>
            </a:r>
          </a:p>
          <a:p>
            <a:r>
              <a:rPr lang="en-US" dirty="0"/>
              <a:t>People may be exposed to small amount of heavy metals through  food, water , air and commercial process.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304800"/>
            <a:ext cx="8229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How are people exposed to heavy metals?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Heavy metals from Ash:</a:t>
            </a:r>
          </a:p>
        </p:txBody>
      </p:sp>
      <p:pic>
        <p:nvPicPr>
          <p:cNvPr id="12290" name="Picture 2" descr="H:\Ali\IMG-20190223-WA00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15356"/>
            <a:ext cx="6858000" cy="3829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Toxic water: huge harvests irrigated</a:t>
            </a:r>
          </a:p>
        </p:txBody>
      </p:sp>
      <p:pic>
        <p:nvPicPr>
          <p:cNvPr id="3074" name="Picture 2" descr="H:\Ali\IMG-20190223-WA00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3582" y="2133600"/>
            <a:ext cx="6556835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</TotalTime>
  <Words>587</Words>
  <Application>Microsoft Office PowerPoint</Application>
  <PresentationFormat>On-screen Show (4:3)</PresentationFormat>
  <Paragraphs>67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Heavy metal stress</vt:lpstr>
      <vt:lpstr>Slide 2</vt:lpstr>
      <vt:lpstr>Slide 3</vt:lpstr>
      <vt:lpstr>Environmental pressure of heavy metals released from industries:</vt:lpstr>
      <vt:lpstr>Slide 5</vt:lpstr>
      <vt:lpstr>Heavy metals in fish due to ocean acidification:</vt:lpstr>
      <vt:lpstr>Slide 7</vt:lpstr>
      <vt:lpstr>Heavy metals from Ash:</vt:lpstr>
      <vt:lpstr>Toxic water: huge harvests irrigated</vt:lpstr>
      <vt:lpstr>Slide 10</vt:lpstr>
      <vt:lpstr>Slide 11</vt:lpstr>
      <vt:lpstr>Slide 12</vt:lpstr>
      <vt:lpstr>Slide 13</vt:lpstr>
      <vt:lpstr>Effect of acid rain:</vt:lpstr>
      <vt:lpstr>Industrial waste water testing services:</vt:lpstr>
      <vt:lpstr>Slide 16</vt:lpstr>
      <vt:lpstr>Heavy metals from mining:</vt:lpstr>
      <vt:lpstr>Slide 18</vt:lpstr>
      <vt:lpstr>Slide 19</vt:lpstr>
      <vt:lpstr>The impact of factory forms:</vt:lpstr>
      <vt:lpstr>Slide 21</vt:lpstr>
      <vt:lpstr>Plants cultivated in contaminated soil:</vt:lpstr>
      <vt:lpstr>Slide 23</vt:lpstr>
      <vt:lpstr>Slide 24</vt:lpstr>
      <vt:lpstr>Heavy metals from sewage system: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 G</dc:creator>
  <cp:lastModifiedBy>BASHARAT MAHMOOD</cp:lastModifiedBy>
  <cp:revision>5</cp:revision>
  <dcterms:created xsi:type="dcterms:W3CDTF">2019-02-16T18:54:01Z</dcterms:created>
  <dcterms:modified xsi:type="dcterms:W3CDTF">2020-05-08T05:52:54Z</dcterms:modified>
</cp:coreProperties>
</file>