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908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225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2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632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987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886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5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781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625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7761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845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F71F6-4DB9-4101-98B9-B03C8A8751BE}" type="datetimeFigureOut">
              <a:rPr lang="en-US" smtClean="0">
                <a:solidFill>
                  <a:prstClr val="black">
                    <a:tint val="75000"/>
                  </a:prstClr>
                </a:solidFill>
              </a:rPr>
              <a:pPr/>
              <a:t>11-Nov-20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82E15-982E-4F34-89E9-8D54FA4EE5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7870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082671"/>
          </a:xfrm>
        </p:spPr>
        <p:txBody>
          <a:bodyPr>
            <a:normAutofit fontScale="90000"/>
          </a:bodyPr>
          <a:lstStyle/>
          <a:p>
            <a:r>
              <a:rPr lang="en-US" sz="6600" b="1" u="sng" dirty="0" smtClean="0">
                <a:latin typeface="Aharoni" panose="02010803020104030203" pitchFamily="2" charset="-79"/>
                <a:cs typeface="Aharoni" panose="02010803020104030203" pitchFamily="2" charset="-79"/>
              </a:rPr>
              <a:t>Rationalism </a:t>
            </a:r>
            <a:endParaRPr lang="en-US" sz="6600" b="1"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304800" y="1219200"/>
            <a:ext cx="8610600" cy="5410200"/>
          </a:xfrm>
        </p:spPr>
        <p:txBody>
          <a:bodyPr>
            <a:normAutofit fontScale="92500" lnSpcReduction="10000"/>
          </a:bodyPr>
          <a:lstStyle/>
          <a:p>
            <a:r>
              <a:rPr lang="en-US" altLang="en-GB" sz="3600" dirty="0"/>
              <a:t>Rationalism is a philosophical movement which is gathered momentum during the age of reason of the  17 century...rationalism is any view appealing to intellectual and deductive reasons.an early dissent came from. William graham Sumner who </a:t>
            </a:r>
            <a:r>
              <a:rPr lang="en-US" altLang="en-GB" sz="3600" dirty="0" smtClean="0"/>
              <a:t>proposed </a:t>
            </a:r>
            <a:r>
              <a:rPr lang="en-US" altLang="en-GB" sz="3600" dirty="0"/>
              <a:t>a version of moral relativism in his 1906</a:t>
            </a:r>
            <a:r>
              <a:rPr lang="en-US" altLang="en-GB" sz="3600" dirty="0" smtClean="0"/>
              <a:t>.</a:t>
            </a:r>
            <a:endParaRPr lang="en-US" altLang="zh-CN" sz="3200" dirty="0"/>
          </a:p>
          <a:p>
            <a:r>
              <a:rPr lang="en-US" altLang="en-GB" sz="3200" dirty="0"/>
              <a:t>Realism in western philosophy the view that regards reason as the chief source and test of knowledge. Holding that reality itself has an inherently logical structure the rationalist asserts that a class of truths exists that the intellect can grasp directly. </a:t>
            </a:r>
            <a:r>
              <a:rPr lang="en-US" altLang="en-GB" sz="3200" b="1" dirty="0"/>
              <a:t> </a:t>
            </a:r>
            <a:endParaRPr lang="en-US" altLang="zh-CN" sz="3200" dirty="0"/>
          </a:p>
          <a:p>
            <a:endParaRPr lang="en-US" dirty="0"/>
          </a:p>
        </p:txBody>
      </p:sp>
    </p:spTree>
    <p:extLst>
      <p:ext uri="{BB962C8B-B14F-4D97-AF65-F5344CB8AC3E}">
        <p14:creationId xmlns:p14="http://schemas.microsoft.com/office/powerpoint/2010/main" val="770599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2" y="738620"/>
            <a:ext cx="7886700" cy="1325563"/>
          </a:xfrm>
        </p:spPr>
        <p:txBody>
          <a:bodyPr/>
          <a:lstStyle/>
          <a:p>
            <a:r>
              <a:rPr lang="en-US" altLang="en-GB" b="1" u="sng" dirty="0">
                <a:latin typeface="Aharoni" panose="02010803020104030203" pitchFamily="2" charset="-79"/>
                <a:cs typeface="Aharoni" panose="02010803020104030203" pitchFamily="2" charset="-79"/>
              </a:rPr>
              <a:t>Possible </a:t>
            </a:r>
            <a:r>
              <a:rPr lang="en-US" altLang="en-GB" b="1" u="sng" dirty="0" smtClean="0">
                <a:latin typeface="Aharoni" panose="02010803020104030203" pitchFamily="2" charset="-79"/>
                <a:cs typeface="Aharoni" panose="02010803020104030203" pitchFamily="2" charset="-79"/>
              </a:rPr>
              <a:t>implications </a:t>
            </a:r>
            <a:endParaRPr lang="en-US" b="1" u="sng" dirty="0">
              <a:latin typeface="Aharoni" panose="02010803020104030203" pitchFamily="2" charset="-79"/>
              <a:cs typeface="Aharoni" panose="02010803020104030203" pitchFamily="2" charset="-79"/>
            </a:endParaRPr>
          </a:p>
        </p:txBody>
      </p:sp>
      <p:sp>
        <p:nvSpPr>
          <p:cNvPr id="4" name="Content Placeholder 3"/>
          <p:cNvSpPr>
            <a:spLocks noGrp="1"/>
          </p:cNvSpPr>
          <p:nvPr>
            <p:ph sz="half" idx="2"/>
          </p:nvPr>
        </p:nvSpPr>
        <p:spPr>
          <a:xfrm>
            <a:off x="629842" y="1828800"/>
            <a:ext cx="3868340" cy="4360863"/>
          </a:xfrm>
        </p:spPr>
        <p:txBody>
          <a:bodyPr>
            <a:normAutofit fontScale="92500"/>
          </a:bodyPr>
          <a:lstStyle/>
          <a:p>
            <a:r>
              <a:rPr lang="en-US" altLang="en-GB" sz="2800" b="1" dirty="0"/>
              <a:t>Positive relativism</a:t>
            </a:r>
            <a:endParaRPr lang="en-GB" sz="2800" dirty="0"/>
          </a:p>
          <a:p>
            <a:pPr marL="0" indent="0">
              <a:buNone/>
            </a:pPr>
            <a:r>
              <a:rPr lang="en-US" altLang="en-GB" sz="2800" dirty="0"/>
              <a:t>1) No one has a better morals system belief system ,or truth claim.</a:t>
            </a:r>
            <a:endParaRPr lang="en-GB" sz="2800" dirty="0"/>
          </a:p>
          <a:p>
            <a:pPr marL="0" indent="0">
              <a:buNone/>
            </a:pPr>
            <a:r>
              <a:rPr lang="en-US" altLang="en-GB" sz="2800" dirty="0"/>
              <a:t>2) provides solid logical grounds to prevent conflict and promote acceptance. </a:t>
            </a:r>
            <a:endParaRPr lang="en-GB" sz="2800" dirty="0"/>
          </a:p>
          <a:p>
            <a:pPr marL="0" indent="0">
              <a:buNone/>
            </a:pPr>
            <a:r>
              <a:rPr lang="en-US" altLang="en-GB" sz="2800" dirty="0"/>
              <a:t>3)The ultimate philosophical theory of tolerance.  </a:t>
            </a:r>
            <a:r>
              <a:rPr lang="en-US" altLang="en-GB" sz="2800" b="1" dirty="0"/>
              <a:t> </a:t>
            </a:r>
            <a:endParaRPr lang="en-GB" sz="2800" dirty="0"/>
          </a:p>
          <a:p>
            <a:endParaRPr lang="en-US" dirty="0"/>
          </a:p>
        </p:txBody>
      </p:sp>
      <p:sp>
        <p:nvSpPr>
          <p:cNvPr id="6" name="Content Placeholder 5"/>
          <p:cNvSpPr>
            <a:spLocks noGrp="1"/>
          </p:cNvSpPr>
          <p:nvPr>
            <p:ph sz="quarter" idx="4"/>
          </p:nvPr>
        </p:nvSpPr>
        <p:spPr>
          <a:xfrm>
            <a:off x="4629152" y="1905000"/>
            <a:ext cx="3887391" cy="4284663"/>
          </a:xfrm>
        </p:spPr>
        <p:txBody>
          <a:bodyPr>
            <a:normAutofit/>
          </a:bodyPr>
          <a:lstStyle/>
          <a:p>
            <a:r>
              <a:rPr lang="en-US" altLang="en-GB" sz="2800" b="1" dirty="0"/>
              <a:t>Negative relativism</a:t>
            </a:r>
            <a:endParaRPr lang="en-GB" sz="2800" dirty="0"/>
          </a:p>
          <a:p>
            <a:pPr marL="0" indent="0">
              <a:buNone/>
            </a:pPr>
            <a:r>
              <a:rPr lang="en-US" altLang="en-GB" sz="2800" b="1" dirty="0"/>
              <a:t>1) </a:t>
            </a:r>
            <a:r>
              <a:rPr lang="en-US" altLang="en-GB" sz="2800" dirty="0"/>
              <a:t>No one has the truth or the knowledge of what is good. </a:t>
            </a:r>
            <a:endParaRPr lang="en-GB" sz="2800" dirty="0"/>
          </a:p>
          <a:p>
            <a:pPr marL="0" indent="0">
              <a:buNone/>
            </a:pPr>
            <a:r>
              <a:rPr lang="en-US" altLang="en-GB" sz="2800" dirty="0"/>
              <a:t>2)Truth doesn't exist, or it can never be reached.</a:t>
            </a:r>
            <a:endParaRPr lang="en-GB" sz="2800" dirty="0"/>
          </a:p>
          <a:p>
            <a:pPr marL="0" indent="0">
              <a:buNone/>
            </a:pPr>
            <a:r>
              <a:rPr lang="en-US" altLang="en-GB" sz="2800" dirty="0"/>
              <a:t>3)There is no good or bad, and no action can be condemned. </a:t>
            </a:r>
            <a:r>
              <a:rPr lang="en-US" altLang="en-GB" sz="2800" b="1" dirty="0"/>
              <a:t> </a:t>
            </a:r>
            <a:endParaRPr lang="en-US" sz="2800" dirty="0"/>
          </a:p>
        </p:txBody>
      </p:sp>
    </p:spTree>
    <p:extLst>
      <p:ext uri="{BB962C8B-B14F-4D97-AF65-F5344CB8AC3E}">
        <p14:creationId xmlns:p14="http://schemas.microsoft.com/office/powerpoint/2010/main" val="494842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fontScale="90000"/>
          </a:bodyPr>
          <a:lstStyle/>
          <a:p>
            <a:r>
              <a:rPr lang="en-US" altLang="en-GB" b="1" u="sng" dirty="0"/>
              <a:t>Supporter of relativism in </a:t>
            </a:r>
            <a:r>
              <a:rPr lang="en-US" altLang="en-GB" b="1" u="sng" dirty="0" smtClean="0"/>
              <a:t>philosophy</a:t>
            </a:r>
            <a:endParaRPr lang="en-US" dirty="0"/>
          </a:p>
        </p:txBody>
      </p:sp>
      <p:sp>
        <p:nvSpPr>
          <p:cNvPr id="3" name="Content Placeholder 2"/>
          <p:cNvSpPr>
            <a:spLocks noGrp="1"/>
          </p:cNvSpPr>
          <p:nvPr>
            <p:ph idx="1"/>
          </p:nvPr>
        </p:nvSpPr>
        <p:spPr>
          <a:xfrm>
            <a:off x="304800" y="990600"/>
            <a:ext cx="8534400" cy="5638800"/>
          </a:xfrm>
        </p:spPr>
        <p:txBody>
          <a:bodyPr>
            <a:normAutofit/>
          </a:bodyPr>
          <a:lstStyle/>
          <a:p>
            <a:r>
              <a:rPr lang="en-US" altLang="en-GB" sz="3200" dirty="0"/>
              <a:t>1)Ludwig Wittgenstein. </a:t>
            </a:r>
            <a:endParaRPr lang="en-GB" sz="3200" dirty="0"/>
          </a:p>
          <a:p>
            <a:r>
              <a:rPr lang="en-US" altLang="en-GB" sz="3200" dirty="0"/>
              <a:t>2)Richard Rorty </a:t>
            </a:r>
            <a:endParaRPr lang="en-GB" sz="3200" dirty="0"/>
          </a:p>
          <a:p>
            <a:r>
              <a:rPr lang="en-US" altLang="en-GB" sz="3200" dirty="0"/>
              <a:t>3)Friedrich </a:t>
            </a:r>
            <a:r>
              <a:rPr lang="en-US" altLang="en-GB" sz="3200" dirty="0" smtClean="0"/>
              <a:t>Nietzsche</a:t>
            </a:r>
            <a:endParaRPr lang="en-GB" sz="3200" dirty="0"/>
          </a:p>
          <a:p>
            <a:r>
              <a:rPr lang="en-US" altLang="en-GB" sz="3200" b="1" dirty="0"/>
              <a:t>Why is relativism wrong?</a:t>
            </a:r>
            <a:endParaRPr lang="en-GB" sz="3200" dirty="0"/>
          </a:p>
          <a:p>
            <a:r>
              <a:rPr lang="en-US" altLang="en-GB" sz="3200" dirty="0"/>
              <a:t>Relativism is the theory that holds the morality is relative to the norms of one's culture. </a:t>
            </a:r>
            <a:r>
              <a:rPr lang="en-US" altLang="en-GB" sz="3200" dirty="0" smtClean="0"/>
              <a:t>That's whether </a:t>
            </a:r>
            <a:r>
              <a:rPr lang="en-US" altLang="en-GB" sz="3200" dirty="0"/>
              <a:t>an action is right or wrong depend on the moral norms of the society in which it is practiced. The same action may be morally right in one society but be morally  wrong in another. </a:t>
            </a:r>
            <a:endParaRPr lang="en-GB" sz="3200" dirty="0"/>
          </a:p>
        </p:txBody>
      </p:sp>
    </p:spTree>
    <p:extLst>
      <p:ext uri="{BB962C8B-B14F-4D97-AF65-F5344CB8AC3E}">
        <p14:creationId xmlns:p14="http://schemas.microsoft.com/office/powerpoint/2010/main" val="1071845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GB" b="1" u="sng" dirty="0"/>
              <a:t>Relativism example </a:t>
            </a:r>
            <a:endParaRPr lang="en-US" b="1" u="sng" dirty="0"/>
          </a:p>
        </p:txBody>
      </p:sp>
      <p:sp>
        <p:nvSpPr>
          <p:cNvPr id="3" name="Content Placeholder 2"/>
          <p:cNvSpPr>
            <a:spLocks noGrp="1"/>
          </p:cNvSpPr>
          <p:nvPr>
            <p:ph idx="1"/>
          </p:nvPr>
        </p:nvSpPr>
        <p:spPr/>
        <p:txBody>
          <a:bodyPr/>
          <a:lstStyle/>
          <a:p>
            <a:r>
              <a:rPr lang="en-US" altLang="en-GB" sz="4000" dirty="0"/>
              <a:t>Relativism believe that right and wrong are subjective and only make sense relative to somebody's </a:t>
            </a:r>
            <a:r>
              <a:rPr lang="en-US" altLang="en-GB" sz="4000" dirty="0" smtClean="0"/>
              <a:t>environment. They </a:t>
            </a:r>
            <a:r>
              <a:rPr lang="en-US" altLang="en-GB" sz="4000" dirty="0"/>
              <a:t>do not believe in an external source  .we can't </a:t>
            </a:r>
            <a:r>
              <a:rPr lang="en-US" altLang="en-GB" sz="4000" dirty="0" smtClean="0"/>
              <a:t>criticize </a:t>
            </a:r>
            <a:r>
              <a:rPr lang="en-US" altLang="en-GB" sz="4000" dirty="0"/>
              <a:t>the Chinese for eating dogs. It's part of their culture  </a:t>
            </a:r>
            <a:endParaRPr lang="en-GB" sz="4000" dirty="0"/>
          </a:p>
          <a:p>
            <a:endParaRPr lang="en-US" dirty="0"/>
          </a:p>
        </p:txBody>
      </p:sp>
    </p:spTree>
    <p:extLst>
      <p:ext uri="{BB962C8B-B14F-4D97-AF65-F5344CB8AC3E}">
        <p14:creationId xmlns:p14="http://schemas.microsoft.com/office/powerpoint/2010/main" val="1231658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006471"/>
          </a:xfrm>
        </p:spPr>
        <p:txBody>
          <a:bodyPr>
            <a:normAutofit/>
          </a:bodyPr>
          <a:lstStyle/>
          <a:p>
            <a:r>
              <a:rPr lang="en-US" altLang="en-GB" sz="4000" b="1" u="sng" dirty="0">
                <a:latin typeface="Aharoni" panose="02010803020104030203" pitchFamily="2" charset="-79"/>
                <a:cs typeface="Aharoni" panose="02010803020104030203" pitchFamily="2" charset="-79"/>
              </a:rPr>
              <a:t>What is philosophy </a:t>
            </a:r>
            <a:r>
              <a:rPr lang="en-US" altLang="en-GB" sz="4000" b="1" u="sng" dirty="0" smtClean="0">
                <a:latin typeface="Aharoni" panose="02010803020104030203" pitchFamily="2" charset="-79"/>
                <a:cs typeface="Aharoni" panose="02010803020104030203" pitchFamily="2" charset="-79"/>
              </a:rPr>
              <a:t>of rationalism</a:t>
            </a:r>
            <a:r>
              <a:rPr lang="en-US" altLang="en-GB" sz="4000" dirty="0"/>
              <a:t>?</a:t>
            </a:r>
            <a:endParaRPr lang="en-US" sz="4000" dirty="0"/>
          </a:p>
        </p:txBody>
      </p:sp>
      <p:sp>
        <p:nvSpPr>
          <p:cNvPr id="3" name="Content Placeholder 2"/>
          <p:cNvSpPr>
            <a:spLocks noGrp="1"/>
          </p:cNvSpPr>
          <p:nvPr>
            <p:ph idx="1"/>
          </p:nvPr>
        </p:nvSpPr>
        <p:spPr>
          <a:xfrm>
            <a:off x="304800" y="1143000"/>
            <a:ext cx="8610600" cy="5486400"/>
          </a:xfrm>
        </p:spPr>
        <p:txBody>
          <a:bodyPr>
            <a:normAutofit/>
          </a:bodyPr>
          <a:lstStyle/>
          <a:p>
            <a:pPr marL="342900" indent="-342900">
              <a:buFont typeface="Arial"/>
              <a:buChar char="•"/>
            </a:pPr>
            <a:r>
              <a:rPr lang="en-US" altLang="en-GB" sz="3600" dirty="0"/>
              <a:t>Encompasses several strands of thought of all of which usually share the conviction that reality is actually rational in nature and that making the proper deductions is essential in achieving knowledge. </a:t>
            </a:r>
            <a:endParaRPr lang="en-US" altLang="en-GB" sz="3600" dirty="0" smtClean="0"/>
          </a:p>
          <a:p>
            <a:pPr marL="342900" indent="-342900">
              <a:buFont typeface="Arial"/>
              <a:buChar char="•"/>
            </a:pPr>
            <a:r>
              <a:rPr lang="en-US" altLang="en-GB" sz="3600" dirty="0" smtClean="0"/>
              <a:t>Latin </a:t>
            </a:r>
            <a:r>
              <a:rPr lang="en-US" altLang="en-GB" sz="3600" dirty="0"/>
              <a:t>word ratio meaning reason-point of view that states that reason plays the main roll in understanding the world and obtaining knowledge. </a:t>
            </a:r>
            <a:endParaRPr lang="en-US" dirty="0"/>
          </a:p>
        </p:txBody>
      </p:sp>
    </p:spTree>
    <p:extLst>
      <p:ext uri="{BB962C8B-B14F-4D97-AF65-F5344CB8AC3E}">
        <p14:creationId xmlns:p14="http://schemas.microsoft.com/office/powerpoint/2010/main" val="678552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0"/>
            <a:ext cx="7886700" cy="1082671"/>
          </a:xfrm>
        </p:spPr>
        <p:txBody>
          <a:bodyPr>
            <a:normAutofit fontScale="90000"/>
          </a:bodyPr>
          <a:lstStyle/>
          <a:p>
            <a:r>
              <a:rPr lang="en-US" altLang="en-GB" b="1" u="sng" dirty="0"/>
              <a:t/>
            </a:r>
            <a:br>
              <a:rPr lang="en-US" altLang="en-GB" b="1" u="sng" dirty="0"/>
            </a:br>
            <a:r>
              <a:rPr lang="en-US" altLang="en-GB" sz="4900" b="1" u="sng" dirty="0" smtClean="0"/>
              <a:t>Who </a:t>
            </a:r>
            <a:r>
              <a:rPr lang="en-US" altLang="en-GB" sz="4900" b="1" u="sng" dirty="0"/>
              <a:t>is the father of rationalism</a:t>
            </a:r>
            <a:r>
              <a:rPr lang="en-US" altLang="en-GB" b="1" u="sng" dirty="0"/>
              <a:t> </a:t>
            </a:r>
            <a:r>
              <a:rPr lang="en-US" b="1" u="sng" dirty="0"/>
              <a:t/>
            </a:r>
            <a:br>
              <a:rPr lang="en-US" b="1" u="sng" dirty="0"/>
            </a:br>
            <a:endParaRPr lang="en-US" b="1" u="sng" dirty="0"/>
          </a:p>
        </p:txBody>
      </p:sp>
      <p:sp>
        <p:nvSpPr>
          <p:cNvPr id="3" name="Content Placeholder 2"/>
          <p:cNvSpPr>
            <a:spLocks noGrp="1"/>
          </p:cNvSpPr>
          <p:nvPr>
            <p:ph idx="1"/>
          </p:nvPr>
        </p:nvSpPr>
        <p:spPr>
          <a:xfrm>
            <a:off x="304800" y="1143000"/>
            <a:ext cx="8534400" cy="5033963"/>
          </a:xfrm>
        </p:spPr>
        <p:txBody>
          <a:bodyPr>
            <a:normAutofit fontScale="92500" lnSpcReduction="10000"/>
          </a:bodyPr>
          <a:lstStyle/>
          <a:p>
            <a:r>
              <a:rPr lang="en-US" altLang="en-GB" sz="3600" dirty="0"/>
              <a:t>French philosopher Rene Descartes who wrote "</a:t>
            </a:r>
            <a:r>
              <a:rPr lang="en-US" altLang="en-GB" sz="3600" dirty="0" err="1"/>
              <a:t>i</a:t>
            </a:r>
            <a:r>
              <a:rPr lang="en-US" altLang="en-GB" sz="3600" dirty="0"/>
              <a:t> think therefore l am " is considered the father of rationalism. He believed that truths can only be discovered and tested through reason.</a:t>
            </a:r>
            <a:endParaRPr lang="en-GB" sz="3600" dirty="0"/>
          </a:p>
          <a:p>
            <a:pPr marL="342900" indent="-342900">
              <a:buFont typeface="Arial"/>
              <a:buChar char="•"/>
            </a:pPr>
            <a:r>
              <a:rPr lang="en-US" altLang="en-GB" sz="3600" dirty="0"/>
              <a:t>In philosophy rationalism is the epistemology view that "regards reason as the chief source and test of knowledge" or  "any view appealing to reason as ha source of justification.  </a:t>
            </a:r>
            <a:endParaRPr lang="en-GB" sz="3600" dirty="0"/>
          </a:p>
          <a:p>
            <a:endParaRPr lang="en-US" dirty="0"/>
          </a:p>
        </p:txBody>
      </p:sp>
    </p:spTree>
    <p:extLst>
      <p:ext uri="{BB962C8B-B14F-4D97-AF65-F5344CB8AC3E}">
        <p14:creationId xmlns:p14="http://schemas.microsoft.com/office/powerpoint/2010/main" val="106614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b="1" u="sng" dirty="0">
                <a:latin typeface="Aharoni" panose="02010803020104030203" pitchFamily="2" charset="-79"/>
                <a:cs typeface="Aharoni" panose="02010803020104030203" pitchFamily="2" charset="-79"/>
              </a:rPr>
              <a:t>What rationalism believes</a:t>
            </a:r>
            <a:endParaRPr lang="en-US" b="1"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a:bodyPr>
          <a:lstStyle/>
          <a:p>
            <a:pPr marL="342900" indent="-342900">
              <a:buFont typeface="Arial"/>
              <a:buChar char="•"/>
            </a:pPr>
            <a:r>
              <a:rPr lang="en-US" altLang="en-GB" sz="4000" b="1" dirty="0"/>
              <a:t>Man could by his own reason improve himself and his institutions to bring about general welfare. </a:t>
            </a:r>
            <a:endParaRPr lang="en-GB" sz="4000" b="1" dirty="0"/>
          </a:p>
          <a:p>
            <a:pPr marL="342900" indent="-342900">
              <a:buFont typeface="Arial"/>
              <a:buChar char="•"/>
            </a:pPr>
            <a:endParaRPr lang="en-US" altLang="en-GB" sz="4000" b="1" dirty="0" smtClean="0"/>
          </a:p>
          <a:p>
            <a:pPr marL="342900" indent="-342900">
              <a:buFont typeface="Arial"/>
              <a:buChar char="•"/>
            </a:pPr>
            <a:r>
              <a:rPr lang="en-US" altLang="en-GB" sz="4000" b="1" dirty="0" smtClean="0"/>
              <a:t>Upheld </a:t>
            </a:r>
            <a:r>
              <a:rPr lang="en-US" altLang="en-GB" sz="4000" b="1" dirty="0"/>
              <a:t>the right of each individual to his own opinion, liberty of conscience, and freedom of thoughts. </a:t>
            </a:r>
            <a:endParaRPr lang="en-GB" sz="4000" b="1" dirty="0"/>
          </a:p>
          <a:p>
            <a:pPr marL="0" indent="0">
              <a:buNone/>
            </a:pPr>
            <a:endParaRPr lang="en-GB" sz="3600" b="1" dirty="0">
              <a:solidFill>
                <a:schemeClr val="bg1"/>
              </a:solidFill>
            </a:endParaRPr>
          </a:p>
          <a:p>
            <a:endParaRPr lang="en-US" sz="3600" b="1" dirty="0">
              <a:solidFill>
                <a:schemeClr val="bg1"/>
              </a:solidFill>
            </a:endParaRPr>
          </a:p>
        </p:txBody>
      </p:sp>
    </p:spTree>
    <p:extLst>
      <p:ext uri="{BB962C8B-B14F-4D97-AF65-F5344CB8AC3E}">
        <p14:creationId xmlns:p14="http://schemas.microsoft.com/office/powerpoint/2010/main" val="387140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altLang="en-GB" b="1" u="sng" dirty="0">
                <a:latin typeface="Aharoni" panose="02010803020104030203" pitchFamily="2" charset="-79"/>
                <a:cs typeface="Aharoni" panose="02010803020104030203" pitchFamily="2" charset="-79"/>
              </a:rPr>
              <a:t>Developed by the following European </a:t>
            </a:r>
            <a:r>
              <a:rPr lang="en-US" altLang="en-GB" b="1" u="sng" dirty="0" smtClean="0">
                <a:latin typeface="Aharoni" panose="02010803020104030203" pitchFamily="2" charset="-79"/>
                <a:cs typeface="Aharoni" panose="02010803020104030203" pitchFamily="2" charset="-79"/>
              </a:rPr>
              <a:t>philosophers</a:t>
            </a:r>
            <a:endParaRPr lang="en-US" b="1"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381000" y="1600200"/>
            <a:ext cx="8534400" cy="4953000"/>
          </a:xfrm>
        </p:spPr>
        <p:txBody>
          <a:bodyPr>
            <a:normAutofit lnSpcReduction="10000"/>
          </a:bodyPr>
          <a:lstStyle/>
          <a:p>
            <a:pPr marL="0" indent="0">
              <a:buNone/>
            </a:pPr>
            <a:r>
              <a:rPr lang="en-US" altLang="en-GB" sz="3200" dirty="0">
                <a:solidFill>
                  <a:schemeClr val="bg1"/>
                </a:solidFill>
              </a:rPr>
              <a:t>1</a:t>
            </a:r>
            <a:r>
              <a:rPr lang="en-US" altLang="en-GB" sz="4000" dirty="0"/>
              <a:t>) Dutch </a:t>
            </a:r>
            <a:r>
              <a:rPr lang="en-US" altLang="en-GB" sz="4000" dirty="0" smtClean="0"/>
              <a:t>philosopher</a:t>
            </a:r>
            <a:r>
              <a:rPr lang="en-US" altLang="en-GB" sz="4000" dirty="0" smtClean="0"/>
              <a:t>: Baruch </a:t>
            </a:r>
            <a:r>
              <a:rPr lang="en-US" altLang="en-GB" sz="4000" dirty="0" smtClean="0"/>
              <a:t>Spinoza</a:t>
            </a:r>
            <a:endParaRPr lang="en-GB" sz="4000" dirty="0"/>
          </a:p>
          <a:p>
            <a:pPr marL="0" indent="0">
              <a:buNone/>
            </a:pPr>
            <a:r>
              <a:rPr lang="en-US" altLang="en-GB" sz="4000" dirty="0"/>
              <a:t>2)German philosopher and mathematicians Gottfried Wilhelm Leibniz </a:t>
            </a:r>
            <a:endParaRPr lang="en-GB" sz="4000" dirty="0"/>
          </a:p>
          <a:p>
            <a:pPr marL="0" indent="0">
              <a:buNone/>
            </a:pPr>
            <a:r>
              <a:rPr lang="en-US" altLang="en-GB" sz="4000" dirty="0"/>
              <a:t>It was opposed:</a:t>
            </a:r>
            <a:endParaRPr lang="en-GB" sz="4000" dirty="0"/>
          </a:p>
          <a:p>
            <a:pPr marL="0" indent="0">
              <a:buNone/>
            </a:pPr>
            <a:r>
              <a:rPr lang="en-US" altLang="en-GB" sz="4000" dirty="0"/>
              <a:t> British empiricist </a:t>
            </a:r>
            <a:r>
              <a:rPr lang="en-US" altLang="en-GB" sz="4000" dirty="0" smtClean="0"/>
              <a:t>philosopher: Johan Locke </a:t>
            </a:r>
            <a:r>
              <a:rPr lang="en-US" altLang="en-GB" sz="4000" dirty="0"/>
              <a:t>believed that all ideas are derived from the senses. </a:t>
            </a:r>
            <a:endParaRPr lang="en-GB" sz="4000" dirty="0"/>
          </a:p>
          <a:p>
            <a:endParaRPr lang="en-US" sz="3600" dirty="0">
              <a:solidFill>
                <a:schemeClr val="bg1"/>
              </a:solidFill>
            </a:endParaRPr>
          </a:p>
        </p:txBody>
      </p:sp>
    </p:spTree>
    <p:extLst>
      <p:ext uri="{BB962C8B-B14F-4D97-AF65-F5344CB8AC3E}">
        <p14:creationId xmlns:p14="http://schemas.microsoft.com/office/powerpoint/2010/main" val="433519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0"/>
            <a:ext cx="7886700" cy="930271"/>
          </a:xfrm>
        </p:spPr>
        <p:txBody>
          <a:bodyPr>
            <a:normAutofit fontScale="90000"/>
          </a:bodyPr>
          <a:lstStyle/>
          <a:p>
            <a:r>
              <a:rPr lang="en-US" altLang="en-GB" b="1" u="sng" dirty="0"/>
              <a:t>What is an example of rationalism</a:t>
            </a:r>
            <a:r>
              <a:rPr lang="en-US" altLang="en-GB" b="1" u="sng" dirty="0" smtClean="0"/>
              <a:t>?</a:t>
            </a:r>
            <a:endParaRPr lang="en-US" b="1" u="sng" dirty="0"/>
          </a:p>
        </p:txBody>
      </p:sp>
      <p:sp>
        <p:nvSpPr>
          <p:cNvPr id="3" name="Content Placeholder 2"/>
          <p:cNvSpPr>
            <a:spLocks noGrp="1"/>
          </p:cNvSpPr>
          <p:nvPr>
            <p:ph idx="1"/>
          </p:nvPr>
        </p:nvSpPr>
        <p:spPr>
          <a:xfrm>
            <a:off x="304800" y="914400"/>
            <a:ext cx="8686800" cy="5791200"/>
          </a:xfrm>
        </p:spPr>
        <p:txBody>
          <a:bodyPr>
            <a:noAutofit/>
          </a:bodyPr>
          <a:lstStyle/>
          <a:p>
            <a:r>
              <a:rPr lang="en-US" altLang="en-GB" sz="3200" dirty="0"/>
              <a:t>Rationalism finds that truths are held by intellect....for example the statement "slavery is wrong " is an example of an ethical truths which makes it a rational belief. Rationalist thinker believe that knowledge or our understanding of truths is acquired without sense perception. </a:t>
            </a:r>
            <a:endParaRPr lang="en-GB" sz="3200" dirty="0"/>
          </a:p>
          <a:p>
            <a:r>
              <a:rPr lang="en-US" altLang="en-GB" sz="3200" dirty="0"/>
              <a:t>Objections to rationalism</a:t>
            </a:r>
            <a:r>
              <a:rPr lang="en-US" altLang="en-GB" sz="3200" dirty="0" smtClean="0"/>
              <a:t>:</a:t>
            </a:r>
            <a:endParaRPr lang="en-GB" sz="3200" dirty="0"/>
          </a:p>
          <a:p>
            <a:pPr marL="342900" indent="-342900">
              <a:buFont typeface="Arial"/>
              <a:buChar char="•"/>
            </a:pPr>
            <a:r>
              <a:rPr lang="en-US" altLang="en-GB" sz="3200" dirty="0"/>
              <a:t> How can we have knowledge in our mind if we are not aware of it?</a:t>
            </a:r>
            <a:endParaRPr lang="en-GB" sz="3200" dirty="0"/>
          </a:p>
          <a:p>
            <a:pPr marL="342900" indent="-342900">
              <a:buFont typeface="Arial"/>
              <a:buChar char="•"/>
            </a:pPr>
            <a:r>
              <a:rPr lang="en-US" altLang="en-GB" sz="3200" dirty="0"/>
              <a:t>How can we believe something without being aware of it. </a:t>
            </a:r>
            <a:endParaRPr lang="en-GB" sz="3200" dirty="0"/>
          </a:p>
          <a:p>
            <a:endParaRPr lang="en-US" sz="3200" dirty="0">
              <a:solidFill>
                <a:schemeClr val="bg1"/>
              </a:solidFill>
            </a:endParaRPr>
          </a:p>
        </p:txBody>
      </p:sp>
    </p:spTree>
    <p:extLst>
      <p:ext uri="{BB962C8B-B14F-4D97-AF65-F5344CB8AC3E}">
        <p14:creationId xmlns:p14="http://schemas.microsoft.com/office/powerpoint/2010/main" val="883389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325563"/>
          </a:xfrm>
        </p:spPr>
        <p:txBody>
          <a:bodyPr/>
          <a:lstStyle/>
          <a:p>
            <a:r>
              <a:rPr lang="en-US" altLang="en-GB" b="1" u="sng" dirty="0"/>
              <a:t>Relativism </a:t>
            </a:r>
            <a:r>
              <a:rPr lang="en-US" altLang="en-GB" b="1" u="sng" dirty="0" smtClean="0"/>
              <a:t> Background </a:t>
            </a:r>
            <a:r>
              <a:rPr lang="en-US" altLang="en-GB" b="1" u="sng" dirty="0"/>
              <a:t>of relativism </a:t>
            </a:r>
            <a:endParaRPr lang="en-US" b="1" u="sng" dirty="0"/>
          </a:p>
        </p:txBody>
      </p:sp>
      <p:sp>
        <p:nvSpPr>
          <p:cNvPr id="3" name="Content Placeholder 2"/>
          <p:cNvSpPr>
            <a:spLocks noGrp="1"/>
          </p:cNvSpPr>
          <p:nvPr>
            <p:ph idx="1"/>
          </p:nvPr>
        </p:nvSpPr>
        <p:spPr>
          <a:xfrm>
            <a:off x="304800" y="1219200"/>
            <a:ext cx="8534400" cy="4957763"/>
          </a:xfrm>
        </p:spPr>
        <p:txBody>
          <a:bodyPr>
            <a:normAutofit fontScale="92500" lnSpcReduction="10000"/>
          </a:bodyPr>
          <a:lstStyle/>
          <a:p>
            <a:r>
              <a:rPr lang="en-US" altLang="en-GB" sz="3600" dirty="0" smtClean="0"/>
              <a:t>The </a:t>
            </a:r>
            <a:r>
              <a:rPr lang="en-US" altLang="en-GB" sz="3600" dirty="0"/>
              <a:t>18th century enlightenment philosopher David </a:t>
            </a:r>
            <a:r>
              <a:rPr lang="en-US" altLang="en-GB" sz="3600" dirty="0" smtClean="0"/>
              <a:t>Hume </a:t>
            </a:r>
            <a:r>
              <a:rPr lang="en-US" altLang="en-GB" sz="3600" dirty="0"/>
              <a:t>is often considered the father </a:t>
            </a:r>
            <a:r>
              <a:rPr lang="en-US" altLang="en-GB" sz="3600" dirty="0" smtClean="0"/>
              <a:t>both </a:t>
            </a:r>
            <a:r>
              <a:rPr lang="en-US" altLang="en-GB" sz="3600" dirty="0"/>
              <a:t>of relativism. Early dissent came from the sociologist William Grahame Sumner</a:t>
            </a:r>
            <a:r>
              <a:rPr lang="en-US" altLang="en-GB" sz="3600" dirty="0" smtClean="0"/>
              <a:t>, who </a:t>
            </a:r>
            <a:r>
              <a:rPr lang="en-US" altLang="en-GB" sz="3600" dirty="0"/>
              <a:t>proposed a version of moral relativism in his 1906 folkways</a:t>
            </a:r>
            <a:r>
              <a:rPr lang="en-US" altLang="en-GB" sz="3600" dirty="0" smtClean="0"/>
              <a:t>. but </a:t>
            </a:r>
            <a:r>
              <a:rPr lang="en-US" altLang="en-GB" sz="3600" dirty="0"/>
              <a:t>the most influential challenge originated with the anthrop</a:t>
            </a:r>
            <a:r>
              <a:rPr lang="en-US" altLang="en-GB" sz="4000" dirty="0"/>
              <a:t>ology </a:t>
            </a:r>
            <a:r>
              <a:rPr lang="en-US" altLang="en-GB" sz="4000" dirty="0" err="1"/>
              <a:t>franz</a:t>
            </a:r>
            <a:r>
              <a:rPr lang="en-US" altLang="en-GB" sz="4000" dirty="0"/>
              <a:t> Boss .he and his students-in particular, </a:t>
            </a:r>
            <a:r>
              <a:rPr lang="en-US" altLang="en-GB" sz="4000" dirty="0" err="1"/>
              <a:t>futh</a:t>
            </a:r>
            <a:r>
              <a:rPr lang="en-US" altLang="en-GB" sz="4000" dirty="0"/>
              <a:t> Benedict, Melville j. Feb 19,2004</a:t>
            </a:r>
            <a:endParaRPr lang="en-US" altLang="zh-CN" sz="3600" dirty="0"/>
          </a:p>
          <a:p>
            <a:endParaRPr lang="en-US" dirty="0"/>
          </a:p>
        </p:txBody>
      </p:sp>
    </p:spTree>
    <p:extLst>
      <p:ext uri="{BB962C8B-B14F-4D97-AF65-F5344CB8AC3E}">
        <p14:creationId xmlns:p14="http://schemas.microsoft.com/office/powerpoint/2010/main" val="3934398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b="1" u="sng" dirty="0">
                <a:latin typeface="+mn-lt"/>
              </a:rPr>
              <a:t>How do you explain  relativism </a:t>
            </a:r>
            <a:endParaRPr lang="en-US" b="1" u="sng" dirty="0">
              <a:latin typeface="+mn-lt"/>
            </a:endParaRPr>
          </a:p>
        </p:txBody>
      </p:sp>
      <p:sp>
        <p:nvSpPr>
          <p:cNvPr id="3" name="Content Placeholder 2"/>
          <p:cNvSpPr>
            <a:spLocks noGrp="1"/>
          </p:cNvSpPr>
          <p:nvPr>
            <p:ph idx="1"/>
          </p:nvPr>
        </p:nvSpPr>
        <p:spPr>
          <a:xfrm>
            <a:off x="304800" y="1447800"/>
            <a:ext cx="8610600" cy="5181600"/>
          </a:xfrm>
        </p:spPr>
        <p:txBody>
          <a:bodyPr>
            <a:normAutofit fontScale="92500" lnSpcReduction="20000"/>
          </a:bodyPr>
          <a:lstStyle/>
          <a:p>
            <a:r>
              <a:rPr lang="en-US" altLang="en-GB" dirty="0"/>
              <a:t>Relativism is the belief that's no absolute </a:t>
            </a:r>
            <a:r>
              <a:rPr lang="en-US" altLang="en-GB" dirty="0" smtClean="0"/>
              <a:t>truths, only </a:t>
            </a:r>
            <a:r>
              <a:rPr lang="en-US" altLang="en-GB" dirty="0"/>
              <a:t>the truths that a particular individual or culture happen to believe. If you believe in relativism then you think different can have different views about what's moral and immoral. </a:t>
            </a:r>
            <a:endParaRPr lang="en-GB" dirty="0"/>
          </a:p>
          <a:p>
            <a:r>
              <a:rPr lang="en-US" altLang="en-GB" b="1" dirty="0"/>
              <a:t>Why is relativism important?</a:t>
            </a:r>
            <a:endParaRPr lang="en-GB" dirty="0"/>
          </a:p>
          <a:p>
            <a:r>
              <a:rPr lang="en-US" altLang="en-GB" dirty="0"/>
              <a:t>Cultural relativism is a tool for unbiased critique; a reflection of our known ways.it helps us to re-</a:t>
            </a:r>
            <a:r>
              <a:rPr lang="en-US" altLang="en-GB" dirty="0" err="1"/>
              <a:t>examinand</a:t>
            </a:r>
            <a:r>
              <a:rPr lang="en-US" altLang="en-GB" dirty="0"/>
              <a:t> correct our assumption and bias on cultures and people of the world. The critical function of cultural relativism is to admit that the ground for judgment on other cultures comes from a kind of illusion.  </a:t>
            </a:r>
            <a:endParaRPr lang="en-GB" dirty="0"/>
          </a:p>
          <a:p>
            <a:endParaRPr lang="en-US" dirty="0"/>
          </a:p>
        </p:txBody>
      </p:sp>
    </p:spTree>
    <p:extLst>
      <p:ext uri="{BB962C8B-B14F-4D97-AF65-F5344CB8AC3E}">
        <p14:creationId xmlns:p14="http://schemas.microsoft.com/office/powerpoint/2010/main" val="244108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altLang="en-GB" sz="4800" b="1" u="sng" dirty="0"/>
              <a:t>What </a:t>
            </a:r>
            <a:r>
              <a:rPr lang="en-US" altLang="en-GB" sz="4800" b="1" u="sng" dirty="0" smtClean="0"/>
              <a:t>exactly relativism is</a:t>
            </a:r>
            <a:r>
              <a:rPr lang="en-US" altLang="en-GB" sz="4800" b="1" u="sng" dirty="0" smtClean="0"/>
              <a:t>?</a:t>
            </a:r>
            <a:endParaRPr lang="en-US" sz="4800" b="1" u="sng" dirty="0"/>
          </a:p>
        </p:txBody>
      </p:sp>
      <p:sp>
        <p:nvSpPr>
          <p:cNvPr id="3" name="Content Placeholder 2"/>
          <p:cNvSpPr>
            <a:spLocks noGrp="1"/>
          </p:cNvSpPr>
          <p:nvPr>
            <p:ph idx="1"/>
          </p:nvPr>
        </p:nvSpPr>
        <p:spPr>
          <a:xfrm>
            <a:off x="628650" y="1066800"/>
            <a:ext cx="7886700" cy="5486400"/>
          </a:xfrm>
        </p:spPr>
        <p:txBody>
          <a:bodyPr>
            <a:normAutofit/>
          </a:bodyPr>
          <a:lstStyle/>
          <a:p>
            <a:pPr marL="342900" indent="-342900">
              <a:buFont typeface="Arial"/>
              <a:buChar char="•"/>
            </a:pPr>
            <a:r>
              <a:rPr lang="en-US" altLang="en-GB" sz="3200" dirty="0"/>
              <a:t>Relativism is a philosophical theory is simple in foundation but board in implication </a:t>
            </a:r>
            <a:endParaRPr lang="en-US" altLang="en-GB" sz="3200" dirty="0" smtClean="0"/>
          </a:p>
          <a:p>
            <a:pPr marL="0" indent="0">
              <a:buNone/>
            </a:pPr>
            <a:endParaRPr lang="en-GB" sz="3200" dirty="0"/>
          </a:p>
          <a:p>
            <a:pPr marL="457200" indent="-457200">
              <a:buFont typeface="+mj-lt"/>
              <a:buAutoNum type="arabicPeriod"/>
            </a:pPr>
            <a:r>
              <a:rPr lang="en-US" altLang="en-GB" sz="3200" dirty="0"/>
              <a:t>All </a:t>
            </a:r>
            <a:r>
              <a:rPr lang="en-US" altLang="en-GB" sz="3200" dirty="0" smtClean="0"/>
              <a:t>opinion, beliefs, </a:t>
            </a:r>
            <a:r>
              <a:rPr lang="en-US" altLang="en-GB" sz="3200" dirty="0"/>
              <a:t>religions and modalities are equally good (moral relativism </a:t>
            </a:r>
            <a:r>
              <a:rPr lang="en-US" altLang="en-GB" sz="3200" dirty="0" smtClean="0"/>
              <a:t>)</a:t>
            </a:r>
          </a:p>
          <a:p>
            <a:pPr marL="457200" indent="-457200">
              <a:buFont typeface="+mj-lt"/>
              <a:buAutoNum type="arabicPeriod"/>
            </a:pPr>
            <a:endParaRPr lang="en-GB" sz="3200" dirty="0"/>
          </a:p>
          <a:p>
            <a:pPr marL="457200" indent="-457200">
              <a:buFont typeface="+mj-lt"/>
              <a:buAutoNum type="arabicPeriod"/>
            </a:pPr>
            <a:r>
              <a:rPr lang="en-US" altLang="en-GB" sz="3200" dirty="0"/>
              <a:t>All beliefs truth statement, </a:t>
            </a:r>
            <a:r>
              <a:rPr lang="en-US" altLang="en-GB" sz="3200" dirty="0" smtClean="0"/>
              <a:t>worldviews, and </a:t>
            </a:r>
            <a:r>
              <a:rPr lang="en-US" altLang="en-GB" sz="3200" dirty="0"/>
              <a:t>theories are equally true (cognitive or. </a:t>
            </a:r>
            <a:r>
              <a:rPr lang="en-US" altLang="en-GB" sz="3200" dirty="0" smtClean="0"/>
              <a:t>Epistemic </a:t>
            </a:r>
            <a:r>
              <a:rPr lang="en-US" altLang="en-GB" sz="3200" dirty="0"/>
              <a:t>relativism)</a:t>
            </a:r>
            <a:endParaRPr lang="en-GB" sz="3200" dirty="0"/>
          </a:p>
          <a:p>
            <a:endParaRPr lang="en-US" sz="3200" dirty="0">
              <a:solidFill>
                <a:schemeClr val="bg1"/>
              </a:solidFill>
            </a:endParaRPr>
          </a:p>
        </p:txBody>
      </p:sp>
    </p:spTree>
    <p:extLst>
      <p:ext uri="{BB962C8B-B14F-4D97-AF65-F5344CB8AC3E}">
        <p14:creationId xmlns:p14="http://schemas.microsoft.com/office/powerpoint/2010/main" val="3497625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TotalTime>
  <Words>811</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Rationalism </vt:lpstr>
      <vt:lpstr>What is philosophy of rationalism?</vt:lpstr>
      <vt:lpstr> Who is the father of rationalism  </vt:lpstr>
      <vt:lpstr>What rationalism believes</vt:lpstr>
      <vt:lpstr>Developed by the following European philosophers</vt:lpstr>
      <vt:lpstr>What is an example of rationalism?</vt:lpstr>
      <vt:lpstr>Relativism  Background of relativism </vt:lpstr>
      <vt:lpstr>How do you explain  relativism </vt:lpstr>
      <vt:lpstr>What exactly relativism is?</vt:lpstr>
      <vt:lpstr>Possible implications </vt:lpstr>
      <vt:lpstr>Supporter of relativism in philosophy</vt:lpstr>
      <vt:lpstr>Relativism example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Rationalism</dc:title>
  <dc:creator>Dr. Malik</dc:creator>
  <cp:lastModifiedBy>Dr. Malik</cp:lastModifiedBy>
  <cp:revision>2</cp:revision>
  <dcterms:created xsi:type="dcterms:W3CDTF">2020-11-11T18:44:16Z</dcterms:created>
  <dcterms:modified xsi:type="dcterms:W3CDTF">2020-11-11T18:58:19Z</dcterms:modified>
</cp:coreProperties>
</file>