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71" autoAdjust="0"/>
    <p:restoredTop sz="94660"/>
  </p:normalViewPr>
  <p:slideViewPr>
    <p:cSldViewPr>
      <p:cViewPr varScale="1">
        <p:scale>
          <a:sx n="70" d="100"/>
          <a:sy n="70" d="100"/>
        </p:scale>
        <p:origin x="-124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82A56BF6-FC67-408E-AC54-6729369F8221}" type="datetimeFigureOut">
              <a:rPr lang="en-US" smtClean="0"/>
              <a:t>5/16/2020</a:t>
            </a:fld>
            <a:endParaRPr lang="en-US"/>
          </a:p>
        </p:txBody>
      </p:sp>
      <p:sp>
        <p:nvSpPr>
          <p:cNvPr id="8" name="Slide Number Placeholder 7"/>
          <p:cNvSpPr>
            <a:spLocks noGrp="1"/>
          </p:cNvSpPr>
          <p:nvPr>
            <p:ph type="sldNum" sz="quarter" idx="11"/>
          </p:nvPr>
        </p:nvSpPr>
        <p:spPr/>
        <p:txBody>
          <a:bodyPr/>
          <a:lstStyle/>
          <a:p>
            <a:fld id="{1098331D-E616-4FA2-ACCD-3742455F160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56BF6-FC67-408E-AC54-6729369F8221}"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A56BF6-FC67-408E-AC54-6729369F8221}"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82A56BF6-FC67-408E-AC54-6729369F8221}"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A56BF6-FC67-408E-AC54-6729369F8221}" type="datetimeFigureOut">
              <a:rPr lang="en-US" smtClean="0"/>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98331D-E616-4FA2-ACCD-3742455F1606}"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82A56BF6-FC67-408E-AC54-6729369F8221}" type="datetimeFigureOut">
              <a:rPr lang="en-US" smtClean="0"/>
              <a:t>5/16/2020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82A56BF6-FC67-408E-AC54-6729369F8221}" type="datetimeFigureOut">
              <a:rPr lang="en-US" smtClean="0"/>
              <a:t>5/16/2020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98331D-E616-4FA2-ACCD-3742455F1606}"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2A56BF6-FC67-408E-AC54-6729369F8221}" type="datetimeFigureOut">
              <a:rPr lang="en-US" smtClean="0"/>
              <a:t>5/16/2020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A56BF6-FC67-408E-AC54-6729369F8221}" type="datetimeFigureOut">
              <a:rPr lang="en-US" smtClean="0"/>
              <a:t>5/16/2020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A56BF6-FC67-408E-AC54-6729369F8221}" type="datetimeFigureOut">
              <a:rPr lang="en-US" smtClean="0"/>
              <a:t>5/16/2020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A56BF6-FC67-408E-AC54-6729369F8221}" type="datetimeFigureOut">
              <a:rPr lang="en-US" smtClean="0"/>
              <a:t>5/16/2020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98331D-E616-4FA2-ACCD-3742455F160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82A56BF6-FC67-408E-AC54-6729369F8221}" type="datetimeFigureOut">
              <a:rPr lang="en-US" smtClean="0"/>
              <a:t>5/16/2020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1098331D-E616-4FA2-ACCD-3742455F1606}"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dirty="0" smtClean="0">
                <a:latin typeface="Times New Roman" pitchFamily="18" charset="0"/>
                <a:cs typeface="Times New Roman" pitchFamily="18" charset="0"/>
              </a:rPr>
              <a:t> Screen Printing</a:t>
            </a:r>
            <a:endParaRPr lang="en-US" sz="54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271092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a:t>
            </a:r>
            <a:endParaRPr lang="en-US" dirty="0"/>
          </a:p>
        </p:txBody>
      </p:sp>
      <p:sp>
        <p:nvSpPr>
          <p:cNvPr id="3" name="Content Placeholder 2"/>
          <p:cNvSpPr>
            <a:spLocks noGrp="1"/>
          </p:cNvSpPr>
          <p:nvPr>
            <p:ph idx="1"/>
          </p:nvPr>
        </p:nvSpPr>
        <p:spPr/>
        <p:txBody>
          <a:bodyPr>
            <a:normAutofit/>
          </a:bodyPr>
          <a:lstStyle/>
          <a:p>
            <a:r>
              <a:rPr lang="en-US" sz="3600" dirty="0">
                <a:latin typeface="Times New Roman" pitchFamily="18" charset="0"/>
                <a:cs typeface="Times New Roman" pitchFamily="18" charset="0"/>
              </a:rPr>
              <a:t>There are three common types of screen printing presses: </a:t>
            </a:r>
            <a:endParaRPr lang="en-US" sz="3600" dirty="0" smtClean="0">
              <a:latin typeface="Times New Roman" pitchFamily="18" charset="0"/>
              <a:cs typeface="Times New Roman" pitchFamily="18" charset="0"/>
            </a:endParaRPr>
          </a:p>
          <a:p>
            <a:r>
              <a:rPr lang="en-US" sz="3600" dirty="0" smtClean="0">
                <a:latin typeface="Times New Roman" pitchFamily="18" charset="0"/>
                <a:cs typeface="Times New Roman" pitchFamily="18" charset="0"/>
              </a:rPr>
              <a:t>flat-bed </a:t>
            </a:r>
          </a:p>
          <a:p>
            <a:r>
              <a:rPr lang="en-US" sz="3600" dirty="0" smtClean="0">
                <a:latin typeface="Times New Roman" pitchFamily="18" charset="0"/>
                <a:cs typeface="Times New Roman" pitchFamily="18" charset="0"/>
              </a:rPr>
              <a:t>cylinder</a:t>
            </a:r>
          </a:p>
          <a:p>
            <a:r>
              <a:rPr lang="en-US" sz="3600" dirty="0" smtClean="0">
                <a:latin typeface="Times New Roman" pitchFamily="18" charset="0"/>
                <a:cs typeface="Times New Roman" pitchFamily="18" charset="0"/>
              </a:rPr>
              <a:t>rotary</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2084005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6400" y="904081"/>
            <a:ext cx="5969933" cy="3972719"/>
          </a:xfrm>
        </p:spPr>
      </p:pic>
    </p:spTree>
    <p:extLst>
      <p:ext uri="{BB962C8B-B14F-4D97-AF65-F5344CB8AC3E}">
        <p14:creationId xmlns:p14="http://schemas.microsoft.com/office/powerpoint/2010/main" val="3159559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67000" y="838200"/>
            <a:ext cx="3776231" cy="4844256"/>
          </a:xfrm>
        </p:spPr>
      </p:pic>
    </p:spTree>
    <p:extLst>
      <p:ext uri="{BB962C8B-B14F-4D97-AF65-F5344CB8AC3E}">
        <p14:creationId xmlns:p14="http://schemas.microsoft.com/office/powerpoint/2010/main" val="16446032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58692" y="914400"/>
            <a:ext cx="7099508" cy="4724400"/>
          </a:xfrm>
        </p:spPr>
      </p:pic>
    </p:spTree>
    <p:extLst>
      <p:ext uri="{BB962C8B-B14F-4D97-AF65-F5344CB8AC3E}">
        <p14:creationId xmlns:p14="http://schemas.microsoft.com/office/powerpoint/2010/main" val="3007631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80068" y="762000"/>
            <a:ext cx="7654332" cy="5029200"/>
          </a:xfrm>
        </p:spPr>
      </p:pic>
    </p:spTree>
    <p:extLst>
      <p:ext uri="{BB962C8B-B14F-4D97-AF65-F5344CB8AC3E}">
        <p14:creationId xmlns:p14="http://schemas.microsoft.com/office/powerpoint/2010/main" val="656834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38400" y="228600"/>
            <a:ext cx="4686300" cy="6144791"/>
          </a:xfrm>
        </p:spPr>
      </p:pic>
    </p:spTree>
    <p:extLst>
      <p:ext uri="{BB962C8B-B14F-4D97-AF65-F5344CB8AC3E}">
        <p14:creationId xmlns:p14="http://schemas.microsoft.com/office/powerpoint/2010/main" val="3181679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screen</a:t>
            </a:r>
            <a:endParaRPr lang="en-US" dirty="0"/>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A screen is made of a piece of mesh stretched over a frame. The mesh could be made of a synthetic polymer, such as nylon, and a finer and smaller aperture for the mesh would be utilized for a design that requires a higher and more delicate degree of detail. For the mesh to be effective, it must be mounted on a frame and it must be under tension. The frame which holds the mesh could be made of diverse materials, such as wood or aluminum, depending on the sophistication of the machine or the artisan procedure. The tension of the mesh may be checked by using a </a:t>
            </a:r>
            <a:r>
              <a:rPr lang="en-US" dirty="0" err="1">
                <a:latin typeface="Times New Roman" pitchFamily="18" charset="0"/>
                <a:cs typeface="Times New Roman" pitchFamily="18" charset="0"/>
              </a:rPr>
              <a:t>tensiometer</a:t>
            </a:r>
            <a:r>
              <a:rPr lang="en-US" dirty="0">
                <a:latin typeface="Times New Roman" pitchFamily="18" charset="0"/>
                <a:cs typeface="Times New Roman" pitchFamily="18" charset="0"/>
              </a:rPr>
              <a:t>; a common unit for the measurement of the tension of the mesh is Newton per </a:t>
            </a:r>
            <a:r>
              <a:rPr lang="en-US" dirty="0" smtClean="0">
                <a:latin typeface="Times New Roman" pitchFamily="18" charset="0"/>
                <a:cs typeface="Times New Roman" pitchFamily="18" charset="0"/>
              </a:rPr>
              <a:t>centimeter.</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87853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latin typeface="Times New Roman" pitchFamily="18" charset="0"/>
                <a:cs typeface="Times New Roman" pitchFamily="18" charset="0"/>
              </a:rPr>
              <a:t>A stencil is formed by blocking off parts of the screen in the negative image of the design to be printed; that is, the open spaces </a:t>
            </a:r>
            <a:r>
              <a:rPr lang="en-US" dirty="0" smtClean="0">
                <a:latin typeface="Times New Roman" pitchFamily="18" charset="0"/>
                <a:cs typeface="Times New Roman" pitchFamily="18" charset="0"/>
              </a:rPr>
              <a:t>are </a:t>
            </a:r>
            <a:r>
              <a:rPr lang="en-US" dirty="0">
                <a:latin typeface="Times New Roman" pitchFamily="18" charset="0"/>
                <a:cs typeface="Times New Roman" pitchFamily="18" charset="0"/>
              </a:rPr>
              <a:t>where the ink will appear on the substrate</a:t>
            </a:r>
            <a:r>
              <a:rPr lang="en-US" dirty="0" smtClean="0">
                <a:latin typeface="Times New Roman" pitchFamily="18" charset="0"/>
                <a:cs typeface="Times New Roman" pitchFamily="18" charset="0"/>
              </a:rPr>
              <a:t>.</a:t>
            </a:r>
          </a:p>
          <a:p>
            <a:pPr marL="0" indent="0">
              <a:buNone/>
            </a:pPr>
            <a:endParaRPr lang="en-US" dirty="0" smtClean="0">
              <a:latin typeface="Times New Roman" pitchFamily="18" charset="0"/>
              <a:cs typeface="Times New Roman" pitchFamily="18" charset="0"/>
            </a:endParaRPr>
          </a:p>
          <a:p>
            <a:r>
              <a:rPr lang="en-US" dirty="0">
                <a:latin typeface="Times New Roman" pitchFamily="18" charset="0"/>
                <a:cs typeface="Times New Roman" pitchFamily="18" charset="0"/>
              </a:rPr>
              <a:t>Before printing occurs, the frame and screen must undergo the pre-press process, in which an emulsion is 'scooped' across the mesh. Once this emulsion has dried, it is selectively exposed to ultra-violet light, through a film printed with the required design. This hardens the emulsion in the exposed areas but leaves the unexposed parts soft. They are then washed away using a water spray, leaving behind a clean area in the mesh with the identical shape as the desired image, which will allow passage of ink. It is a positive process</a:t>
            </a:r>
          </a:p>
        </p:txBody>
      </p:sp>
    </p:spTree>
    <p:extLst>
      <p:ext uri="{BB962C8B-B14F-4D97-AF65-F5344CB8AC3E}">
        <p14:creationId xmlns:p14="http://schemas.microsoft.com/office/powerpoint/2010/main" val="4180485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3600" y="533400"/>
            <a:ext cx="5768181" cy="5768181"/>
          </a:xfrm>
        </p:spPr>
      </p:pic>
    </p:spTree>
    <p:extLst>
      <p:ext uri="{BB962C8B-B14F-4D97-AF65-F5344CB8AC3E}">
        <p14:creationId xmlns:p14="http://schemas.microsoft.com/office/powerpoint/2010/main" val="1969759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latin typeface="Times New Roman" pitchFamily="18" charset="0"/>
                <a:cs typeface="Times New Roman" pitchFamily="18" charset="0"/>
              </a:rPr>
              <a:t>In fabric printing, the surface supporting the fabric to be printed (commonly referred to as a pallet) is coated with a wide 'pallet tape'. This serves to protect the 'pallet' from any unwanted ink leaking through the screen and potentially staining the 'pallet' or transferring unwanted ink onto the next substrate.</a:t>
            </a:r>
          </a:p>
        </p:txBody>
      </p:sp>
    </p:spTree>
    <p:extLst>
      <p:ext uri="{BB962C8B-B14F-4D97-AF65-F5344CB8AC3E}">
        <p14:creationId xmlns:p14="http://schemas.microsoft.com/office/powerpoint/2010/main" val="3939696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153400" cy="5516563"/>
          </a:xfrm>
        </p:spPr>
        <p:txBody>
          <a:bodyPr>
            <a:normAutofit/>
          </a:bodyPr>
          <a:lstStyle/>
          <a:p>
            <a:r>
              <a:rPr lang="en-US" sz="3200" dirty="0">
                <a:latin typeface="Times New Roman" pitchFamily="18" charset="0"/>
                <a:cs typeface="Times New Roman" pitchFamily="18" charset="0"/>
              </a:rPr>
              <a:t>Next, the screen and frame are lined with a tape to prevent ink from reaching the edge of the screen and the frame. The type of tape used in for this purpose often depends upon the ink that is to be printed onto the substrate. More aggressive tapes are generally used for UV and water-based inks due to the inks' lower viscosities and greater tendency to creep underneath tape.</a:t>
            </a:r>
          </a:p>
        </p:txBody>
      </p:sp>
    </p:spTree>
    <p:extLst>
      <p:ext uri="{BB962C8B-B14F-4D97-AF65-F5344CB8AC3E}">
        <p14:creationId xmlns:p14="http://schemas.microsoft.com/office/powerpoint/2010/main" val="70607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dirty="0">
                <a:latin typeface="Times New Roman" pitchFamily="18" charset="0"/>
                <a:cs typeface="Times New Roman" pitchFamily="18" charset="0"/>
              </a:rPr>
              <a:t>The last process in the 'pre-press' is blocking out any unwanted 'pin-holes' in the emulsion. If these holes are left in the emulsion, the ink will continue through and leave unwanted marks. To block out these holes, materials such as tapes, </a:t>
            </a:r>
            <a:r>
              <a:rPr lang="en-US" sz="3200" dirty="0" err="1">
                <a:latin typeface="Times New Roman" pitchFamily="18" charset="0"/>
                <a:cs typeface="Times New Roman" pitchFamily="18" charset="0"/>
              </a:rPr>
              <a:t>speciality</a:t>
            </a:r>
            <a:r>
              <a:rPr lang="en-US" sz="3200" dirty="0">
                <a:latin typeface="Times New Roman" pitchFamily="18" charset="0"/>
                <a:cs typeface="Times New Roman" pitchFamily="18" charset="0"/>
              </a:rPr>
              <a:t> emulsions and 'block-out pens' may be used effectively.</a:t>
            </a:r>
          </a:p>
        </p:txBody>
      </p:sp>
    </p:spTree>
    <p:extLst>
      <p:ext uri="{BB962C8B-B14F-4D97-AF65-F5344CB8AC3E}">
        <p14:creationId xmlns:p14="http://schemas.microsoft.com/office/powerpoint/2010/main" val="979125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The screen is placed atop a substrate. Ink is placed on top of the screen, and a </a:t>
            </a:r>
            <a:r>
              <a:rPr lang="en-US" dirty="0" err="1">
                <a:latin typeface="Times New Roman" pitchFamily="18" charset="0"/>
                <a:cs typeface="Times New Roman" pitchFamily="18" charset="0"/>
              </a:rPr>
              <a:t>floodbar</a:t>
            </a:r>
            <a:r>
              <a:rPr lang="en-US" dirty="0">
                <a:latin typeface="Times New Roman" pitchFamily="18" charset="0"/>
                <a:cs typeface="Times New Roman" pitchFamily="18" charset="0"/>
              </a:rPr>
              <a:t> is used to push the ink through the holes in the mesh. The operator begins with the fill bar at the rear of the screen and behind a reservoir of ink. The operator lifts the screen to prevent contact with the substrate and then using a slight amount of downward force pulls the fill bar to the front of the screen. This effectively fills the mesh openings with ink and moves the ink reservoir to the front of the screen. The operator then uses a squeegee (rubber blade) to move the mesh down to the substrate and pushes the squeegee to the rear of the screen. </a:t>
            </a:r>
          </a:p>
        </p:txBody>
      </p:sp>
    </p:spTree>
    <p:extLst>
      <p:ext uri="{BB962C8B-B14F-4D97-AF65-F5344CB8AC3E}">
        <p14:creationId xmlns:p14="http://schemas.microsoft.com/office/powerpoint/2010/main" val="3928836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dirty="0">
                <a:latin typeface="Times New Roman" pitchFamily="18" charset="0"/>
                <a:cs typeface="Times New Roman" pitchFamily="18" charset="0"/>
              </a:rPr>
              <a:t>The ink that is in the mesh opening is pumped or squeezed by capillary action to the substrate in a controlled and prescribed amount, i.e. the wet ink deposit is proportional to the thickness of the mesh and or stencil. As the squeegee moves toward the rear of the screen the tension of the mesh pulls the mesh up away from the substrate (called snap-off) leaving the ink upon the substrate surface.</a:t>
            </a:r>
          </a:p>
        </p:txBody>
      </p:sp>
    </p:spTree>
    <p:extLst>
      <p:ext uri="{BB962C8B-B14F-4D97-AF65-F5344CB8AC3E}">
        <p14:creationId xmlns:p14="http://schemas.microsoft.com/office/powerpoint/2010/main" val="17168944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190</TotalTime>
  <Words>560</Words>
  <Application>Microsoft Office PowerPoint</Application>
  <PresentationFormat>On-screen Show (4:3)</PresentationFormat>
  <Paragraphs>16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Executive</vt:lpstr>
      <vt:lpstr> Screen Printing</vt:lpstr>
      <vt:lpstr>What is a screen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Types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Print Design Studio</dc:title>
  <dc:creator>Turn Back</dc:creator>
  <cp:lastModifiedBy>Turn Back</cp:lastModifiedBy>
  <cp:revision>31</cp:revision>
  <dcterms:created xsi:type="dcterms:W3CDTF">2020-05-15T15:59:32Z</dcterms:created>
  <dcterms:modified xsi:type="dcterms:W3CDTF">2020-05-16T00:03:36Z</dcterms:modified>
</cp:coreProperties>
</file>