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 id="272" r:id="rId16"/>
    <p:sldId id="286" r:id="rId17"/>
    <p:sldId id="270" r:id="rId18"/>
    <p:sldId id="273" r:id="rId19"/>
    <p:sldId id="274" r:id="rId20"/>
    <p:sldId id="275" r:id="rId21"/>
    <p:sldId id="276" r:id="rId22"/>
    <p:sldId id="277" r:id="rId23"/>
    <p:sldId id="279" r:id="rId24"/>
    <p:sldId id="280" r:id="rId25"/>
    <p:sldId id="281" r:id="rId26"/>
    <p:sldId id="278"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2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C7F5B-0758-4CD7-BBF0-07D758FCFDDE}"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7F5B-0758-4CD7-BBF0-07D758FCFDDE}"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7F5B-0758-4CD7-BBF0-07D758FCFDDE}"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7F5B-0758-4CD7-BBF0-07D758FCFDDE}"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C7F5B-0758-4CD7-BBF0-07D758FCFDDE}"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C7F5B-0758-4CD7-BBF0-07D758FCFDDE}" type="datetimeFigureOut">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C7F5B-0758-4CD7-BBF0-07D758FCFDDE}" type="datetimeFigureOut">
              <a:rPr lang="en-US" smtClean="0"/>
              <a:pPr/>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C7F5B-0758-4CD7-BBF0-07D758FCFDDE}" type="datetimeFigureOut">
              <a:rPr lang="en-US" smtClean="0"/>
              <a:pPr/>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7F5B-0758-4CD7-BBF0-07D758FCFDDE}" type="datetimeFigureOut">
              <a:rPr lang="en-US" smtClean="0"/>
              <a:pPr/>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C7F5B-0758-4CD7-BBF0-07D758FCFDDE}" type="datetimeFigureOut">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C7F5B-0758-4CD7-BBF0-07D758FCFDDE}" type="datetimeFigureOut">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CB012-EE8F-4E98-8191-63C1E46884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C7F5B-0758-4CD7-BBF0-07D758FCFDDE}" type="datetimeFigureOut">
              <a:rPr lang="en-US" smtClean="0"/>
              <a:pPr/>
              <a:t>3/4/2019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CB012-EE8F-4E98-8191-63C1E46884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Intervention 6</a:t>
            </a:r>
            <a:endParaRPr lang="en-US" b="1" dirty="0"/>
          </a:p>
        </p:txBody>
      </p:sp>
      <p:sp>
        <p:nvSpPr>
          <p:cNvPr id="3" name="Subtitle 2"/>
          <p:cNvSpPr>
            <a:spLocks noGrp="1"/>
          </p:cNvSpPr>
          <p:nvPr>
            <p:ph type="subTitle" idx="1"/>
          </p:nvPr>
        </p:nvSpPr>
        <p:spPr/>
        <p:txBody>
          <a:bodyPr/>
          <a:lstStyle/>
          <a:p>
            <a:pPr algn="just"/>
            <a:r>
              <a:rPr lang="en-US" b="1" dirty="0" smtClean="0"/>
              <a:t>Management of Severe Acute Malnutrition (SAM)</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28600"/>
          <a:ext cx="8229600" cy="6019800"/>
        </p:xfrm>
        <a:graphic>
          <a:graphicData uri="http://schemas.openxmlformats.org/drawingml/2006/table">
            <a:tbl>
              <a:tblPr firstRow="1" bandRow="1">
                <a:tableStyleId>{5C22544A-7EE6-4342-B048-85BDC9FD1C3A}</a:tableStyleId>
              </a:tblPr>
              <a:tblGrid>
                <a:gridCol w="8229600"/>
              </a:tblGrid>
              <a:tr h="6019800">
                <a:tc>
                  <a:txBody>
                    <a:bodyPr/>
                    <a:lstStyle/>
                    <a:p>
                      <a:pPr algn="just"/>
                      <a:r>
                        <a:rPr lang="en-US" sz="3600" b="0" dirty="0" smtClean="0"/>
                        <a:t>The </a:t>
                      </a:r>
                      <a:r>
                        <a:rPr lang="en-US" sz="3600" b="0" dirty="0" err="1" smtClean="0"/>
                        <a:t>programme</a:t>
                      </a:r>
                      <a:r>
                        <a:rPr lang="en-US" sz="3600" b="0" dirty="0" smtClean="0"/>
                        <a:t> should include orientation for caretakers and families to ensure appropriate home treatment with Ready-to-use Therapeutic Food and routine medicines. It should include nutrition/health education and </a:t>
                      </a:r>
                      <a:r>
                        <a:rPr lang="en-US" sz="3600" b="0" dirty="0" err="1" smtClean="0"/>
                        <a:t>counselling</a:t>
                      </a:r>
                      <a:r>
                        <a:rPr lang="en-US" sz="3600" b="0" dirty="0" smtClean="0"/>
                        <a:t> for caretakers and families including appropriate use of locally available foods, to reduce re-admissions. </a:t>
                      </a:r>
                      <a:endParaRPr lang="en-US" sz="3600" b="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5300" b="1" dirty="0" smtClean="0"/>
              <a:t>Box 10: Facility Based Inpatient Management of SAM</a:t>
            </a:r>
            <a:endParaRPr lang="en-US" b="1" dirty="0"/>
          </a:p>
        </p:txBody>
      </p:sp>
      <p:sp>
        <p:nvSpPr>
          <p:cNvPr id="3" name="Content Placeholder 2"/>
          <p:cNvSpPr>
            <a:spLocks noGrp="1"/>
          </p:cNvSpPr>
          <p:nvPr>
            <p:ph idx="1"/>
          </p:nvPr>
        </p:nvSpPr>
        <p:spPr/>
        <p:txBody>
          <a:bodyPr/>
          <a:lstStyle/>
          <a:p>
            <a:pPr algn="just">
              <a:buNone/>
            </a:pPr>
            <a:r>
              <a:rPr lang="en-US" dirty="0" smtClean="0"/>
              <a:t>	</a:t>
            </a:r>
            <a:r>
              <a:rPr lang="en-US" b="1" dirty="0" smtClean="0"/>
              <a:t>Facility-Based Inpatient Management of SAM</a:t>
            </a:r>
          </a:p>
          <a:p>
            <a:pPr algn="just">
              <a:buNone/>
            </a:pPr>
            <a:r>
              <a:rPr lang="en-US" b="1" dirty="0" smtClean="0"/>
              <a:t> </a:t>
            </a:r>
            <a:endParaRPr lang="en-US" b="1" dirty="0"/>
          </a:p>
        </p:txBody>
      </p:sp>
      <p:graphicFrame>
        <p:nvGraphicFramePr>
          <p:cNvPr id="4" name="Table 3"/>
          <p:cNvGraphicFramePr>
            <a:graphicFrameLocks noGrp="1"/>
          </p:cNvGraphicFramePr>
          <p:nvPr/>
        </p:nvGraphicFramePr>
        <p:xfrm>
          <a:off x="685800" y="2372360"/>
          <a:ext cx="7924800" cy="4114800"/>
        </p:xfrm>
        <a:graphic>
          <a:graphicData uri="http://schemas.openxmlformats.org/drawingml/2006/table">
            <a:tbl>
              <a:tblPr firstRow="1" bandRow="1">
                <a:tableStyleId>{5C22544A-7EE6-4342-B048-85BDC9FD1C3A}</a:tableStyleId>
              </a:tblPr>
              <a:tblGrid>
                <a:gridCol w="7924800"/>
              </a:tblGrid>
              <a:tr h="370840">
                <a:tc>
                  <a:txBody>
                    <a:bodyPr/>
                    <a:lstStyle/>
                    <a:p>
                      <a:pPr algn="just"/>
                      <a:r>
                        <a:rPr lang="en-US" dirty="0" smtClean="0"/>
                        <a:t>This approach caters to the proportion of children with acute malnutrition referred from the community-based </a:t>
                      </a:r>
                      <a:r>
                        <a:rPr lang="en-US" dirty="0" err="1" smtClean="0"/>
                        <a:t>programme</a:t>
                      </a:r>
                      <a:r>
                        <a:rPr lang="en-US" dirty="0" smtClean="0"/>
                        <a:t> with anorexia, severe medical complications, severe </a:t>
                      </a:r>
                      <a:r>
                        <a:rPr lang="en-US" dirty="0" err="1" smtClean="0"/>
                        <a:t>oedema</a:t>
                      </a:r>
                      <a:r>
                        <a:rPr lang="en-US" dirty="0" smtClean="0"/>
                        <a:t> or for infants less than 6 months of age with SAM. </a:t>
                      </a:r>
                      <a:endParaRPr lang="en-US" dirty="0"/>
                    </a:p>
                  </a:txBody>
                  <a:tcPr/>
                </a:tc>
              </a:tr>
              <a:tr h="370840">
                <a:tc>
                  <a:txBody>
                    <a:bodyPr/>
                    <a:lstStyle/>
                    <a:p>
                      <a:pPr algn="just"/>
                      <a:r>
                        <a:rPr lang="en-US" dirty="0" smtClean="0"/>
                        <a:t>These children are at the highest risk of death and receive 24-hour care until their condition is stabilized and their appetite returns. </a:t>
                      </a:r>
                      <a:r>
                        <a:rPr lang="en-US" dirty="0" err="1" smtClean="0"/>
                        <a:t>Stabilisation</a:t>
                      </a:r>
                      <a:r>
                        <a:rPr lang="en-US" dirty="0" smtClean="0"/>
                        <a:t> may take up to 7 days or longer, including a transition phase for 1-3 days before being referred for rehabilitation in the community. </a:t>
                      </a:r>
                      <a:endParaRPr lang="en-US" dirty="0"/>
                    </a:p>
                  </a:txBody>
                  <a:tcPr/>
                </a:tc>
              </a:tr>
              <a:tr h="370840">
                <a:tc>
                  <a:txBody>
                    <a:bodyPr/>
                    <a:lstStyle/>
                    <a:p>
                      <a:pPr algn="just"/>
                      <a:r>
                        <a:rPr lang="en-US" dirty="0" smtClean="0"/>
                        <a:t>In emergencies, facility based care can often be provided through additional support to existing hospital </a:t>
                      </a:r>
                      <a:r>
                        <a:rPr lang="en-US" dirty="0" err="1" smtClean="0"/>
                        <a:t>paediatric</a:t>
                      </a:r>
                      <a:r>
                        <a:rPr lang="en-US" dirty="0" smtClean="0"/>
                        <a:t> wards or health </a:t>
                      </a:r>
                      <a:r>
                        <a:rPr lang="en-US" dirty="0" err="1" smtClean="0"/>
                        <a:t>centres</a:t>
                      </a:r>
                      <a:r>
                        <a:rPr lang="en-US" dirty="0" smtClean="0"/>
                        <a:t>. If numbers are great, specialized </a:t>
                      </a:r>
                      <a:r>
                        <a:rPr lang="en-US" dirty="0" err="1" smtClean="0"/>
                        <a:t>centres</a:t>
                      </a:r>
                      <a:r>
                        <a:rPr lang="en-US" dirty="0" smtClean="0"/>
                        <a:t> for inpatient treatment may need to be set up, ideally near to a hospital, in temporary buildings or tents. These should remain small (a maximum of 50 children), should not undermine the capacity of the existing health system and maintain strong links to the community-based </a:t>
                      </a:r>
                      <a:r>
                        <a:rPr lang="en-US" dirty="0" err="1" smtClean="0"/>
                        <a:t>programme</a:t>
                      </a:r>
                      <a:r>
                        <a:rPr lang="en-US" dirty="0" smtClean="0"/>
                        <a:t> so that children are smoothly integrated into outpatient care for a full recovery. </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304800"/>
          <a:ext cx="8229600" cy="5577840"/>
        </p:xfrm>
        <a:graphic>
          <a:graphicData uri="http://schemas.openxmlformats.org/drawingml/2006/table">
            <a:tbl>
              <a:tblPr firstRow="1" bandRow="1">
                <a:tableStyleId>{5C22544A-7EE6-4342-B048-85BDC9FD1C3A}</a:tableStyleId>
              </a:tblPr>
              <a:tblGrid>
                <a:gridCol w="8229600"/>
              </a:tblGrid>
              <a:tr h="5181600">
                <a:tc>
                  <a:txBody>
                    <a:bodyPr/>
                    <a:lstStyle/>
                    <a:p>
                      <a:pPr algn="just"/>
                      <a:r>
                        <a:rPr lang="en-US" sz="6000" dirty="0" smtClean="0"/>
                        <a:t>The </a:t>
                      </a:r>
                      <a:r>
                        <a:rPr lang="en-US" sz="6000" dirty="0" err="1" smtClean="0"/>
                        <a:t>programme</a:t>
                      </a:r>
                      <a:r>
                        <a:rPr lang="en-US" sz="6000" dirty="0" smtClean="0"/>
                        <a:t> should include nutrition/health education and </a:t>
                      </a:r>
                      <a:r>
                        <a:rPr lang="en-US" sz="6000" dirty="0" err="1" smtClean="0"/>
                        <a:t>counselling</a:t>
                      </a:r>
                      <a:r>
                        <a:rPr lang="en-US" sz="6000" dirty="0" smtClean="0"/>
                        <a:t> for caretakers and families to reduce re-admissions. </a:t>
                      </a:r>
                      <a:endParaRPr lang="en-US" sz="60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algn="just"/>
            <a:r>
              <a:rPr lang="en-US" b="1" dirty="0" smtClean="0"/>
              <a:t>The integrated approach </a:t>
            </a:r>
            <a:r>
              <a:rPr lang="en-US" dirty="0" smtClean="0"/>
              <a:t>is the combination of these two components in order to maximize the impact of TFP in reducing child mortality. </a:t>
            </a:r>
          </a:p>
          <a:p>
            <a:pPr algn="just"/>
            <a:r>
              <a:rPr lang="en-US" dirty="0" smtClean="0"/>
              <a:t>By combining these components some of the limitations noted in TFP approaches that rely solely on either an inpatient or outpatient strategy can be reduced. </a:t>
            </a:r>
          </a:p>
          <a:p>
            <a:pPr algn="just"/>
            <a:r>
              <a:rPr lang="en-US" dirty="0" smtClean="0"/>
              <a:t>These limitations have included poor coverage, late referrals, high default rates, cross infection, lack of appropriate treatment of infants &lt;6 months and reduced critical medical care in complicated cases.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dirty="0" smtClean="0"/>
              <a:t>The classification of SAM using the integrated approach defines each case through indicators and determines whether a child should be treated in a facility or through outpatient services. </a:t>
            </a:r>
          </a:p>
          <a:p>
            <a:pPr algn="just"/>
            <a:r>
              <a:rPr lang="en-US" dirty="0" smtClean="0"/>
              <a:t>This is shown by flow chart in Annex 5.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600" b="1" dirty="0" smtClean="0"/>
              <a:t>Annex 5: Classification of Severe Acute Malnutrition using an Integrated Approach </a:t>
            </a:r>
            <a:endParaRPr lang="en-US" sz="3600" b="1"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2" descr="C:\Users\Afzal\Pictures\My Scans\2019-03 (Mar)\scan0002.jpg"/>
          <p:cNvPicPr>
            <a:picLocks noChangeAspect="1" noChangeArrowheads="1"/>
          </p:cNvPicPr>
          <p:nvPr/>
        </p:nvPicPr>
        <p:blipFill>
          <a:blip r:embed="rId2"/>
          <a:srcRect/>
          <a:stretch>
            <a:fillRect/>
          </a:stretch>
        </p:blipFill>
        <p:spPr bwMode="auto">
          <a:xfrm>
            <a:off x="304800" y="228600"/>
            <a:ext cx="8458200" cy="640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t>Measuring Success/Benchmarks </a:t>
            </a:r>
            <a:endParaRPr lang="en-US" b="1" dirty="0"/>
          </a:p>
        </p:txBody>
      </p:sp>
      <p:sp>
        <p:nvSpPr>
          <p:cNvPr id="3" name="Content Placeholder 2"/>
          <p:cNvSpPr>
            <a:spLocks noGrp="1"/>
          </p:cNvSpPr>
          <p:nvPr>
            <p:ph idx="1"/>
          </p:nvPr>
        </p:nvSpPr>
        <p:spPr/>
        <p:txBody>
          <a:bodyPr>
            <a:normAutofit/>
          </a:bodyPr>
          <a:lstStyle/>
          <a:p>
            <a:pPr algn="just"/>
            <a:r>
              <a:rPr lang="en-US" dirty="0" smtClean="0"/>
              <a:t>The quality of </a:t>
            </a:r>
            <a:r>
              <a:rPr lang="en-US" dirty="0" err="1" smtClean="0"/>
              <a:t>programmes</a:t>
            </a:r>
            <a:r>
              <a:rPr lang="en-US" dirty="0" smtClean="0"/>
              <a:t> is monitored with a range of quantitative and qualitative indicators using reporting formats given in international guidelines.</a:t>
            </a:r>
          </a:p>
          <a:p>
            <a:pPr algn="just"/>
            <a:r>
              <a:rPr lang="en-US" dirty="0" smtClean="0"/>
              <a:t>It is preferable to combine the outcomes of inpatient and outpatient components in a given area to assess the quality of the total integrated response.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lgn="just"/>
            <a:r>
              <a:rPr lang="en-US" dirty="0" smtClean="0"/>
              <a:t>Some of the main indicators can be compared against international Sphere standards for emergency response (Box 11): </a:t>
            </a:r>
          </a:p>
          <a:p>
            <a:pPr algn="just"/>
            <a:r>
              <a:rPr lang="en-US" dirty="0" smtClean="0"/>
              <a:t>The percentage and causes of readmission, defaulting and failure to respond should be investigated and documented on an ongoing basis.</a:t>
            </a:r>
          </a:p>
          <a:p>
            <a:pPr algn="just"/>
            <a:r>
              <a:rPr lang="en-US" dirty="0" smtClean="0"/>
              <a:t>Monitoring and on-site training should be conducted every month after the initial training on the management of SAM.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t>Box 11: Benchmarks for Emergency SAM </a:t>
            </a:r>
            <a:r>
              <a:rPr lang="en-US" b="1" dirty="0" err="1" smtClean="0"/>
              <a:t>Programmes</a:t>
            </a:r>
            <a:r>
              <a:rPr lang="en-US" b="1" dirty="0" smtClean="0"/>
              <a:t> </a:t>
            </a:r>
            <a:endParaRPr lang="en-US" b="1" dirty="0"/>
          </a:p>
        </p:txBody>
      </p:sp>
      <p:graphicFrame>
        <p:nvGraphicFramePr>
          <p:cNvPr id="4" name="Content Placeholder 3"/>
          <p:cNvGraphicFramePr>
            <a:graphicFrameLocks noGrp="1"/>
          </p:cNvGraphicFramePr>
          <p:nvPr>
            <p:ph idx="1"/>
          </p:nvPr>
        </p:nvGraphicFramePr>
        <p:xfrm>
          <a:off x="457200" y="1600200"/>
          <a:ext cx="8229600" cy="496824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2800" b="1" dirty="0" smtClean="0"/>
                        <a:t>BENCHMARKS FOR EMERGENCY SAM PROGRAMMES</a:t>
                      </a:r>
                      <a:endParaRPr lang="en-US" sz="2800" b="1" dirty="0"/>
                    </a:p>
                  </a:txBody>
                  <a:tcPr/>
                </a:tc>
                <a:tc hMerge="1">
                  <a:txBody>
                    <a:bodyPr/>
                    <a:lstStyle/>
                    <a:p>
                      <a:endParaRPr lang="en-US" dirty="0"/>
                    </a:p>
                  </a:txBody>
                  <a:tcPr/>
                </a:tc>
              </a:tr>
              <a:tr h="370840">
                <a:tc>
                  <a:txBody>
                    <a:bodyPr/>
                    <a:lstStyle/>
                    <a:p>
                      <a:r>
                        <a:rPr lang="en-US" dirty="0" smtClean="0"/>
                        <a:t>Deaths</a:t>
                      </a:r>
                      <a:endParaRPr lang="en-US" dirty="0"/>
                    </a:p>
                  </a:txBody>
                  <a:tcPr/>
                </a:tc>
                <a:tc>
                  <a:txBody>
                    <a:bodyPr/>
                    <a:lstStyle/>
                    <a:p>
                      <a:r>
                        <a:rPr lang="en-US" dirty="0" smtClean="0"/>
                        <a:t>&lt;10% of exits</a:t>
                      </a:r>
                      <a:endParaRPr lang="en-US" dirty="0"/>
                    </a:p>
                  </a:txBody>
                  <a:tcPr/>
                </a:tc>
              </a:tr>
              <a:tr h="370840">
                <a:tc>
                  <a:txBody>
                    <a:bodyPr/>
                    <a:lstStyle/>
                    <a:p>
                      <a:r>
                        <a:rPr lang="en-US" smtClean="0"/>
                        <a:t>Defaults </a:t>
                      </a:r>
                      <a:endParaRPr lang="en-US" dirty="0"/>
                    </a:p>
                  </a:txBody>
                  <a:tcPr/>
                </a:tc>
                <a:tc>
                  <a:txBody>
                    <a:bodyPr/>
                    <a:lstStyle/>
                    <a:p>
                      <a:r>
                        <a:rPr lang="en-US" dirty="0" smtClean="0"/>
                        <a:t>&lt;15% of exits</a:t>
                      </a:r>
                      <a:endParaRPr lang="en-US" dirty="0"/>
                    </a:p>
                  </a:txBody>
                  <a:tcPr/>
                </a:tc>
              </a:tr>
              <a:tr h="370840">
                <a:tc>
                  <a:txBody>
                    <a:bodyPr/>
                    <a:lstStyle/>
                    <a:p>
                      <a:r>
                        <a:rPr lang="en-US" dirty="0" smtClean="0"/>
                        <a:t>Recovered</a:t>
                      </a:r>
                      <a:endParaRPr lang="en-US" dirty="0"/>
                    </a:p>
                  </a:txBody>
                  <a:tcPr/>
                </a:tc>
                <a:tc>
                  <a:txBody>
                    <a:bodyPr/>
                    <a:lstStyle/>
                    <a:p>
                      <a:r>
                        <a:rPr lang="en-US" dirty="0" smtClean="0"/>
                        <a:t>&gt;75% of exits from outpatient care </a:t>
                      </a:r>
                      <a:endParaRPr lang="en-US" dirty="0"/>
                    </a:p>
                  </a:txBody>
                  <a:tcPr/>
                </a:tc>
              </a:tr>
              <a:tr h="370840">
                <a:tc>
                  <a:txBody>
                    <a:bodyPr/>
                    <a:lstStyle/>
                    <a:p>
                      <a:r>
                        <a:rPr lang="en-US" dirty="0" smtClean="0"/>
                        <a:t>Mean weight gain </a:t>
                      </a:r>
                      <a:endParaRPr lang="en-US" dirty="0"/>
                    </a:p>
                  </a:txBody>
                  <a:tcPr/>
                </a:tc>
                <a:tc>
                  <a:txBody>
                    <a:bodyPr/>
                    <a:lstStyle/>
                    <a:p>
                      <a:r>
                        <a:rPr lang="it-IT" dirty="0" smtClean="0"/>
                        <a:t>&gt;4g per Kg per person per day** </a:t>
                      </a:r>
                      <a:endParaRPr lang="en-US" dirty="0"/>
                    </a:p>
                  </a:txBody>
                  <a:tcPr/>
                </a:tc>
              </a:tr>
              <a:tr h="370840">
                <a:tc>
                  <a:txBody>
                    <a:bodyPr/>
                    <a:lstStyle/>
                    <a:p>
                      <a:r>
                        <a:rPr lang="en-US" dirty="0" smtClean="0"/>
                        <a:t>Average length of stay</a:t>
                      </a:r>
                      <a:endParaRPr lang="en-US" dirty="0"/>
                    </a:p>
                  </a:txBody>
                  <a:tcPr/>
                </a:tc>
                <a:tc>
                  <a:txBody>
                    <a:bodyPr/>
                    <a:lstStyle/>
                    <a:p>
                      <a:endParaRPr lang="en-US" dirty="0"/>
                    </a:p>
                  </a:txBody>
                  <a:tcPr/>
                </a:tc>
              </a:tr>
              <a:tr h="370840">
                <a:tc>
                  <a:txBody>
                    <a:bodyPr/>
                    <a:lstStyle/>
                    <a:p>
                      <a:r>
                        <a:rPr lang="en-US" dirty="0" smtClean="0"/>
                        <a:t>In inpatient care</a:t>
                      </a:r>
                      <a:endParaRPr lang="en-US" dirty="0"/>
                    </a:p>
                  </a:txBody>
                  <a:tcPr/>
                </a:tc>
                <a:tc>
                  <a:txBody>
                    <a:bodyPr/>
                    <a:lstStyle/>
                    <a:p>
                      <a:r>
                        <a:rPr lang="en-US" dirty="0" smtClean="0"/>
                        <a:t>4-7 days (where OTP is in place) </a:t>
                      </a:r>
                      <a:endParaRPr lang="en-US" dirty="0"/>
                    </a:p>
                  </a:txBody>
                  <a:tcPr/>
                </a:tc>
              </a:tr>
              <a:tr h="370840">
                <a:tc>
                  <a:txBody>
                    <a:bodyPr/>
                    <a:lstStyle/>
                    <a:p>
                      <a:r>
                        <a:rPr lang="en-US" dirty="0" smtClean="0"/>
                        <a:t>Average length of stay </a:t>
                      </a:r>
                      <a:endParaRPr lang="en-US" dirty="0"/>
                    </a:p>
                  </a:txBody>
                  <a:tcPr/>
                </a:tc>
                <a:tc>
                  <a:txBody>
                    <a:bodyPr/>
                    <a:lstStyle/>
                    <a:p>
                      <a:endParaRPr lang="en-US" dirty="0"/>
                    </a:p>
                  </a:txBody>
                  <a:tcPr/>
                </a:tc>
              </a:tr>
              <a:tr h="370840">
                <a:tc>
                  <a:txBody>
                    <a:bodyPr/>
                    <a:lstStyle/>
                    <a:p>
                      <a:r>
                        <a:rPr lang="en-US" dirty="0" smtClean="0"/>
                        <a:t>Outpatient care </a:t>
                      </a:r>
                      <a:endParaRPr lang="en-US" dirty="0"/>
                    </a:p>
                  </a:txBody>
                  <a:tcPr/>
                </a:tc>
                <a:tc>
                  <a:txBody>
                    <a:bodyPr/>
                    <a:lstStyle/>
                    <a:p>
                      <a:r>
                        <a:rPr lang="en-US" dirty="0" smtClean="0"/>
                        <a:t>&lt;60 days </a:t>
                      </a:r>
                      <a:endParaRPr lang="en-US" dirty="0"/>
                    </a:p>
                  </a:txBody>
                  <a:tcPr/>
                </a:tc>
              </a:tr>
              <a:tr h="370840">
                <a:tc>
                  <a:txBody>
                    <a:bodyPr/>
                    <a:lstStyle/>
                    <a:p>
                      <a:r>
                        <a:rPr lang="en-US" dirty="0" smtClean="0"/>
                        <a:t>Coverage </a:t>
                      </a:r>
                      <a:endParaRPr lang="en-US" dirty="0"/>
                    </a:p>
                  </a:txBody>
                  <a:tcPr/>
                </a:tc>
                <a:tc>
                  <a:txBody>
                    <a:bodyPr/>
                    <a:lstStyle/>
                    <a:p>
                      <a:r>
                        <a:rPr lang="en-US" dirty="0" smtClean="0"/>
                        <a:t>&gt;50% in rural areas </a:t>
                      </a:r>
                      <a:endParaRPr lang="en-US" dirty="0"/>
                    </a:p>
                  </a:txBody>
                  <a:tcPr/>
                </a:tc>
              </a:tr>
              <a:tr h="370840">
                <a:tc>
                  <a:txBody>
                    <a:bodyPr/>
                    <a:lstStyle/>
                    <a:p>
                      <a:endParaRPr lang="en-US" dirty="0"/>
                    </a:p>
                  </a:txBody>
                  <a:tcPr/>
                </a:tc>
                <a:tc>
                  <a:txBody>
                    <a:bodyPr/>
                    <a:lstStyle/>
                    <a:p>
                      <a:r>
                        <a:rPr lang="en-US" dirty="0" smtClean="0"/>
                        <a:t>&gt;70% in urban areas </a:t>
                      </a:r>
                      <a:endParaRPr lang="en-US" dirty="0"/>
                    </a:p>
                  </a:txBody>
                  <a:tcPr/>
                </a:tc>
              </a:tr>
              <a:tr h="370840">
                <a:tc>
                  <a:txBody>
                    <a:bodyPr/>
                    <a:lstStyle/>
                    <a:p>
                      <a:endParaRPr lang="en-US" dirty="0"/>
                    </a:p>
                  </a:txBody>
                  <a:tcPr/>
                </a:tc>
                <a:tc>
                  <a:txBody>
                    <a:bodyPr/>
                    <a:lstStyle/>
                    <a:p>
                      <a:r>
                        <a:rPr lang="en-US" dirty="0" smtClean="0"/>
                        <a:t>90% in camp situations </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t>What is Severe Acute Malnutrition? </a:t>
            </a:r>
            <a:endParaRPr lang="en-US" b="1" dirty="0"/>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t>	Severe acute malnutrition in children is characterized by one of the following: </a:t>
            </a:r>
          </a:p>
          <a:p>
            <a:pPr>
              <a:buNone/>
            </a:pPr>
            <a:endParaRPr lang="en-US" dirty="0" smtClean="0"/>
          </a:p>
          <a:p>
            <a:endParaRPr lang="en-US" dirty="0"/>
          </a:p>
        </p:txBody>
      </p:sp>
      <p:graphicFrame>
        <p:nvGraphicFramePr>
          <p:cNvPr id="4" name="Table 3"/>
          <p:cNvGraphicFramePr>
            <a:graphicFrameLocks noGrp="1"/>
          </p:cNvGraphicFramePr>
          <p:nvPr/>
        </p:nvGraphicFramePr>
        <p:xfrm>
          <a:off x="762000" y="2362200"/>
          <a:ext cx="7391400" cy="2021840"/>
        </p:xfrm>
        <a:graphic>
          <a:graphicData uri="http://schemas.openxmlformats.org/drawingml/2006/table">
            <a:tbl>
              <a:tblPr firstRow="1" bandRow="1">
                <a:tableStyleId>{5C22544A-7EE6-4342-B048-85BDC9FD1C3A}</a:tableStyleId>
              </a:tblPr>
              <a:tblGrid>
                <a:gridCol w="7391400"/>
              </a:tblGrid>
              <a:tr h="370840">
                <a:tc>
                  <a:txBody>
                    <a:bodyPr/>
                    <a:lstStyle/>
                    <a:p>
                      <a:r>
                        <a:rPr lang="en-US" dirty="0" smtClean="0"/>
                        <a:t>Weight-for-height measurement below minus 3 Z-scores below the median weight-for-height compared to the reference population </a:t>
                      </a:r>
                      <a:endParaRPr lang="en-US" dirty="0"/>
                    </a:p>
                  </a:txBody>
                  <a:tcPr/>
                </a:tc>
              </a:tr>
              <a:tr h="370840">
                <a:tc>
                  <a:txBody>
                    <a:bodyPr/>
                    <a:lstStyle/>
                    <a:p>
                      <a:r>
                        <a:rPr lang="en-US" dirty="0" smtClean="0"/>
                        <a:t>Weight for height below 70% of the median compared to the reference population</a:t>
                      </a:r>
                      <a:endParaRPr lang="en-US" dirty="0"/>
                    </a:p>
                  </a:txBody>
                  <a:tcPr/>
                </a:tc>
              </a:tr>
              <a:tr h="370840">
                <a:tc>
                  <a:txBody>
                    <a:bodyPr/>
                    <a:lstStyle/>
                    <a:p>
                      <a:r>
                        <a:rPr lang="en-US" dirty="0" smtClean="0"/>
                        <a:t>Mid-Upper Arm Circumference (MUAC) measurement below 110mm</a:t>
                      </a:r>
                      <a:endParaRPr lang="en-US" dirty="0"/>
                    </a:p>
                  </a:txBody>
                  <a:tcPr/>
                </a:tc>
              </a:tr>
              <a:tr h="370840">
                <a:tc>
                  <a:txBody>
                    <a:bodyPr/>
                    <a:lstStyle/>
                    <a:p>
                      <a:r>
                        <a:rPr lang="en-US" dirty="0" smtClean="0"/>
                        <a:t>The presence of bilateral </a:t>
                      </a:r>
                      <a:r>
                        <a:rPr lang="en-US" dirty="0" err="1" smtClean="0"/>
                        <a:t>oedema</a:t>
                      </a:r>
                      <a:r>
                        <a:rPr lang="en-US" dirty="0" smtClean="0"/>
                        <a:t> </a:t>
                      </a:r>
                      <a:endParaRPr lang="en-US"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pPr algn="just"/>
            <a:r>
              <a:rPr lang="en-US" dirty="0" smtClean="0"/>
              <a:t>** &gt;8g per person per day is recommended by Sphere for inpatient treatment. </a:t>
            </a:r>
          </a:p>
          <a:p>
            <a:pPr algn="just"/>
            <a:r>
              <a:rPr lang="en-US" dirty="0" smtClean="0"/>
              <a:t>Lower rates of weight gain are more acceptable in outpatient </a:t>
            </a:r>
            <a:r>
              <a:rPr lang="en-US" dirty="0" err="1" smtClean="0"/>
              <a:t>programmes</a:t>
            </a:r>
            <a:r>
              <a:rPr lang="en-US" dirty="0" smtClean="0"/>
              <a:t> because the risk of exposure to infection and the opportunity costs for beneficiaries are much lower. </a:t>
            </a:r>
          </a:p>
          <a:p>
            <a:pPr algn="just"/>
            <a:r>
              <a:rPr lang="en-US" dirty="0" smtClean="0"/>
              <a:t>This must be explained to </a:t>
            </a:r>
            <a:r>
              <a:rPr lang="en-US" dirty="0" err="1" smtClean="0"/>
              <a:t>carers</a:t>
            </a:r>
            <a:r>
              <a:rPr lang="en-US" dirty="0" smtClean="0"/>
              <a:t> at the outset to avoid false expectations leading to defaulting.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Other Issues/Debates </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dirty="0" smtClean="0"/>
              <a:t>Children with SAM and severe dehydration must be treated with </a:t>
            </a:r>
            <a:r>
              <a:rPr lang="en-US" dirty="0" err="1" smtClean="0"/>
              <a:t>ReSoMal</a:t>
            </a:r>
            <a:r>
              <a:rPr lang="en-US" dirty="0" smtClean="0"/>
              <a:t> (rehydration solution for malnourished) and NOT standard formula ORS. </a:t>
            </a:r>
          </a:p>
          <a:p>
            <a:r>
              <a:rPr lang="en-US" dirty="0" smtClean="0"/>
              <a:t>See treatment guidelines for management of dehydration in SAM5 </a:t>
            </a:r>
          </a:p>
          <a:p>
            <a:r>
              <a:rPr lang="en-US" dirty="0" smtClean="0"/>
              <a:t>The massive problem of shortage of staff and frequent staff transfers in most developing countries shows the important need for regular on-site training and skills transfer on the management of SAM. </a:t>
            </a:r>
          </a:p>
          <a:p>
            <a:r>
              <a:rPr lang="en-US" dirty="0" smtClean="0"/>
              <a:t>It is recommended for integration into national nursing, nutrition and medical school training curricula </a:t>
            </a:r>
          </a:p>
          <a:p>
            <a:r>
              <a:rPr lang="en-US" dirty="0" smtClean="0"/>
              <a:t>The standards for recovery and the minimum length of stay in the inpatient and outpatient </a:t>
            </a:r>
            <a:r>
              <a:rPr lang="en-US" dirty="0" err="1" smtClean="0"/>
              <a:t>programmes</a:t>
            </a:r>
            <a:r>
              <a:rPr lang="en-US" dirty="0" smtClean="0"/>
              <a:t> may be difficult to achieve in areas where HIV is prevalent.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dirty="0" smtClean="0"/>
              <a:t>Activities related to the management of severe malnutrition should be strongly linked to activities related to the prevention and treatment of HIV and AIDS (e.g. promotion of infant and young child feeding practices, mothers' voluntary testing and </a:t>
            </a:r>
            <a:r>
              <a:rPr lang="en-US" dirty="0" err="1" smtClean="0"/>
              <a:t>counselling</a:t>
            </a:r>
            <a:r>
              <a:rPr lang="en-US" dirty="0" smtClean="0"/>
              <a:t>, and antiretroviral therapy). </a:t>
            </a:r>
          </a:p>
          <a:p>
            <a:r>
              <a:rPr lang="en-US" dirty="0" smtClean="0"/>
              <a:t>In both facility and community-based care, there is a need to specifically address and improve the guidelines and capacity for the management of severely malnourished infants &lt;6 months, the management of rehydration in SAM, and the management of SAM in HIV positive children.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algn="just"/>
            <a:r>
              <a:rPr lang="en-US" dirty="0" smtClean="0"/>
              <a:t>Other important points to consider include the continuous availability of supplies such as Complex Minerals Vitamins (CMV), therapeutic milk/RUTF or their components, and essential drugs for the treatment of complicated severe malnutrition</a:t>
            </a:r>
          </a:p>
          <a:p>
            <a:pPr algn="just"/>
            <a:r>
              <a:rPr lang="en-US" dirty="0" smtClean="0"/>
              <a:t>Socio-cultural aspects including staff </a:t>
            </a:r>
            <a:r>
              <a:rPr lang="en-US" dirty="0" err="1" smtClean="0"/>
              <a:t>behaviour</a:t>
            </a:r>
            <a:r>
              <a:rPr lang="en-US" dirty="0" smtClean="0"/>
              <a:t> with mothers or caretakers, psychosocial support and the rejection of therapeutic foods by mothers or caretakers need to be factored into programming. </a:t>
            </a:r>
          </a:p>
          <a:p>
            <a:pPr algn="just"/>
            <a:r>
              <a:rPr lang="en-US" dirty="0" smtClean="0"/>
              <a:t>The potential to integrate community-based care with IMCI services in the post-emergency phase should be explored. </a:t>
            </a:r>
          </a:p>
          <a:p>
            <a:pPr algn="just"/>
            <a:r>
              <a:rPr lang="en-US" dirty="0" smtClean="0"/>
              <a:t>The emotional and physical stimulation of the child (environment, play activities and physical activities) have very important roles to play in the child’s rehabilitation.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Supplies</a:t>
            </a:r>
            <a:endParaRPr lang="en-US" dirty="0"/>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a:buNone/>
            </a:pPr>
            <a:r>
              <a:rPr lang="en-US" b="1" dirty="0" smtClean="0"/>
              <a:t>	Human Resources</a:t>
            </a:r>
          </a:p>
          <a:p>
            <a:pPr algn="just"/>
            <a:r>
              <a:rPr lang="en-US" dirty="0" smtClean="0"/>
              <a:t>Facility-based inpatient management of SAM in a hospital or health centre requires on average, one part-time doctor, three nurses and a nutritionist. </a:t>
            </a:r>
          </a:p>
          <a:p>
            <a:pPr algn="just"/>
            <a:r>
              <a:rPr lang="en-US" dirty="0" smtClean="0"/>
              <a:t>The number of health care providers will vary depending on the number of admissions. </a:t>
            </a:r>
          </a:p>
          <a:p>
            <a:pPr algn="just"/>
            <a:r>
              <a:rPr lang="en-US" dirty="0" smtClean="0"/>
              <a:t>There should be a minimum of one feeding assistant for 10 inpatients. </a:t>
            </a:r>
          </a:p>
          <a:p>
            <a:pPr algn="just"/>
            <a:r>
              <a:rPr lang="en-US" dirty="0" smtClean="0"/>
              <a:t>Some health workers should provide care during the night, as an important proportion of deaths happen at night. </a:t>
            </a:r>
          </a:p>
          <a:p>
            <a:pPr algn="just"/>
            <a:r>
              <a:rPr lang="en-US" dirty="0" smtClean="0"/>
              <a:t>The mothers or caretakers of children should continue be involved in feeding, bathing, and giving psychosocial stimulation. </a:t>
            </a:r>
          </a:p>
          <a:p>
            <a:pPr algn="just"/>
            <a:r>
              <a:rPr lang="en-US" dirty="0" smtClean="0"/>
              <a:t>They should also be shown how to recognize signs of danger in order to alert a health care provider on time in an emergency. </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just"/>
            <a:r>
              <a:rPr lang="en-US" dirty="0" smtClean="0"/>
              <a:t>Community-based management of SAM requires that key resource people within the community are contacted and involved in the </a:t>
            </a:r>
            <a:r>
              <a:rPr lang="en-US" dirty="0" err="1" smtClean="0"/>
              <a:t>programme</a:t>
            </a:r>
            <a:r>
              <a:rPr lang="en-US" dirty="0" smtClean="0"/>
              <a:t> design, implementation and monitoring. </a:t>
            </a:r>
          </a:p>
          <a:p>
            <a:pPr algn="just"/>
            <a:r>
              <a:rPr lang="en-US" dirty="0" smtClean="0"/>
              <a:t>The outpatient service can be implemented by existing clinic/health centre staff, although additional staff will be needed if there are more than 15 children per clinic worker to be treated each day.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algn="just"/>
            <a:r>
              <a:rPr lang="en-US" dirty="0" smtClean="0"/>
              <a:t>This may take the form of mobile teams comprising a qualified health worker and 2-3 assistants that travel to multiple existing sites in a week to take measurements, and assist the nurse or set up new satellite sites to meet high demand in specific areas. </a:t>
            </a:r>
          </a:p>
          <a:p>
            <a:pPr algn="just"/>
            <a:r>
              <a:rPr lang="en-US" dirty="0" smtClean="0"/>
              <a:t>An overall supervisor working for the district health management team is also required to ensure quality of the </a:t>
            </a:r>
            <a:r>
              <a:rPr lang="en-US" dirty="0" err="1" smtClean="0"/>
              <a:t>programme</a:t>
            </a:r>
            <a:r>
              <a:rPr lang="en-U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Physical Resources </a:t>
            </a:r>
            <a:endParaRPr lang="en-US" b="1"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algn="just"/>
            <a:r>
              <a:rPr lang="en-US" dirty="0" smtClean="0"/>
              <a:t>The inpatient facility should be equipped with minimum supplies needed for a severe malnutrition ward including medical formula diets (or locally available ingredients and Complex Mineral Vitamins to prepare them), </a:t>
            </a:r>
            <a:r>
              <a:rPr lang="en-US" dirty="0" err="1" smtClean="0"/>
              <a:t>ReSoMal</a:t>
            </a:r>
            <a:r>
              <a:rPr lang="en-US" dirty="0" smtClean="0"/>
              <a:t> for the treatment of dehydration in severe malnutrition, hygiene supplies for mothers and staff including mosquito nets, supplies for reference and record keeping, kitchen equipment, and laboratory resources should be accessible either on site or through referral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lgn="just"/>
            <a:r>
              <a:rPr lang="en-US" dirty="0" smtClean="0"/>
              <a:t>Both the facility and community-based programs require basic equipment and food supplies including: RUTF (Ready-to-use Therapeutic Food), MUAC bands, medical supplies, soap, weighing scales, height boards, and basic kitchen equipment. </a:t>
            </a:r>
          </a:p>
          <a:p>
            <a:pPr algn="just"/>
            <a:r>
              <a:rPr lang="en-US" dirty="0" smtClean="0"/>
              <a:t>All equipment and supplies, including the RUTF, can be either kept and managed at clinics stores if there is capacity, or transported by mobile teams in a strong equipment box.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Transport may also be required for those children identified at the outpatient service who require referral to inpatient care if the inpatient facility is far away.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smtClean="0"/>
              <a:t>Why is the management of severe acute malnutrition a key intervention in emergencies? </a:t>
            </a:r>
            <a:endParaRPr lang="en-US" sz="3200" b="1" dirty="0"/>
          </a:p>
        </p:txBody>
      </p:sp>
      <p:sp>
        <p:nvSpPr>
          <p:cNvPr id="3" name="Content Placeholder 2"/>
          <p:cNvSpPr>
            <a:spLocks noGrp="1"/>
          </p:cNvSpPr>
          <p:nvPr>
            <p:ph idx="1"/>
          </p:nvPr>
        </p:nvSpPr>
        <p:spPr/>
        <p:txBody>
          <a:bodyPr>
            <a:normAutofit fontScale="85000" lnSpcReduction="20000"/>
          </a:bodyPr>
          <a:lstStyle/>
          <a:p>
            <a:pPr algn="just"/>
            <a:r>
              <a:rPr lang="en-US" dirty="0" smtClean="0"/>
              <a:t>Children with SAM have a 10 to 20-fold risk of dying compared to well nourished children1 . </a:t>
            </a:r>
          </a:p>
          <a:p>
            <a:pPr algn="just"/>
            <a:r>
              <a:rPr lang="en-US" dirty="0" smtClean="0"/>
              <a:t>SAM can be a direct cause of child death, or it can act as an indirect cause of death by dramatically increasing case fatality in children suffering from common childhood illnesses such as </a:t>
            </a:r>
            <a:r>
              <a:rPr lang="en-US" dirty="0" err="1" smtClean="0"/>
              <a:t>diarrhoea</a:t>
            </a:r>
            <a:r>
              <a:rPr lang="en-US" dirty="0" smtClean="0"/>
              <a:t> and pneumonia. </a:t>
            </a:r>
          </a:p>
          <a:p>
            <a:pPr algn="just"/>
            <a:r>
              <a:rPr lang="en-US" dirty="0" smtClean="0"/>
              <a:t>This is particularly heightened in conditions of poor sanitation, hygiene and poor provision of health services that often </a:t>
            </a:r>
            <a:r>
              <a:rPr lang="en-US" dirty="0" err="1" smtClean="0"/>
              <a:t>characterise</a:t>
            </a:r>
            <a:r>
              <a:rPr lang="en-US" dirty="0" smtClean="0"/>
              <a:t> emergency situations. </a:t>
            </a:r>
          </a:p>
          <a:p>
            <a:pPr algn="just"/>
            <a:r>
              <a:rPr lang="en-US" dirty="0" smtClean="0"/>
              <a:t>Timely and effective interventions for the management of SAM, which achieve high coverage, could prevent hundreds of thousands of child deaths.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t>When is an emergency therapeutic feeding </a:t>
            </a:r>
            <a:r>
              <a:rPr lang="en-US" b="1" dirty="0" err="1" smtClean="0"/>
              <a:t>programme</a:t>
            </a:r>
            <a:r>
              <a:rPr lang="en-US" b="1" dirty="0" smtClean="0"/>
              <a:t> required? </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Therapeutic feeding is the </a:t>
            </a:r>
            <a:r>
              <a:rPr lang="en-US" dirty="0" err="1" smtClean="0"/>
              <a:t>specialised</a:t>
            </a:r>
            <a:r>
              <a:rPr lang="en-US" dirty="0" smtClean="0"/>
              <a:t> treatment to manage severe acute malnutrition. </a:t>
            </a:r>
          </a:p>
          <a:p>
            <a:pPr algn="just"/>
            <a:r>
              <a:rPr lang="en-US" dirty="0" smtClean="0"/>
              <a:t>The treatment of SAM through existing services such as hospitals or PHC clinics becomes difficult with the increased numbers of severely malnourished children that occur during an emergency. </a:t>
            </a:r>
          </a:p>
          <a:p>
            <a:pPr algn="just"/>
            <a:r>
              <a:rPr lang="en-US" dirty="0" err="1" smtClean="0"/>
              <a:t>Programmes</a:t>
            </a:r>
            <a:r>
              <a:rPr lang="en-US" dirty="0" smtClean="0"/>
              <a:t> are therefore needed to support existing services, and in some cases, additional services must be implemented to meet the needs of the population.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algn="just"/>
            <a:r>
              <a:rPr lang="en-US" dirty="0" smtClean="0"/>
              <a:t>The decision to start a therapeutic feeding </a:t>
            </a:r>
            <a:r>
              <a:rPr lang="en-US" dirty="0" err="1" smtClean="0"/>
              <a:t>programme</a:t>
            </a:r>
            <a:r>
              <a:rPr lang="en-US" dirty="0" smtClean="0"/>
              <a:t> (TFP) incorporating community-based and inpatient components is based solely on the presence of large numbers of severely acutely malnourished children requiring immediate life saving treatment. </a:t>
            </a:r>
          </a:p>
          <a:p>
            <a:pPr algn="just"/>
            <a:r>
              <a:rPr lang="en-US" dirty="0" smtClean="0"/>
              <a:t>The decision is based on the prevalence of global acute malnutrition; &gt;10% of the under-five population, with no aggravating factors, or &gt;5% of the </a:t>
            </a:r>
            <a:r>
              <a:rPr lang="en-US" dirty="0" err="1" smtClean="0"/>
              <a:t>underfive</a:t>
            </a:r>
            <a:r>
              <a:rPr lang="en-US" dirty="0" smtClean="0"/>
              <a:t> population, with aggravating factors (see SFP Box 8).</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85000" lnSpcReduction="20000"/>
          </a:bodyPr>
          <a:lstStyle/>
          <a:p>
            <a:pPr algn="just"/>
            <a:r>
              <a:rPr lang="en-US" dirty="0" smtClean="0"/>
              <a:t>Therapeutic feeding </a:t>
            </a:r>
            <a:r>
              <a:rPr lang="en-US" dirty="0" err="1" smtClean="0"/>
              <a:t>programmes</a:t>
            </a:r>
            <a:r>
              <a:rPr lang="en-US" dirty="0" smtClean="0"/>
              <a:t> should not undermine the capacity of health systems, nor should external programs allow governments to abdicate their responsibilities for providing services. </a:t>
            </a:r>
          </a:p>
          <a:p>
            <a:pPr algn="just"/>
            <a:r>
              <a:rPr lang="en-US" dirty="0" smtClean="0"/>
              <a:t>Wherever possible, </a:t>
            </a:r>
            <a:r>
              <a:rPr lang="en-US" dirty="0" err="1" smtClean="0"/>
              <a:t>programmes</a:t>
            </a:r>
            <a:r>
              <a:rPr lang="en-US" dirty="0" smtClean="0"/>
              <a:t> should aim to build on and strengthen existing capacity to treat severe malnutrition. </a:t>
            </a:r>
          </a:p>
          <a:p>
            <a:pPr algn="just"/>
            <a:r>
              <a:rPr lang="en-US" dirty="0" smtClean="0"/>
              <a:t>The decision to scale-up services with emergency </a:t>
            </a:r>
            <a:r>
              <a:rPr lang="en-US" dirty="0" err="1" smtClean="0"/>
              <a:t>programmes</a:t>
            </a:r>
            <a:r>
              <a:rPr lang="en-US" dirty="0" smtClean="0"/>
              <a:t> should be taken only when necessary. </a:t>
            </a:r>
          </a:p>
          <a:p>
            <a:pPr algn="just"/>
            <a:r>
              <a:rPr lang="en-US" dirty="0" smtClean="0"/>
              <a:t>When assessing capacity, available supplies, staff, and resources should be measured against the numbers of severely malnourished children expected from prevalence </a:t>
            </a:r>
            <a:r>
              <a:rPr lang="en-US" dirty="0" err="1" smtClean="0"/>
              <a:t>estimatesxvi</a:t>
            </a:r>
            <a:r>
              <a:rPr lang="en-US" dirty="0" smtClean="0"/>
              <a:t>. </a:t>
            </a:r>
          </a:p>
          <a:p>
            <a:pPr algn="just"/>
            <a:r>
              <a:rPr lang="en-US" dirty="0" smtClean="0"/>
              <a:t>If no </a:t>
            </a:r>
            <a:r>
              <a:rPr lang="en-US" dirty="0" err="1" smtClean="0"/>
              <a:t>programme</a:t>
            </a:r>
            <a:r>
              <a:rPr lang="en-US" dirty="0" smtClean="0"/>
              <a:t> has already been established to support children with SAM in the emergency area, then the </a:t>
            </a:r>
            <a:r>
              <a:rPr lang="en-US" dirty="0" err="1" smtClean="0"/>
              <a:t>programme</a:t>
            </a:r>
            <a:r>
              <a:rPr lang="en-US" dirty="0" smtClean="0"/>
              <a:t> must be created with the support of the community and the existing health services.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600" b="1" dirty="0" smtClean="0"/>
              <a:t>How is a Therapeutic Feeding </a:t>
            </a:r>
            <a:r>
              <a:rPr lang="en-US" sz="3600" b="1" dirty="0" err="1" smtClean="0"/>
              <a:t>Programme</a:t>
            </a:r>
            <a:r>
              <a:rPr lang="en-US" sz="3600" b="1" dirty="0" smtClean="0"/>
              <a:t> implemented in an emergency?</a:t>
            </a:r>
            <a:endParaRPr lang="en-US" sz="3600" b="1" dirty="0"/>
          </a:p>
        </p:txBody>
      </p:sp>
      <p:sp>
        <p:nvSpPr>
          <p:cNvPr id="3" name="Content Placeholder 2"/>
          <p:cNvSpPr>
            <a:spLocks noGrp="1"/>
          </p:cNvSpPr>
          <p:nvPr>
            <p:ph idx="1"/>
          </p:nvPr>
        </p:nvSpPr>
        <p:spPr/>
        <p:txBody>
          <a:bodyPr>
            <a:normAutofit fontScale="92500" lnSpcReduction="10000"/>
          </a:bodyPr>
          <a:lstStyle/>
          <a:p>
            <a:pPr algn="just"/>
            <a:r>
              <a:rPr lang="en-US" dirty="0" smtClean="0"/>
              <a:t>Factors that should be taken into account when planning a TFP include the numbers and geographical spread of affected individuals, the security situation, and the capacity of existing services. </a:t>
            </a:r>
          </a:p>
          <a:p>
            <a:pPr algn="just"/>
            <a:r>
              <a:rPr lang="en-US" dirty="0" smtClean="0"/>
              <a:t>The purpose of the </a:t>
            </a:r>
            <a:r>
              <a:rPr lang="en-US" dirty="0" err="1" smtClean="0"/>
              <a:t>programme</a:t>
            </a:r>
            <a:r>
              <a:rPr lang="en-US" dirty="0" smtClean="0"/>
              <a:t> should be clearly communicated and discussed with the target population and the planning of the </a:t>
            </a:r>
            <a:r>
              <a:rPr lang="en-US" dirty="0" err="1" smtClean="0"/>
              <a:t>programme</a:t>
            </a:r>
            <a:r>
              <a:rPr lang="en-US" dirty="0" smtClean="0"/>
              <a:t> should involve key decision makers from the existing health systems and the community.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r>
              <a:rPr lang="en-US" dirty="0" smtClean="0"/>
              <a:t>There are two distinct components of management for severe acute malnutrition (Boxes 9,10). </a:t>
            </a:r>
          </a:p>
          <a:p>
            <a:pPr algn="just"/>
            <a:r>
              <a:rPr lang="en-US" dirty="0" smtClean="0"/>
              <a:t>Combined they offer an effective integrated approach to the management of SAM which can greatly increase coverage potential.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t>Box 9: Community-Based Management of SAM </a:t>
            </a:r>
            <a:endParaRPr lang="en-US" b="1" dirty="0"/>
          </a:p>
        </p:txBody>
      </p:sp>
      <p:sp>
        <p:nvSpPr>
          <p:cNvPr id="3" name="Content Placeholder 2"/>
          <p:cNvSpPr>
            <a:spLocks noGrp="1"/>
          </p:cNvSpPr>
          <p:nvPr>
            <p:ph idx="1"/>
          </p:nvPr>
        </p:nvSpPr>
        <p:spPr/>
        <p:txBody>
          <a:bodyPr/>
          <a:lstStyle/>
          <a:p>
            <a:pPr>
              <a:buNone/>
            </a:pPr>
            <a:r>
              <a:rPr lang="en-US" b="1" dirty="0" smtClean="0"/>
              <a:t>	Community-Based Management of SAM </a:t>
            </a:r>
          </a:p>
          <a:p>
            <a:pPr>
              <a:buNone/>
            </a:pPr>
            <a:endParaRPr lang="en-US" b="1" dirty="0"/>
          </a:p>
        </p:txBody>
      </p:sp>
      <p:graphicFrame>
        <p:nvGraphicFramePr>
          <p:cNvPr id="4" name="Table 3"/>
          <p:cNvGraphicFramePr>
            <a:graphicFrameLocks noGrp="1"/>
          </p:cNvGraphicFramePr>
          <p:nvPr/>
        </p:nvGraphicFramePr>
        <p:xfrm>
          <a:off x="533400" y="2296160"/>
          <a:ext cx="8077200" cy="3840480"/>
        </p:xfrm>
        <a:graphic>
          <a:graphicData uri="http://schemas.openxmlformats.org/drawingml/2006/table">
            <a:tbl>
              <a:tblPr firstRow="1" bandRow="1">
                <a:tableStyleId>{5C22544A-7EE6-4342-B048-85BDC9FD1C3A}</a:tableStyleId>
              </a:tblPr>
              <a:tblGrid>
                <a:gridCol w="8077200"/>
              </a:tblGrid>
              <a:tr h="370840">
                <a:tc>
                  <a:txBody>
                    <a:bodyPr/>
                    <a:lstStyle/>
                    <a:p>
                      <a:pPr algn="just"/>
                      <a:r>
                        <a:rPr lang="en-US" dirty="0" smtClean="0"/>
                        <a:t>This approach aims to maximize coverage and access of the population to treatment for SAM by providing easier access to treatment through outpatient services, closer to homes (within a days return walk). An essential component of the approach is community mobilization techniques to engage the affected population in designing an appropriately structured </a:t>
                      </a:r>
                      <a:r>
                        <a:rPr lang="en-US" dirty="0" err="1" smtClean="0"/>
                        <a:t>programme</a:t>
                      </a:r>
                      <a:r>
                        <a:rPr lang="en-US" dirty="0" smtClean="0"/>
                        <a:t> and foster participation for timely identification and referral of cases of SAM in the community. </a:t>
                      </a:r>
                      <a:endParaRPr lang="en-US" dirty="0"/>
                    </a:p>
                  </a:txBody>
                  <a:tcPr/>
                </a:tc>
              </a:tr>
              <a:tr h="370840">
                <a:tc>
                  <a:txBody>
                    <a:bodyPr/>
                    <a:lstStyle/>
                    <a:p>
                      <a:pPr algn="just"/>
                      <a:r>
                        <a:rPr lang="en-US" dirty="0" smtClean="0"/>
                        <a:t>These factors enable the </a:t>
                      </a:r>
                      <a:r>
                        <a:rPr lang="en-US" dirty="0" err="1" smtClean="0"/>
                        <a:t>programme</a:t>
                      </a:r>
                      <a:r>
                        <a:rPr lang="en-US" dirty="0" smtClean="0"/>
                        <a:t> to achieve high coverage, without which impact cannot be achieved. The approach enables cases of SAM to be caught before medical complications take hold but also provides mechanisms of referral for any complicated cases to inpatient care. </a:t>
                      </a:r>
                      <a:endParaRPr lang="en-US" dirty="0"/>
                    </a:p>
                  </a:txBody>
                  <a:tcPr/>
                </a:tc>
              </a:tr>
              <a:tr h="370840">
                <a:tc>
                  <a:txBody>
                    <a:bodyPr/>
                    <a:lstStyle/>
                    <a:p>
                      <a:pPr algn="just"/>
                      <a:r>
                        <a:rPr lang="en-US" dirty="0" smtClean="0"/>
                        <a:t>The outpatient service should be set up wherever possible in existing health facilities or using existing community-level trained health staff. </a:t>
                      </a:r>
                      <a:endParaRPr lang="en-US" dirty="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1968</Words>
  <Application>Microsoft Office PowerPoint</Application>
  <PresentationFormat>On-screen Show (4:3)</PresentationFormat>
  <Paragraphs>106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Intervention 6</vt:lpstr>
      <vt:lpstr>What is Severe Acute Malnutrition? </vt:lpstr>
      <vt:lpstr>Why is the management of severe acute malnutrition a key intervention in emergencies? </vt:lpstr>
      <vt:lpstr>When is an emergency therapeutic feeding programme required? </vt:lpstr>
      <vt:lpstr>Slide 5</vt:lpstr>
      <vt:lpstr>Slide 6</vt:lpstr>
      <vt:lpstr>How is a Therapeutic Feeding Programme implemented in an emergency?</vt:lpstr>
      <vt:lpstr>Slide 8</vt:lpstr>
      <vt:lpstr>Box 9: Community-Based Management of SAM </vt:lpstr>
      <vt:lpstr>Slide 10</vt:lpstr>
      <vt:lpstr>Box 10: Facility Based Inpatient Management of SAM</vt:lpstr>
      <vt:lpstr>Slide 12</vt:lpstr>
      <vt:lpstr>Slide 13</vt:lpstr>
      <vt:lpstr>Slide 14</vt:lpstr>
      <vt:lpstr>Annex 5: Classification of Severe Acute Malnutrition using an Integrated Approach </vt:lpstr>
      <vt:lpstr>Slide 16</vt:lpstr>
      <vt:lpstr>Measuring Success/Benchmarks </vt:lpstr>
      <vt:lpstr>Slide 18</vt:lpstr>
      <vt:lpstr>Box 11: Benchmarks for Emergency SAM Programmes </vt:lpstr>
      <vt:lpstr>Slide 20</vt:lpstr>
      <vt:lpstr>Other Issues/Debates </vt:lpstr>
      <vt:lpstr>Slide 22</vt:lpstr>
      <vt:lpstr>Slide 23</vt:lpstr>
      <vt:lpstr>Supplies</vt:lpstr>
      <vt:lpstr>Slide 25</vt:lpstr>
      <vt:lpstr>Slide 26</vt:lpstr>
      <vt:lpstr>Physical Resources </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6</dc:title>
  <dc:creator>Afzal</dc:creator>
  <cp:lastModifiedBy>Afzal</cp:lastModifiedBy>
  <cp:revision>108</cp:revision>
  <dcterms:created xsi:type="dcterms:W3CDTF">2018-12-14T04:38:47Z</dcterms:created>
  <dcterms:modified xsi:type="dcterms:W3CDTF">2019-03-04T06:28:53Z</dcterms:modified>
</cp:coreProperties>
</file>