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s/slide83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1345133"/>
            <a:ext cx="80721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9044940" y="0"/>
                </a:moveTo>
                <a:lnTo>
                  <a:pt x="0" y="0"/>
                </a:lnTo>
                <a:lnTo>
                  <a:pt x="0" y="310896"/>
                </a:lnTo>
                <a:lnTo>
                  <a:pt x="9044940" y="310896"/>
                </a:lnTo>
                <a:lnTo>
                  <a:pt x="9044940" y="0"/>
                </a:lnTo>
                <a:close/>
              </a:path>
              <a:path w="9084945" h="311150">
                <a:moveTo>
                  <a:pt x="9084564" y="0"/>
                </a:moveTo>
                <a:lnTo>
                  <a:pt x="9072372" y="0"/>
                </a:lnTo>
                <a:lnTo>
                  <a:pt x="9072372" y="310896"/>
                </a:lnTo>
                <a:lnTo>
                  <a:pt x="9084564" y="310896"/>
                </a:lnTo>
                <a:lnTo>
                  <a:pt x="9084564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07847"/>
            <a:ext cx="9084945" cy="91440"/>
          </a:xfrm>
          <a:custGeom>
            <a:avLst/>
            <a:gdLst/>
            <a:ahLst/>
            <a:cxnLst/>
            <a:rect l="l" t="t" r="r" b="b"/>
            <a:pathLst>
              <a:path w="9084945" h="91439">
                <a:moveTo>
                  <a:pt x="9044940" y="0"/>
                </a:moveTo>
                <a:lnTo>
                  <a:pt x="0" y="0"/>
                </a:lnTo>
                <a:lnTo>
                  <a:pt x="0" y="91440"/>
                </a:lnTo>
                <a:lnTo>
                  <a:pt x="9044940" y="91440"/>
                </a:lnTo>
                <a:lnTo>
                  <a:pt x="9044940" y="0"/>
                </a:lnTo>
                <a:close/>
              </a:path>
              <a:path w="9084945" h="91439">
                <a:moveTo>
                  <a:pt x="9084564" y="0"/>
                </a:moveTo>
                <a:lnTo>
                  <a:pt x="9072372" y="0"/>
                </a:lnTo>
                <a:lnTo>
                  <a:pt x="9072372" y="91440"/>
                </a:lnTo>
                <a:lnTo>
                  <a:pt x="9084564" y="91440"/>
                </a:lnTo>
                <a:lnTo>
                  <a:pt x="9084564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410200" y="359663"/>
            <a:ext cx="3674745" cy="81280"/>
          </a:xfrm>
          <a:custGeom>
            <a:avLst/>
            <a:gdLst/>
            <a:ahLst/>
            <a:cxnLst/>
            <a:rect l="l" t="t" r="r" b="b"/>
            <a:pathLst>
              <a:path w="3674745" h="81279">
                <a:moveTo>
                  <a:pt x="3634740" y="0"/>
                </a:moveTo>
                <a:lnTo>
                  <a:pt x="0" y="0"/>
                </a:lnTo>
                <a:lnTo>
                  <a:pt x="0" y="80772"/>
                </a:lnTo>
                <a:lnTo>
                  <a:pt x="3634740" y="80772"/>
                </a:lnTo>
                <a:lnTo>
                  <a:pt x="3634740" y="0"/>
                </a:lnTo>
                <a:close/>
              </a:path>
              <a:path w="3674745" h="81279">
                <a:moveTo>
                  <a:pt x="3674364" y="0"/>
                </a:moveTo>
                <a:lnTo>
                  <a:pt x="3662172" y="0"/>
                </a:lnTo>
                <a:lnTo>
                  <a:pt x="3662172" y="80772"/>
                </a:lnTo>
                <a:lnTo>
                  <a:pt x="3674364" y="80772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10200" y="440435"/>
            <a:ext cx="3674745" cy="147955"/>
          </a:xfrm>
          <a:custGeom>
            <a:avLst/>
            <a:gdLst/>
            <a:ahLst/>
            <a:cxnLst/>
            <a:rect l="l" t="t" r="r" b="b"/>
            <a:pathLst>
              <a:path w="3674745" h="147954">
                <a:moveTo>
                  <a:pt x="3634740" y="0"/>
                </a:moveTo>
                <a:lnTo>
                  <a:pt x="0" y="0"/>
                </a:lnTo>
                <a:lnTo>
                  <a:pt x="0" y="147828"/>
                </a:lnTo>
                <a:lnTo>
                  <a:pt x="3634740" y="147828"/>
                </a:lnTo>
                <a:lnTo>
                  <a:pt x="3634740" y="0"/>
                </a:lnTo>
                <a:close/>
              </a:path>
              <a:path w="3674745" h="147954">
                <a:moveTo>
                  <a:pt x="3674364" y="0"/>
                </a:moveTo>
                <a:lnTo>
                  <a:pt x="3662172" y="0"/>
                </a:lnTo>
                <a:lnTo>
                  <a:pt x="3662172" y="147828"/>
                </a:lnTo>
                <a:lnTo>
                  <a:pt x="3674364" y="147828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410200" y="588263"/>
            <a:ext cx="3674745" cy="32384"/>
          </a:xfrm>
          <a:custGeom>
            <a:avLst/>
            <a:gdLst/>
            <a:ahLst/>
            <a:cxnLst/>
            <a:rect l="l" t="t" r="r" b="b"/>
            <a:pathLst>
              <a:path w="3674745" h="32384">
                <a:moveTo>
                  <a:pt x="3634740" y="0"/>
                </a:moveTo>
                <a:lnTo>
                  <a:pt x="0" y="0"/>
                </a:lnTo>
                <a:lnTo>
                  <a:pt x="0" y="32004"/>
                </a:lnTo>
                <a:lnTo>
                  <a:pt x="3634740" y="32004"/>
                </a:lnTo>
                <a:lnTo>
                  <a:pt x="3634740" y="0"/>
                </a:lnTo>
                <a:close/>
              </a:path>
              <a:path w="3674745" h="32384">
                <a:moveTo>
                  <a:pt x="3674364" y="0"/>
                </a:moveTo>
                <a:lnTo>
                  <a:pt x="3662172" y="0"/>
                </a:lnTo>
                <a:lnTo>
                  <a:pt x="3662172" y="32004"/>
                </a:lnTo>
                <a:lnTo>
                  <a:pt x="3674364" y="32004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9044940" y="0"/>
                </a:moveTo>
                <a:lnTo>
                  <a:pt x="0" y="0"/>
                </a:lnTo>
                <a:lnTo>
                  <a:pt x="0" y="310896"/>
                </a:lnTo>
                <a:lnTo>
                  <a:pt x="9044940" y="310896"/>
                </a:lnTo>
                <a:lnTo>
                  <a:pt x="9044940" y="0"/>
                </a:lnTo>
                <a:close/>
              </a:path>
              <a:path w="9084945" h="311150">
                <a:moveTo>
                  <a:pt x="9084564" y="0"/>
                </a:moveTo>
                <a:lnTo>
                  <a:pt x="9072372" y="0"/>
                </a:lnTo>
                <a:lnTo>
                  <a:pt x="9072372" y="310896"/>
                </a:lnTo>
                <a:lnTo>
                  <a:pt x="9084564" y="310896"/>
                </a:lnTo>
                <a:lnTo>
                  <a:pt x="9084564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07847"/>
            <a:ext cx="9084945" cy="91440"/>
          </a:xfrm>
          <a:custGeom>
            <a:avLst/>
            <a:gdLst/>
            <a:ahLst/>
            <a:cxnLst/>
            <a:rect l="l" t="t" r="r" b="b"/>
            <a:pathLst>
              <a:path w="9084945" h="91439">
                <a:moveTo>
                  <a:pt x="9044940" y="0"/>
                </a:moveTo>
                <a:lnTo>
                  <a:pt x="0" y="0"/>
                </a:lnTo>
                <a:lnTo>
                  <a:pt x="0" y="91440"/>
                </a:lnTo>
                <a:lnTo>
                  <a:pt x="9044940" y="91440"/>
                </a:lnTo>
                <a:lnTo>
                  <a:pt x="9044940" y="0"/>
                </a:lnTo>
                <a:close/>
              </a:path>
              <a:path w="9084945" h="91439">
                <a:moveTo>
                  <a:pt x="9084564" y="0"/>
                </a:moveTo>
                <a:lnTo>
                  <a:pt x="9072372" y="0"/>
                </a:lnTo>
                <a:lnTo>
                  <a:pt x="9072372" y="91440"/>
                </a:lnTo>
                <a:lnTo>
                  <a:pt x="9084564" y="91440"/>
                </a:lnTo>
                <a:lnTo>
                  <a:pt x="9084564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410200" y="359663"/>
            <a:ext cx="3674745" cy="81280"/>
          </a:xfrm>
          <a:custGeom>
            <a:avLst/>
            <a:gdLst/>
            <a:ahLst/>
            <a:cxnLst/>
            <a:rect l="l" t="t" r="r" b="b"/>
            <a:pathLst>
              <a:path w="3674745" h="81279">
                <a:moveTo>
                  <a:pt x="3634740" y="0"/>
                </a:moveTo>
                <a:lnTo>
                  <a:pt x="0" y="0"/>
                </a:lnTo>
                <a:lnTo>
                  <a:pt x="0" y="80772"/>
                </a:lnTo>
                <a:lnTo>
                  <a:pt x="3634740" y="80772"/>
                </a:lnTo>
                <a:lnTo>
                  <a:pt x="3634740" y="0"/>
                </a:lnTo>
                <a:close/>
              </a:path>
              <a:path w="3674745" h="81279">
                <a:moveTo>
                  <a:pt x="3674364" y="0"/>
                </a:moveTo>
                <a:lnTo>
                  <a:pt x="3662172" y="0"/>
                </a:lnTo>
                <a:lnTo>
                  <a:pt x="3662172" y="80772"/>
                </a:lnTo>
                <a:lnTo>
                  <a:pt x="3674364" y="80772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10200" y="440435"/>
            <a:ext cx="3674745" cy="147955"/>
          </a:xfrm>
          <a:custGeom>
            <a:avLst/>
            <a:gdLst/>
            <a:ahLst/>
            <a:cxnLst/>
            <a:rect l="l" t="t" r="r" b="b"/>
            <a:pathLst>
              <a:path w="3674745" h="147954">
                <a:moveTo>
                  <a:pt x="3634740" y="0"/>
                </a:moveTo>
                <a:lnTo>
                  <a:pt x="0" y="0"/>
                </a:lnTo>
                <a:lnTo>
                  <a:pt x="0" y="147828"/>
                </a:lnTo>
                <a:lnTo>
                  <a:pt x="3634740" y="147828"/>
                </a:lnTo>
                <a:lnTo>
                  <a:pt x="3634740" y="0"/>
                </a:lnTo>
                <a:close/>
              </a:path>
              <a:path w="3674745" h="147954">
                <a:moveTo>
                  <a:pt x="3674364" y="0"/>
                </a:moveTo>
                <a:lnTo>
                  <a:pt x="3662172" y="0"/>
                </a:lnTo>
                <a:lnTo>
                  <a:pt x="3662172" y="147828"/>
                </a:lnTo>
                <a:lnTo>
                  <a:pt x="3674364" y="147828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410200" y="588263"/>
            <a:ext cx="3674745" cy="32384"/>
          </a:xfrm>
          <a:custGeom>
            <a:avLst/>
            <a:gdLst/>
            <a:ahLst/>
            <a:cxnLst/>
            <a:rect l="l" t="t" r="r" b="b"/>
            <a:pathLst>
              <a:path w="3674745" h="32384">
                <a:moveTo>
                  <a:pt x="3634740" y="0"/>
                </a:moveTo>
                <a:lnTo>
                  <a:pt x="0" y="0"/>
                </a:lnTo>
                <a:lnTo>
                  <a:pt x="0" y="32004"/>
                </a:lnTo>
                <a:lnTo>
                  <a:pt x="3634740" y="32004"/>
                </a:lnTo>
                <a:lnTo>
                  <a:pt x="3634740" y="0"/>
                </a:lnTo>
                <a:close/>
              </a:path>
              <a:path w="3674745" h="32384">
                <a:moveTo>
                  <a:pt x="3674364" y="0"/>
                </a:moveTo>
                <a:lnTo>
                  <a:pt x="3662172" y="0"/>
                </a:lnTo>
                <a:lnTo>
                  <a:pt x="3662172" y="32004"/>
                </a:lnTo>
                <a:lnTo>
                  <a:pt x="3674364" y="32004"/>
                </a:lnTo>
                <a:lnTo>
                  <a:pt x="3674364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42476" y="440436"/>
            <a:ext cx="1905" cy="147955"/>
          </a:xfrm>
          <a:custGeom>
            <a:avLst/>
            <a:gdLst/>
            <a:ahLst/>
            <a:cxnLst/>
            <a:rect l="l" t="t" r="r" b="b"/>
            <a:pathLst>
              <a:path w="1904" h="147954">
                <a:moveTo>
                  <a:pt x="0" y="147828"/>
                </a:moveTo>
                <a:lnTo>
                  <a:pt x="1524" y="147828"/>
                </a:lnTo>
                <a:lnTo>
                  <a:pt x="1524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142476" y="588263"/>
            <a:ext cx="1905" cy="32384"/>
          </a:xfrm>
          <a:custGeom>
            <a:avLst/>
            <a:gdLst/>
            <a:ahLst/>
            <a:cxnLst/>
            <a:rect l="l" t="t" r="r" b="b"/>
            <a:pathLst>
              <a:path w="1904" h="32384">
                <a:moveTo>
                  <a:pt x="0" y="32003"/>
                </a:moveTo>
                <a:lnTo>
                  <a:pt x="1524" y="32003"/>
                </a:lnTo>
                <a:lnTo>
                  <a:pt x="1524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407152" y="496823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1207" y="0"/>
                </a:moveTo>
                <a:lnTo>
                  <a:pt x="2032" y="0"/>
                </a:lnTo>
                <a:lnTo>
                  <a:pt x="0" y="2031"/>
                </a:lnTo>
                <a:lnTo>
                  <a:pt x="0" y="25400"/>
                </a:lnTo>
                <a:lnTo>
                  <a:pt x="2032" y="27431"/>
                </a:lnTo>
                <a:lnTo>
                  <a:pt x="3061207" y="27431"/>
                </a:lnTo>
                <a:lnTo>
                  <a:pt x="3063240" y="25400"/>
                </a:lnTo>
                <a:lnTo>
                  <a:pt x="306324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025128" y="0"/>
            <a:ext cx="9525" cy="622300"/>
          </a:xfrm>
          <a:custGeom>
            <a:avLst/>
            <a:gdLst/>
            <a:ahLst/>
            <a:cxnLst/>
            <a:rect l="l" t="t" r="r" b="b"/>
            <a:pathLst>
              <a:path w="9525" h="622300">
                <a:moveTo>
                  <a:pt x="9143" y="0"/>
                </a:moveTo>
                <a:lnTo>
                  <a:pt x="0" y="0"/>
                </a:lnTo>
                <a:lnTo>
                  <a:pt x="0" y="621791"/>
                </a:lnTo>
                <a:lnTo>
                  <a:pt x="9143" y="621791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974836" y="0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915400" y="0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5"/>
                </a:lnTo>
                <a:lnTo>
                  <a:pt x="54864" y="585215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872728" y="0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5"/>
                </a:lnTo>
                <a:lnTo>
                  <a:pt x="9143" y="585215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15792" y="1345133"/>
            <a:ext cx="331241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2278506"/>
            <a:ext cx="8074660" cy="1602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dyn/natlex/docs/WEBTEXT/35384/64903/E97PAK01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dyn/natlex/docs/WEBTEXT/35384/64903/E97PAK01.htm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dyn/natlex/docs/WEBTEXT/35384/64903/E97PAK01.htm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dyn/natlex/docs/WEBTEXT/35384/64903/E97PAK01.htm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489" y="906525"/>
            <a:ext cx="43503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424455"/>
                  </a:solidFill>
                </a:uFill>
              </a:rPr>
              <a:t>THE </a:t>
            </a:r>
            <a:r>
              <a:rPr sz="2800" u="heavy" spc="-45" dirty="0">
                <a:uFill>
                  <a:solidFill>
                    <a:srgbClr val="424455"/>
                  </a:solidFill>
                </a:uFill>
              </a:rPr>
              <a:t>FACTORIES </a:t>
            </a:r>
            <a:r>
              <a:rPr sz="2800" u="heavy" spc="-80" dirty="0">
                <a:uFill>
                  <a:solidFill>
                    <a:srgbClr val="424455"/>
                  </a:solidFill>
                </a:uFill>
              </a:rPr>
              <a:t>ACT,</a:t>
            </a:r>
            <a:r>
              <a:rPr sz="2800" u="heavy" spc="-145" dirty="0">
                <a:uFill>
                  <a:solidFill>
                    <a:srgbClr val="424455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424455"/>
                  </a:solidFill>
                </a:uFill>
              </a:rPr>
              <a:t>1934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69468" y="2116962"/>
            <a:ext cx="6471285" cy="418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I – Preliminary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II - The Inspecting</a:t>
            </a:r>
            <a:r>
              <a:rPr sz="1600" spc="-10" dirty="0">
                <a:latin typeface="Arial"/>
                <a:cs typeface="Arial"/>
              </a:rPr>
              <a:t> Staff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III - Health and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Safety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IV – RESTRICTION </a:t>
            </a:r>
            <a:r>
              <a:rPr sz="1600" spc="-10" dirty="0">
                <a:latin typeface="Arial"/>
                <a:cs typeface="Arial"/>
              </a:rPr>
              <a:t>ON </a:t>
            </a:r>
            <a:r>
              <a:rPr sz="1600" spc="-5" dirty="0">
                <a:latin typeface="Arial"/>
                <a:cs typeface="Arial"/>
              </a:rPr>
              <a:t>WORKING HOURS 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ADULTS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5"/>
              </a:spcBef>
              <a:tabLst>
                <a:tab pos="561340" algn="l"/>
              </a:tabLst>
            </a:pPr>
            <a:r>
              <a:rPr sz="14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1400" spc="-5" dirty="0">
                <a:latin typeface="Arial"/>
                <a:cs typeface="Arial"/>
              </a:rPr>
              <a:t>CHAPTER </a:t>
            </a:r>
            <a:r>
              <a:rPr sz="1400" spc="-20" dirty="0">
                <a:latin typeface="Arial"/>
                <a:cs typeface="Arial"/>
              </a:rPr>
              <a:t>IV-A </a:t>
            </a:r>
            <a:r>
              <a:rPr sz="1400" dirty="0">
                <a:latin typeface="Arial"/>
                <a:cs typeface="Arial"/>
              </a:rPr>
              <a:t>- </a:t>
            </a:r>
            <a:r>
              <a:rPr sz="1400" spc="-15" dirty="0">
                <a:latin typeface="Arial"/>
                <a:cs typeface="Arial"/>
              </a:rPr>
              <a:t>HOLIDAYS </a:t>
            </a:r>
            <a:r>
              <a:rPr sz="1400" spc="5" dirty="0">
                <a:latin typeface="Arial"/>
                <a:cs typeface="Arial"/>
              </a:rPr>
              <a:t>WITH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PAY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V - Special Provisions for Adolescents and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Children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VI - Penalties and Procedure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CHAPTER VII –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Supplement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1446" y="1488693"/>
            <a:ext cx="77387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8. EXEMPTION FROM </a:t>
            </a:r>
            <a:r>
              <a:rPr sz="2200" spc="-30" dirty="0">
                <a:latin typeface="Arial"/>
                <a:cs typeface="Arial"/>
              </a:rPr>
              <a:t>CERTAIN </a:t>
            </a:r>
            <a:r>
              <a:rPr sz="2200" spc="-5" dirty="0">
                <a:latin typeface="Arial"/>
                <a:cs typeface="Arial"/>
              </a:rPr>
              <a:t>PROVISIONS OF THE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ACT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4822825" cy="833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Power to exempt during public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emergency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Notice to Inspector before commencement of</a:t>
            </a:r>
            <a:r>
              <a:rPr sz="1600" spc="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work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133"/>
            <a:ext cx="2540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Trebuchet MS"/>
                <a:cs typeface="Trebuchet MS"/>
              </a:rPr>
              <a:t>CHAPTER</a:t>
            </a:r>
            <a:r>
              <a:rPr b="0" spc="-6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34397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The Inspecting</a:t>
            </a:r>
            <a:r>
              <a:rPr sz="2800" u="heavy" spc="-6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2800" u="heavy" spc="-10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Staff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4250" y="1199133"/>
            <a:ext cx="20967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10.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INSPECTORS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332" y="2443099"/>
            <a:ext cx="5116195" cy="1276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775" indent="-219710">
              <a:lnSpc>
                <a:spcPct val="100000"/>
              </a:lnSpc>
              <a:spcBef>
                <a:spcPts val="105"/>
              </a:spcBef>
              <a:buClr>
                <a:srgbClr val="525389"/>
              </a:buClr>
              <a:buChar char=""/>
              <a:tabLst>
                <a:tab pos="231775" algn="l"/>
                <a:tab pos="232410" algn="l"/>
              </a:tabLst>
            </a:pPr>
            <a:r>
              <a:rPr sz="1400" spc="-5" dirty="0">
                <a:latin typeface="Arial"/>
                <a:cs typeface="Arial"/>
              </a:rPr>
              <a:t>Notification </a:t>
            </a:r>
            <a:r>
              <a:rPr sz="1400" dirty="0">
                <a:latin typeface="Arial"/>
                <a:cs typeface="Arial"/>
              </a:rPr>
              <a:t>from </a:t>
            </a:r>
            <a:r>
              <a:rPr sz="1400" spc="-5" dirty="0">
                <a:latin typeface="Arial"/>
                <a:cs typeface="Arial"/>
              </a:rPr>
              <a:t>Provincial Government </a:t>
            </a:r>
            <a:r>
              <a:rPr sz="1400" dirty="0">
                <a:latin typeface="Arial"/>
                <a:cs typeface="Arial"/>
              </a:rPr>
              <a:t>in the </a:t>
            </a:r>
            <a:r>
              <a:rPr sz="1400" spc="-5" dirty="0">
                <a:latin typeface="Arial"/>
                <a:cs typeface="Arial"/>
              </a:rPr>
              <a:t>Official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Gazette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525389"/>
              </a:buClr>
              <a:buFont typeface="Arial"/>
              <a:buChar char=""/>
            </a:pPr>
            <a:endParaRPr sz="2150">
              <a:latin typeface="Arial"/>
              <a:cs typeface="Arial"/>
            </a:endParaRPr>
          </a:p>
          <a:p>
            <a:pPr marL="231775" indent="-219710">
              <a:lnSpc>
                <a:spcPct val="100000"/>
              </a:lnSpc>
              <a:buClr>
                <a:srgbClr val="525389"/>
              </a:buClr>
              <a:buChar char=""/>
              <a:tabLst>
                <a:tab pos="231775" algn="l"/>
                <a:tab pos="232410" algn="l"/>
              </a:tabLst>
            </a:pPr>
            <a:r>
              <a:rPr sz="1400" dirty="0">
                <a:latin typeface="Arial"/>
                <a:cs typeface="Arial"/>
              </a:rPr>
              <a:t>District </a:t>
            </a:r>
            <a:r>
              <a:rPr sz="1400" spc="-5" dirty="0">
                <a:latin typeface="Arial"/>
                <a:cs typeface="Arial"/>
              </a:rPr>
              <a:t>Magistrate of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District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525389"/>
              </a:buClr>
              <a:buFont typeface="Arial"/>
              <a:buChar char=""/>
            </a:pPr>
            <a:endParaRPr sz="1950">
              <a:latin typeface="Arial"/>
              <a:cs typeface="Arial"/>
            </a:endParaRPr>
          </a:p>
          <a:p>
            <a:pPr marL="231775" indent="-219710">
              <a:lnSpc>
                <a:spcPct val="100000"/>
              </a:lnSpc>
              <a:buClr>
                <a:srgbClr val="525389"/>
              </a:buClr>
              <a:buChar char=""/>
              <a:tabLst>
                <a:tab pos="231775" algn="l"/>
                <a:tab pos="232410" algn="l"/>
              </a:tabLst>
            </a:pPr>
            <a:r>
              <a:rPr sz="1400" dirty="0">
                <a:latin typeface="Arial"/>
                <a:cs typeface="Arial"/>
              </a:rPr>
              <a:t>Duties </a:t>
            </a:r>
            <a:r>
              <a:rPr sz="1400" spc="-5" dirty="0">
                <a:latin typeface="Arial"/>
                <a:cs typeface="Arial"/>
              </a:rPr>
              <a:t>of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Inspector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3838" y="1503933"/>
            <a:ext cx="41148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Arial"/>
                <a:cs typeface="Arial"/>
              </a:rPr>
              <a:t>11. </a:t>
            </a:r>
            <a:r>
              <a:rPr sz="2000" dirty="0">
                <a:latin typeface="Arial"/>
                <a:cs typeface="Arial"/>
              </a:rPr>
              <a:t>POWERS OF THE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INSPECTOR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332" y="2840863"/>
            <a:ext cx="45358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1775" indent="-219710">
              <a:lnSpc>
                <a:spcPct val="100000"/>
              </a:lnSpc>
              <a:spcBef>
                <a:spcPts val="105"/>
              </a:spcBef>
              <a:buClr>
                <a:srgbClr val="525389"/>
              </a:buClr>
              <a:buFont typeface="Wingdings"/>
              <a:buChar char=""/>
              <a:tabLst>
                <a:tab pos="231775" algn="l"/>
                <a:tab pos="232410" algn="l"/>
              </a:tabLst>
            </a:pPr>
            <a:r>
              <a:rPr sz="1400" dirty="0">
                <a:latin typeface="Arial"/>
                <a:cs typeface="Arial"/>
              </a:rPr>
              <a:t>Declare the </a:t>
            </a:r>
            <a:r>
              <a:rPr sz="1400" spc="-5" dirty="0">
                <a:latin typeface="Arial"/>
                <a:cs typeface="Arial"/>
              </a:rPr>
              <a:t>Powers </a:t>
            </a:r>
            <a:r>
              <a:rPr sz="140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Chief Inspectors and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Inspectors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410" y="1199133"/>
            <a:ext cx="33445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12. CERTIFYING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SURGONS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7724" y="2366899"/>
            <a:ext cx="5287645" cy="772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9079" indent="-247015">
              <a:lnSpc>
                <a:spcPct val="100000"/>
              </a:lnSpc>
              <a:spcBef>
                <a:spcPts val="105"/>
              </a:spcBef>
              <a:buClr>
                <a:srgbClr val="438085"/>
              </a:buClr>
              <a:buFont typeface="Wingdings"/>
              <a:buChar char=""/>
              <a:tabLst>
                <a:tab pos="259079" algn="l"/>
                <a:tab pos="259715" algn="l"/>
              </a:tabLst>
            </a:pP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Provincial </a:t>
            </a:r>
            <a:r>
              <a:rPr sz="1400" dirty="0">
                <a:solidFill>
                  <a:srgbClr val="252525"/>
                </a:solidFill>
                <a:latin typeface="Georgia"/>
                <a:cs typeface="Georgia"/>
              </a:rPr>
              <a:t>Government </a:t>
            </a: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appoint </a:t>
            </a:r>
            <a:r>
              <a:rPr sz="1400" dirty="0">
                <a:solidFill>
                  <a:srgbClr val="252525"/>
                </a:solidFill>
                <a:latin typeface="Georgia"/>
                <a:cs typeface="Georgia"/>
              </a:rPr>
              <a:t>registered </a:t>
            </a: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medical</a:t>
            </a:r>
            <a:r>
              <a:rPr sz="1400" spc="-60" dirty="0">
                <a:solidFill>
                  <a:srgbClr val="252525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practitioners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38085"/>
              </a:buClr>
              <a:buFont typeface="Wingdings"/>
              <a:buChar char=""/>
            </a:pPr>
            <a:endParaRPr sz="2200">
              <a:latin typeface="Georgia"/>
              <a:cs typeface="Georgia"/>
            </a:endParaRPr>
          </a:p>
          <a:p>
            <a:pPr marL="259079" indent="-247015">
              <a:lnSpc>
                <a:spcPct val="100000"/>
              </a:lnSpc>
              <a:spcBef>
                <a:spcPts val="5"/>
              </a:spcBef>
              <a:buClr>
                <a:srgbClr val="438085"/>
              </a:buClr>
              <a:buFont typeface="Wingdings"/>
              <a:buChar char=""/>
              <a:tabLst>
                <a:tab pos="259079" algn="l"/>
                <a:tab pos="259715" algn="l"/>
              </a:tabLst>
            </a:pP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Duties of Certifying</a:t>
            </a:r>
            <a:r>
              <a:rPr sz="1400" spc="-35" dirty="0">
                <a:solidFill>
                  <a:srgbClr val="252525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Georgia"/>
                <a:cs typeface="Georgia"/>
              </a:rPr>
              <a:t>Surgeons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345133"/>
            <a:ext cx="26835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424455"/>
                </a:solidFill>
                <a:latin typeface="Trebuchet MS"/>
                <a:cs typeface="Trebuchet MS"/>
              </a:rPr>
              <a:t>CHAPTER</a:t>
            </a:r>
            <a:r>
              <a:rPr sz="4000" spc="-5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4000" spc="-5" dirty="0">
                <a:solidFill>
                  <a:srgbClr val="424455"/>
                </a:solidFill>
                <a:latin typeface="Trebuchet MS"/>
                <a:cs typeface="Trebuchet MS"/>
              </a:rPr>
              <a:t>III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2827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Health and</a:t>
            </a:r>
            <a:r>
              <a:rPr sz="2800" u="heavy" spc="-4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Safety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097" y="1275333"/>
            <a:ext cx="22434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13.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CLEANLINESS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8506"/>
            <a:ext cx="5697855" cy="3652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717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1. Every factory shall be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kept: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accumulation of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dirt</a:t>
            </a:r>
            <a:endParaRPr sz="1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When the floor of every work-room shall be</a:t>
            </a:r>
            <a:r>
              <a:rPr sz="1600" spc="1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cleaned…!</a:t>
            </a:r>
            <a:endParaRPr sz="1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10" dirty="0">
                <a:latin typeface="Arial"/>
                <a:cs typeface="Arial"/>
              </a:rPr>
              <a:t>when </a:t>
            </a:r>
            <a:r>
              <a:rPr sz="1600" spc="-5" dirty="0">
                <a:latin typeface="Arial"/>
                <a:cs typeface="Arial"/>
              </a:rPr>
              <a:t>the floor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liable to become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wet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15599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all inside walls, partitions, ceilings, or sides and staircases  </a:t>
            </a:r>
            <a:r>
              <a:rPr sz="1600" dirty="0">
                <a:latin typeface="Arial"/>
                <a:cs typeface="Arial"/>
              </a:rPr>
              <a:t>shall:</a:t>
            </a:r>
            <a:endParaRPr sz="1600">
              <a:latin typeface="Arial"/>
              <a:cs typeface="Arial"/>
            </a:endParaRPr>
          </a:p>
          <a:p>
            <a:pPr marL="709295" lvl="1" indent="-125730">
              <a:lnSpc>
                <a:spcPct val="100000"/>
              </a:lnSpc>
              <a:spcBef>
                <a:spcPts val="300"/>
              </a:spcBef>
              <a:buChar char="-"/>
              <a:tabLst>
                <a:tab pos="709930" algn="l"/>
              </a:tabLst>
            </a:pPr>
            <a:r>
              <a:rPr sz="1600" spc="-5" dirty="0">
                <a:latin typeface="Arial"/>
                <a:cs typeface="Arial"/>
              </a:rPr>
              <a:t>painted at least once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every five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years</a:t>
            </a:r>
            <a:endParaRPr sz="1600">
              <a:latin typeface="Arial"/>
              <a:cs typeface="Arial"/>
            </a:endParaRPr>
          </a:p>
          <a:p>
            <a:pPr marL="709295" lvl="1" indent="-125730">
              <a:lnSpc>
                <a:spcPct val="100000"/>
              </a:lnSpc>
              <a:spcBef>
                <a:spcPts val="300"/>
              </a:spcBef>
              <a:buChar char="-"/>
              <a:tabLst>
                <a:tab pos="709930" algn="l"/>
              </a:tabLst>
            </a:pPr>
            <a:r>
              <a:rPr sz="1600" spc="-5" dirty="0">
                <a:latin typeface="Arial"/>
                <a:cs typeface="Arial"/>
              </a:rPr>
              <a:t>then clean at least once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every fourteenth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month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-"/>
            </a:pPr>
            <a:endParaRPr sz="215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dirty="0">
                <a:latin typeface="Arial"/>
                <a:cs typeface="Arial"/>
              </a:rPr>
              <a:t>All </a:t>
            </a:r>
            <a:r>
              <a:rPr sz="1600" spc="-5" dirty="0">
                <a:latin typeface="Arial"/>
                <a:cs typeface="Arial"/>
              </a:rPr>
              <a:t>dates shall be registered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378460" indent="-257175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2.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Exemption: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6132" y="1199133"/>
            <a:ext cx="54927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14. DISPOSAL OF </a:t>
            </a:r>
            <a:r>
              <a:rPr sz="2000" spc="-15" dirty="0">
                <a:latin typeface="Arial"/>
                <a:cs typeface="Arial"/>
              </a:rPr>
              <a:t>WASTES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EFFLUENTS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268" y="2457068"/>
            <a:ext cx="3982085" cy="833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120" indent="-31242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24485" algn="l"/>
                <a:tab pos="325120" algn="l"/>
              </a:tabLst>
            </a:pPr>
            <a:r>
              <a:rPr sz="1600" spc="-5" dirty="0">
                <a:latin typeface="Arial"/>
                <a:cs typeface="Arial"/>
              </a:rPr>
              <a:t>1- Effective arrangements shall be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made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Role of provincial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Govt.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038" y="1199133"/>
            <a:ext cx="47256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15. </a:t>
            </a:r>
            <a:r>
              <a:rPr sz="2000" spc="-15" dirty="0">
                <a:latin typeface="Arial"/>
                <a:cs typeface="Arial"/>
              </a:rPr>
              <a:t>VENTILATION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TEMPERATURE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162682"/>
            <a:ext cx="8072120" cy="2730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1- Effective and suitable provisions shall be made </a:t>
            </a:r>
            <a:r>
              <a:rPr sz="1600" dirty="0">
                <a:latin typeface="Arial"/>
                <a:cs typeface="Arial"/>
              </a:rPr>
              <a:t>in every factory for </a:t>
            </a:r>
            <a:r>
              <a:rPr sz="1600" spc="-5" dirty="0">
                <a:latin typeface="Arial"/>
                <a:cs typeface="Arial"/>
              </a:rPr>
              <a:t>securing and  maintaining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every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work-room: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Adequate ventilation by circulation of fresh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air</a:t>
            </a:r>
            <a:endParaRPr sz="1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20" dirty="0">
                <a:latin typeface="Arial"/>
                <a:cs typeface="Arial"/>
              </a:rPr>
              <a:t>Temperature </a:t>
            </a:r>
            <a:r>
              <a:rPr sz="1600" spc="-5" dirty="0">
                <a:latin typeface="Arial"/>
                <a:cs typeface="Arial"/>
              </a:rPr>
              <a:t>that secure to workers,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By:</a:t>
            </a:r>
            <a:endParaRPr sz="1600">
              <a:latin typeface="Arial"/>
              <a:cs typeface="Arial"/>
            </a:endParaRPr>
          </a:p>
          <a:p>
            <a:pPr marL="1049020" lvl="1" indent="-122555">
              <a:lnSpc>
                <a:spcPct val="100000"/>
              </a:lnSpc>
              <a:spcBef>
                <a:spcPts val="305"/>
              </a:spcBef>
              <a:buChar char="-"/>
              <a:tabLst>
                <a:tab pos="1049655" algn="l"/>
              </a:tabLst>
            </a:pPr>
            <a:r>
              <a:rPr sz="1600" spc="-5" dirty="0">
                <a:latin typeface="Arial"/>
                <a:cs typeface="Arial"/>
              </a:rPr>
              <a:t>The walls and roofs shall be of such material that low the</a:t>
            </a:r>
            <a:r>
              <a:rPr sz="1600" spc="1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temperature</a:t>
            </a:r>
            <a:endParaRPr sz="1600">
              <a:latin typeface="Arial"/>
              <a:cs typeface="Arial"/>
            </a:endParaRPr>
          </a:p>
          <a:p>
            <a:pPr marL="1052195" lvl="1" indent="-125730">
              <a:lnSpc>
                <a:spcPct val="100000"/>
              </a:lnSpc>
              <a:spcBef>
                <a:spcPts val="300"/>
              </a:spcBef>
              <a:buChar char="-"/>
              <a:tabLst>
                <a:tab pos="1052830" algn="l"/>
              </a:tabLst>
            </a:pPr>
            <a:r>
              <a:rPr sz="1600" spc="-5" dirty="0">
                <a:latin typeface="Arial"/>
                <a:cs typeface="Arial"/>
              </a:rPr>
              <a:t>Precautionary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measures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378460" marR="5080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434975" algn="l"/>
                <a:tab pos="435609" algn="l"/>
              </a:tabLst>
            </a:pPr>
            <a:r>
              <a:rPr dirty="0"/>
              <a:t>	</a:t>
            </a:r>
            <a:r>
              <a:rPr sz="1600" spc="-5" dirty="0">
                <a:latin typeface="Arial"/>
                <a:cs typeface="Arial"/>
              </a:rPr>
              <a:t>2- The Provincial Government </a:t>
            </a:r>
            <a:r>
              <a:rPr sz="1600" dirty="0">
                <a:latin typeface="Arial"/>
                <a:cs typeface="Arial"/>
              </a:rPr>
              <a:t>may prescribe </a:t>
            </a:r>
            <a:r>
              <a:rPr sz="1600" spc="-5" dirty="0">
                <a:latin typeface="Arial"/>
                <a:cs typeface="Arial"/>
              </a:rPr>
              <a:t>a standard of adequate ventilation and  reasonable temperature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0221" y="1199133"/>
            <a:ext cx="25444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16. DUST AND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16023"/>
            <a:ext cx="7964170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889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</a:t>
            </a:r>
            <a:r>
              <a:rPr sz="1600" spc="-95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avoid dust and </a:t>
            </a:r>
            <a:r>
              <a:rPr sz="1600" dirty="0">
                <a:latin typeface="Arial"/>
                <a:cs typeface="Arial"/>
              </a:rPr>
              <a:t>fume, </a:t>
            </a:r>
            <a:r>
              <a:rPr sz="1600" spc="-5" dirty="0">
                <a:latin typeface="Arial"/>
                <a:cs typeface="Arial"/>
              </a:rPr>
              <a:t>exhaust system shall be install near </a:t>
            </a:r>
            <a:r>
              <a:rPr sz="1600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the point of its  origin.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</a:t>
            </a:r>
            <a:r>
              <a:rPr sz="1600" spc="-10" dirty="0">
                <a:latin typeface="Arial"/>
                <a:cs typeface="Arial"/>
              </a:rPr>
              <a:t>No </a:t>
            </a:r>
            <a:r>
              <a:rPr sz="1600" spc="-5" dirty="0">
                <a:latin typeface="Arial"/>
                <a:cs typeface="Arial"/>
              </a:rPr>
              <a:t>stationary internal combustion engine </a:t>
            </a:r>
            <a:r>
              <a:rPr sz="1600" spc="-10" dirty="0">
                <a:latin typeface="Arial"/>
                <a:cs typeface="Arial"/>
              </a:rPr>
              <a:t>shall </a:t>
            </a:r>
            <a:r>
              <a:rPr sz="1600" spc="-5" dirty="0">
                <a:latin typeface="Arial"/>
                <a:cs typeface="Arial"/>
              </a:rPr>
              <a:t>be operated unless the exhaust</a:t>
            </a:r>
            <a:r>
              <a:rPr sz="1600" dirty="0">
                <a:latin typeface="Arial"/>
                <a:cs typeface="Arial"/>
              </a:rPr>
              <a:t> is</a:t>
            </a:r>
            <a:endParaRPr sz="1600">
              <a:latin typeface="Arial"/>
              <a:cs typeface="Arial"/>
            </a:endParaRPr>
          </a:p>
          <a:p>
            <a:pPr marL="268605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conducted into open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air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047"/>
                </a:moveTo>
                <a:lnTo>
                  <a:pt x="3733800" y="3047"/>
                </a:lnTo>
                <a:lnTo>
                  <a:pt x="37338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4209415"/>
            <a:chOff x="0" y="0"/>
            <a:chExt cx="9144000" cy="4209415"/>
          </a:xfrm>
        </p:grpSpPr>
        <p:sp>
          <p:nvSpPr>
            <p:cNvPr id="4" name="object 4"/>
            <p:cNvSpPr/>
            <p:nvPr/>
          </p:nvSpPr>
          <p:spPr>
            <a:xfrm>
              <a:off x="5410200" y="3896867"/>
              <a:ext cx="3733800" cy="192405"/>
            </a:xfrm>
            <a:custGeom>
              <a:avLst/>
              <a:gdLst/>
              <a:ahLst/>
              <a:cxnLst/>
              <a:rect l="l" t="t" r="r" b="b"/>
              <a:pathLst>
                <a:path w="3733800" h="192404">
                  <a:moveTo>
                    <a:pt x="3733800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0" y="192024"/>
                  </a:lnTo>
                  <a:lnTo>
                    <a:pt x="3733800" y="192024"/>
                  </a:lnTo>
                  <a:lnTo>
                    <a:pt x="3733800" y="164592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4114800"/>
              <a:ext cx="3733800" cy="9525"/>
            </a:xfrm>
            <a:custGeom>
              <a:avLst/>
              <a:gdLst/>
              <a:ahLst/>
              <a:cxnLst/>
              <a:rect l="l" t="t" r="r" b="b"/>
              <a:pathLst>
                <a:path w="3733800" h="9525">
                  <a:moveTo>
                    <a:pt x="3733800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3733800" y="9143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43808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4165091"/>
              <a:ext cx="1965960" cy="18415"/>
            </a:xfrm>
            <a:custGeom>
              <a:avLst/>
              <a:gdLst/>
              <a:ahLst/>
              <a:cxnLst/>
              <a:rect l="l" t="t" r="r" b="b"/>
              <a:pathLst>
                <a:path w="1965959" h="18414">
                  <a:moveTo>
                    <a:pt x="196595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1965959" y="18287"/>
                  </a:lnTo>
                  <a:lnTo>
                    <a:pt x="1965959" y="0"/>
                  </a:lnTo>
                  <a:close/>
                </a:path>
              </a:pathLst>
            </a:custGeom>
            <a:solidFill>
              <a:srgbClr val="438085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10200" y="4200144"/>
              <a:ext cx="1965960" cy="9525"/>
            </a:xfrm>
            <a:custGeom>
              <a:avLst/>
              <a:gdLst/>
              <a:ahLst/>
              <a:cxnLst/>
              <a:rect l="l" t="t" r="r" b="b"/>
              <a:pathLst>
                <a:path w="1965959" h="9525">
                  <a:moveTo>
                    <a:pt x="196595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1965959" y="9143"/>
                  </a:lnTo>
                  <a:lnTo>
                    <a:pt x="1965959" y="0"/>
                  </a:lnTo>
                  <a:close/>
                </a:path>
              </a:pathLst>
            </a:custGeom>
            <a:solidFill>
              <a:srgbClr val="43808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0200" y="3962400"/>
              <a:ext cx="3566160" cy="135890"/>
            </a:xfrm>
            <a:custGeom>
              <a:avLst/>
              <a:gdLst/>
              <a:ahLst/>
              <a:cxnLst/>
              <a:rect l="l" t="t" r="r" b="b"/>
              <a:pathLst>
                <a:path w="3566159" h="135889">
                  <a:moveTo>
                    <a:pt x="3063240" y="2032"/>
                  </a:moveTo>
                  <a:lnTo>
                    <a:pt x="306120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3061208" y="27432"/>
                  </a:lnTo>
                  <a:lnTo>
                    <a:pt x="3063240" y="25400"/>
                  </a:lnTo>
                  <a:lnTo>
                    <a:pt x="3063240" y="2032"/>
                  </a:lnTo>
                  <a:close/>
                </a:path>
                <a:path w="3566159" h="135889">
                  <a:moveTo>
                    <a:pt x="3566160" y="101727"/>
                  </a:moveTo>
                  <a:lnTo>
                    <a:pt x="3563493" y="99060"/>
                  </a:lnTo>
                  <a:lnTo>
                    <a:pt x="1968627" y="99060"/>
                  </a:lnTo>
                  <a:lnTo>
                    <a:pt x="1965960" y="101727"/>
                  </a:lnTo>
                  <a:lnTo>
                    <a:pt x="1965960" y="132969"/>
                  </a:lnTo>
                  <a:lnTo>
                    <a:pt x="1968627" y="135636"/>
                  </a:lnTo>
                  <a:lnTo>
                    <a:pt x="3563493" y="135636"/>
                  </a:lnTo>
                  <a:lnTo>
                    <a:pt x="3566160" y="132969"/>
                  </a:lnTo>
                  <a:lnTo>
                    <a:pt x="3566160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3816095"/>
              <a:ext cx="9144000" cy="78105"/>
            </a:xfrm>
            <a:custGeom>
              <a:avLst/>
              <a:gdLst/>
              <a:ahLst/>
              <a:cxnLst/>
              <a:rect l="l" t="t" r="r" b="b"/>
              <a:pathLst>
                <a:path w="9144000" h="78104">
                  <a:moveTo>
                    <a:pt x="9144000" y="0"/>
                  </a:moveTo>
                  <a:lnTo>
                    <a:pt x="0" y="0"/>
                  </a:lnTo>
                  <a:lnTo>
                    <a:pt x="0" y="74676"/>
                  </a:lnTo>
                  <a:lnTo>
                    <a:pt x="0" y="77724"/>
                  </a:lnTo>
                  <a:lnTo>
                    <a:pt x="9144000" y="77724"/>
                  </a:lnTo>
                  <a:lnTo>
                    <a:pt x="9144000" y="7467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38085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701795"/>
              <a:ext cx="9144000" cy="189230"/>
            </a:xfrm>
            <a:custGeom>
              <a:avLst/>
              <a:gdLst/>
              <a:ahLst/>
              <a:cxnLst/>
              <a:rect l="l" t="t" r="r" b="b"/>
              <a:pathLst>
                <a:path w="9144000" h="189229">
                  <a:moveTo>
                    <a:pt x="9144000" y="0"/>
                  </a:moveTo>
                  <a:lnTo>
                    <a:pt x="6414516" y="0"/>
                  </a:lnTo>
                  <a:lnTo>
                    <a:pt x="0" y="0"/>
                  </a:lnTo>
                  <a:lnTo>
                    <a:pt x="0" y="114300"/>
                  </a:lnTo>
                  <a:lnTo>
                    <a:pt x="6414516" y="114300"/>
                  </a:lnTo>
                  <a:lnTo>
                    <a:pt x="6414516" y="188976"/>
                  </a:lnTo>
                  <a:lnTo>
                    <a:pt x="9144000" y="188976"/>
                  </a:lnTo>
                  <a:lnTo>
                    <a:pt x="9144000" y="1143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380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9144000" cy="3702050"/>
            </a:xfrm>
            <a:custGeom>
              <a:avLst/>
              <a:gdLst/>
              <a:ahLst/>
              <a:cxnLst/>
              <a:rect l="l" t="t" r="r" b="b"/>
              <a:pathLst>
                <a:path w="9144000" h="3702050">
                  <a:moveTo>
                    <a:pt x="9144000" y="0"/>
                  </a:moveTo>
                  <a:lnTo>
                    <a:pt x="0" y="0"/>
                  </a:lnTo>
                  <a:lnTo>
                    <a:pt x="0" y="3701796"/>
                  </a:lnTo>
                  <a:lnTo>
                    <a:pt x="9144000" y="370179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24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841044" y="994917"/>
            <a:ext cx="57524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FFFF"/>
                </a:solidFill>
              </a:rPr>
              <a:t>CHAPTER I -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spc="-5" dirty="0">
                <a:solidFill>
                  <a:srgbClr val="FFFFFF"/>
                </a:solidFill>
              </a:rPr>
              <a:t>Preliminary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57452" y="4558912"/>
            <a:ext cx="6123940" cy="148209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408940" indent="-396875">
              <a:lnSpc>
                <a:spcPct val="100000"/>
              </a:lnSpc>
              <a:spcBef>
                <a:spcPts val="405"/>
              </a:spcBef>
              <a:buClr>
                <a:srgbClr val="424455"/>
              </a:buClr>
              <a:buAutoNum type="arabicParenBoth"/>
              <a:tabLst>
                <a:tab pos="409575" algn="l"/>
              </a:tabLst>
            </a:pPr>
            <a:r>
              <a:rPr sz="2200" spc="-5" dirty="0">
                <a:latin typeface="Georgia"/>
                <a:cs typeface="Georgia"/>
              </a:rPr>
              <a:t>This Act may </a:t>
            </a:r>
            <a:r>
              <a:rPr sz="2200" spc="-10" dirty="0">
                <a:latin typeface="Georgia"/>
                <a:cs typeface="Georgia"/>
              </a:rPr>
              <a:t>be called </a:t>
            </a:r>
            <a:r>
              <a:rPr sz="2200" spc="-5" dirty="0">
                <a:latin typeface="Georgia"/>
                <a:cs typeface="Georgia"/>
              </a:rPr>
              <a:t>the </a:t>
            </a:r>
            <a:r>
              <a:rPr sz="2200" spc="-10" dirty="0">
                <a:latin typeface="Georgia"/>
                <a:cs typeface="Georgia"/>
              </a:rPr>
              <a:t>Factories </a:t>
            </a:r>
            <a:r>
              <a:rPr sz="2200" spc="-5" dirty="0">
                <a:latin typeface="Georgia"/>
                <a:cs typeface="Georgia"/>
              </a:rPr>
              <a:t>Act,</a:t>
            </a:r>
            <a:r>
              <a:rPr sz="2200" spc="75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1934.</a:t>
            </a:r>
            <a:endParaRPr sz="2200">
              <a:latin typeface="Georgia"/>
              <a:cs typeface="Georgia"/>
            </a:endParaRPr>
          </a:p>
          <a:p>
            <a:pPr marL="443230" indent="-431165">
              <a:lnSpc>
                <a:spcPct val="100000"/>
              </a:lnSpc>
              <a:spcBef>
                <a:spcPts val="305"/>
              </a:spcBef>
              <a:buAutoNum type="arabicParenBoth"/>
              <a:tabLst>
                <a:tab pos="443865" algn="l"/>
              </a:tabLst>
            </a:pPr>
            <a:r>
              <a:rPr sz="2200" spc="-5" dirty="0">
                <a:latin typeface="Georgia"/>
                <a:cs typeface="Georgia"/>
              </a:rPr>
              <a:t>It </a:t>
            </a:r>
            <a:r>
              <a:rPr sz="2200" spc="-10" dirty="0">
                <a:latin typeface="Georgia"/>
                <a:cs typeface="Georgia"/>
              </a:rPr>
              <a:t>extends </a:t>
            </a:r>
            <a:r>
              <a:rPr sz="2200" spc="-5" dirty="0">
                <a:latin typeface="Georgia"/>
                <a:cs typeface="Georgia"/>
              </a:rPr>
              <a:t>to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whole of</a:t>
            </a:r>
            <a:r>
              <a:rPr sz="2200" spc="3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Pakistan.</a:t>
            </a:r>
            <a:endParaRPr sz="2200">
              <a:latin typeface="Georgia"/>
              <a:cs typeface="Georgia"/>
            </a:endParaRPr>
          </a:p>
          <a:p>
            <a:pPr marL="12700" marR="785495">
              <a:lnSpc>
                <a:spcPct val="100000"/>
              </a:lnSpc>
              <a:spcBef>
                <a:spcPts val="295"/>
              </a:spcBef>
              <a:buAutoNum type="arabicParenBoth"/>
              <a:tabLst>
                <a:tab pos="442595" algn="l"/>
              </a:tabLst>
            </a:pPr>
            <a:r>
              <a:rPr sz="2200" spc="-5" dirty="0">
                <a:latin typeface="Georgia"/>
                <a:cs typeface="Georgia"/>
              </a:rPr>
              <a:t>It shall </a:t>
            </a:r>
            <a:r>
              <a:rPr sz="2200" spc="-10" dirty="0">
                <a:latin typeface="Georgia"/>
                <a:cs typeface="Georgia"/>
              </a:rPr>
              <a:t>come </a:t>
            </a:r>
            <a:r>
              <a:rPr sz="2200" spc="-5" dirty="0">
                <a:latin typeface="Georgia"/>
                <a:cs typeface="Georgia"/>
              </a:rPr>
              <a:t>into force on </a:t>
            </a:r>
            <a:r>
              <a:rPr sz="2200" spc="-10" dirty="0">
                <a:latin typeface="Georgia"/>
                <a:cs typeface="Georgia"/>
              </a:rPr>
              <a:t>the </a:t>
            </a:r>
            <a:r>
              <a:rPr sz="2200" spc="-5" dirty="0">
                <a:latin typeface="Georgia"/>
                <a:cs typeface="Georgia"/>
              </a:rPr>
              <a:t>1st </a:t>
            </a:r>
            <a:r>
              <a:rPr sz="2200" spc="-10" dirty="0">
                <a:latin typeface="Georgia"/>
                <a:cs typeface="Georgia"/>
              </a:rPr>
              <a:t>day of  </a:t>
            </a:r>
            <a:r>
              <a:rPr sz="2200" spc="-5" dirty="0">
                <a:latin typeface="Georgia"/>
                <a:cs typeface="Georgia"/>
              </a:rPr>
              <a:t>January</a:t>
            </a:r>
            <a:r>
              <a:rPr sz="2200" spc="10" dirty="0">
                <a:latin typeface="Georgia"/>
                <a:cs typeface="Georgia"/>
              </a:rPr>
              <a:t> </a:t>
            </a:r>
            <a:r>
              <a:rPr sz="2200" spc="-5" dirty="0">
                <a:latin typeface="Georgia"/>
                <a:cs typeface="Georgia"/>
              </a:rPr>
              <a:t>1935.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6005" y="1122933"/>
            <a:ext cx="32581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17. Artificial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humidification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2010282"/>
            <a:ext cx="6997700" cy="2524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717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1- The Provincial Government may make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rules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250190" indent="-238125">
              <a:lnSpc>
                <a:spcPct val="100000"/>
              </a:lnSpc>
              <a:buAutoNum type="alphaLcParenR"/>
              <a:tabLst>
                <a:tab pos="250825" algn="l"/>
              </a:tabLst>
            </a:pPr>
            <a:r>
              <a:rPr sz="1600" spc="-5" dirty="0">
                <a:latin typeface="Arial"/>
                <a:cs typeface="Arial"/>
              </a:rPr>
              <a:t>prescribing standards of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humidification</a:t>
            </a:r>
            <a:endParaRPr sz="1600">
              <a:latin typeface="Arial"/>
              <a:cs typeface="Arial"/>
            </a:endParaRPr>
          </a:p>
          <a:p>
            <a:pPr marL="250190" indent="-238125">
              <a:lnSpc>
                <a:spcPct val="100000"/>
              </a:lnSpc>
              <a:spcBef>
                <a:spcPts val="300"/>
              </a:spcBef>
              <a:buAutoNum type="alphaLcParenR"/>
              <a:tabLst>
                <a:tab pos="250825" algn="l"/>
              </a:tabLst>
            </a:pPr>
            <a:r>
              <a:rPr sz="1600" spc="-5" dirty="0">
                <a:latin typeface="Arial"/>
                <a:cs typeface="Arial"/>
              </a:rPr>
              <a:t>regulating the methods used for artificially increasing the humidity of the</a:t>
            </a:r>
            <a:r>
              <a:rPr sz="1600" spc="2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air</a:t>
            </a:r>
            <a:endParaRPr sz="16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spcBef>
                <a:spcPts val="300"/>
              </a:spcBef>
              <a:buAutoNum type="alphaLcParenR"/>
              <a:tabLst>
                <a:tab pos="240029" algn="l"/>
              </a:tabLst>
            </a:pPr>
            <a:r>
              <a:rPr sz="1600" spc="-5" dirty="0">
                <a:latin typeface="Arial"/>
                <a:cs typeface="Arial"/>
              </a:rPr>
              <a:t>directing prescribed tests for determining the humidity of the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air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378460" lvl="1" indent="-257175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2- The </a:t>
            </a:r>
            <a:r>
              <a:rPr sz="1600" spc="-10" dirty="0">
                <a:latin typeface="Arial"/>
                <a:cs typeface="Arial"/>
              </a:rPr>
              <a:t>water </a:t>
            </a:r>
            <a:r>
              <a:rPr sz="1600" spc="-5" dirty="0">
                <a:latin typeface="Arial"/>
                <a:cs typeface="Arial"/>
              </a:rPr>
              <a:t>used for the purpose shall be taken from a public</a:t>
            </a:r>
            <a:r>
              <a:rPr sz="1600" spc="1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supply.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378460" lvl="1" indent="-257175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3- Role of an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inspector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8970" y="1199133"/>
            <a:ext cx="26123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18.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OVERCROWDING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2086482"/>
            <a:ext cx="7976870" cy="2974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marR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1- No work-room in any factory shall be over-crowded to an extent injurious to the  health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378460" indent="-257175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2- there shall be provided for every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worker: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469900" marR="537845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350 cubic feet of space in the case of a factory in existence on the date of the  commencement1 of the Labour </a:t>
            </a:r>
            <a:r>
              <a:rPr sz="1600" spc="-10" dirty="0">
                <a:latin typeface="Arial"/>
                <a:cs typeface="Arial"/>
              </a:rPr>
              <a:t>Laws </a:t>
            </a:r>
            <a:r>
              <a:rPr sz="1600" spc="-5" dirty="0">
                <a:latin typeface="Arial"/>
                <a:cs typeface="Arial"/>
              </a:rPr>
              <a:t>(Amendment) Ordinance,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1972;</a:t>
            </a:r>
            <a:endParaRPr sz="160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500 cubic feet of space in the case of a factory built after the commencement of the  Labour </a:t>
            </a:r>
            <a:r>
              <a:rPr sz="1600" spc="-10" dirty="0">
                <a:latin typeface="Arial"/>
                <a:cs typeface="Arial"/>
              </a:rPr>
              <a:t>Laws </a:t>
            </a:r>
            <a:r>
              <a:rPr sz="1600" spc="-5" dirty="0">
                <a:latin typeface="Arial"/>
                <a:cs typeface="Arial"/>
              </a:rPr>
              <a:t>(Amendment) Ordinance,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1972.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378460" lvl="1" indent="-257175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3- Notice </a:t>
            </a:r>
            <a:r>
              <a:rPr sz="1600" dirty="0">
                <a:latin typeface="Arial"/>
                <a:cs typeface="Arial"/>
              </a:rPr>
              <a:t>shall </a:t>
            </a:r>
            <a:r>
              <a:rPr sz="1600" spc="-5" dirty="0">
                <a:latin typeface="Arial"/>
                <a:cs typeface="Arial"/>
              </a:rPr>
              <a:t>be display in each room of maximum number of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workers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0658" y="1122933"/>
            <a:ext cx="1663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19.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LIGHTING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86482"/>
            <a:ext cx="8070850" cy="1922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1- In every </a:t>
            </a:r>
            <a:r>
              <a:rPr sz="1600" dirty="0">
                <a:latin typeface="Arial"/>
                <a:cs typeface="Arial"/>
              </a:rPr>
              <a:t>part </a:t>
            </a:r>
            <a:r>
              <a:rPr sz="1600" spc="-5" dirty="0">
                <a:latin typeface="Arial"/>
                <a:cs typeface="Arial"/>
              </a:rPr>
              <a:t>of a </a:t>
            </a:r>
            <a:r>
              <a:rPr sz="1600" dirty="0">
                <a:latin typeface="Arial"/>
                <a:cs typeface="Arial"/>
              </a:rPr>
              <a:t>factory </a:t>
            </a:r>
            <a:r>
              <a:rPr sz="1600" spc="-10" dirty="0">
                <a:latin typeface="Arial"/>
                <a:cs typeface="Arial"/>
              </a:rPr>
              <a:t>where </a:t>
            </a:r>
            <a:r>
              <a:rPr sz="1600" spc="-5" dirty="0">
                <a:latin typeface="Arial"/>
                <a:cs typeface="Arial"/>
              </a:rPr>
              <a:t>workers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working or passing, </a:t>
            </a:r>
            <a:r>
              <a:rPr sz="1600" dirty="0">
                <a:latin typeface="Arial"/>
                <a:cs typeface="Arial"/>
              </a:rPr>
              <a:t>there </a:t>
            </a:r>
            <a:r>
              <a:rPr sz="1600" spc="-5" dirty="0">
                <a:latin typeface="Arial"/>
                <a:cs typeface="Arial"/>
              </a:rPr>
              <a:t>shall be  provided and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maintained: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sufficient and suitable lighting, natural or artificial, or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both</a:t>
            </a:r>
            <a:endParaRPr sz="1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emergency lighting of special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points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378460" lvl="1" indent="-257175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2- The Provincial Government may prescribe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standards.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1122933"/>
            <a:ext cx="2677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20. DRINKING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WATER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7068" y="2086482"/>
            <a:ext cx="6511290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Effective arrangements shall be made of drinking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water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Mention “Drinking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Water”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3- Cooling the drinking water during the hot weather (250</a:t>
            </a:r>
            <a:r>
              <a:rPr sz="1600" spc="1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employees)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097" y="1122933"/>
            <a:ext cx="22434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21. </a:t>
            </a:r>
            <a:r>
              <a:rPr sz="2000" spc="-25" dirty="0">
                <a:latin typeface="Arial"/>
                <a:cs typeface="Arial"/>
              </a:rPr>
              <a:t>WASH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ROOMS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2086482"/>
            <a:ext cx="6804659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7825" algn="l"/>
                <a:tab pos="378460" algn="l"/>
              </a:tabLst>
            </a:pPr>
            <a:r>
              <a:rPr sz="1600" spc="-5" dirty="0">
                <a:latin typeface="Arial"/>
                <a:cs typeface="Arial"/>
              </a:rPr>
              <a:t>1- In every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250190" indent="-238125">
              <a:lnSpc>
                <a:spcPct val="100000"/>
              </a:lnSpc>
              <a:buAutoNum type="alphaLcParenR"/>
              <a:tabLst>
                <a:tab pos="250825" algn="l"/>
              </a:tabLst>
            </a:pPr>
            <a:r>
              <a:rPr sz="1600" spc="-5" dirty="0">
                <a:latin typeface="Arial"/>
                <a:cs typeface="Arial"/>
              </a:rPr>
              <a:t>Proper washrooms shall be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provide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250190" indent="-238125">
              <a:lnSpc>
                <a:spcPct val="100000"/>
              </a:lnSpc>
              <a:buAutoNum type="alphaLcParenR"/>
              <a:tabLst>
                <a:tab pos="250825" algn="l"/>
              </a:tabLst>
            </a:pPr>
            <a:r>
              <a:rPr sz="1600" spc="-5" dirty="0">
                <a:latin typeface="Arial"/>
                <a:cs typeface="Arial"/>
              </a:rPr>
              <a:t>Separately for male and female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workers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AutoNum type="alphaLcParenR"/>
              <a:tabLst>
                <a:tab pos="240029" algn="l"/>
              </a:tabLst>
            </a:pPr>
            <a:r>
              <a:rPr sz="1600" spc="-5" dirty="0">
                <a:latin typeface="Arial"/>
                <a:cs typeface="Arial"/>
              </a:rPr>
              <a:t>Lighted and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ventilated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250190" indent="-238125">
              <a:lnSpc>
                <a:spcPct val="100000"/>
              </a:lnSpc>
              <a:buAutoNum type="alphaLcParenR"/>
              <a:tabLst>
                <a:tab pos="250825" algn="l"/>
              </a:tabLst>
            </a:pPr>
            <a:r>
              <a:rPr sz="1600" spc="-5" dirty="0">
                <a:latin typeface="Arial"/>
                <a:cs typeface="Arial"/>
              </a:rPr>
              <a:t>Clean </a:t>
            </a:r>
            <a:r>
              <a:rPr sz="1600" spc="-10" dirty="0">
                <a:latin typeface="Arial"/>
                <a:cs typeface="Arial"/>
              </a:rPr>
              <a:t>with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detergents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378460" lvl="1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377825" algn="l"/>
                <a:tab pos="378460" algn="l"/>
              </a:tabLst>
            </a:pPr>
            <a:r>
              <a:rPr sz="1600" spc="-5" dirty="0">
                <a:latin typeface="Arial"/>
                <a:cs typeface="Arial"/>
              </a:rPr>
              <a:t>2- The provincial Government may prescribe the number of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washrooms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8090" y="1122933"/>
            <a:ext cx="191388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22.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SPITTOONS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60219"/>
            <a:ext cx="7964170" cy="1962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5" dirty="0">
                <a:latin typeface="Arial"/>
                <a:cs typeface="Arial"/>
              </a:rPr>
              <a:t>1- At convenient </a:t>
            </a:r>
            <a:r>
              <a:rPr sz="1400" dirty="0">
                <a:latin typeface="Arial"/>
                <a:cs typeface="Arial"/>
              </a:rPr>
              <a:t>places, a </a:t>
            </a:r>
            <a:r>
              <a:rPr sz="1400" spc="-5" dirty="0">
                <a:latin typeface="Arial"/>
                <a:cs typeface="Arial"/>
              </a:rPr>
              <a:t>sufficient </a:t>
            </a:r>
            <a:r>
              <a:rPr sz="1400" dirty="0">
                <a:latin typeface="Arial"/>
                <a:cs typeface="Arial"/>
              </a:rPr>
              <a:t>number </a:t>
            </a:r>
            <a:r>
              <a:rPr sz="1400" spc="-5" dirty="0">
                <a:latin typeface="Arial"/>
                <a:cs typeface="Arial"/>
              </a:rPr>
              <a:t>of</a:t>
            </a:r>
            <a:r>
              <a:rPr sz="1400" spc="-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spittoons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9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5" dirty="0">
                <a:latin typeface="Arial"/>
                <a:cs typeface="Arial"/>
              </a:rPr>
              <a:t>2- The Provincial Government may make </a:t>
            </a:r>
            <a:r>
              <a:rPr sz="1400" dirty="0">
                <a:latin typeface="Arial"/>
                <a:cs typeface="Arial"/>
              </a:rPr>
              <a:t>rules prescribing the </a:t>
            </a:r>
            <a:r>
              <a:rPr sz="1400" spc="-5" dirty="0">
                <a:latin typeface="Arial"/>
                <a:cs typeface="Arial"/>
              </a:rPr>
              <a:t>type and </a:t>
            </a:r>
            <a:r>
              <a:rPr sz="1400" dirty="0">
                <a:latin typeface="Arial"/>
                <a:cs typeface="Arial"/>
              </a:rPr>
              <a:t>the number </a:t>
            </a:r>
            <a:r>
              <a:rPr sz="1400" spc="-5" dirty="0">
                <a:latin typeface="Arial"/>
                <a:cs typeface="Arial"/>
              </a:rPr>
              <a:t>of</a:t>
            </a:r>
            <a:r>
              <a:rPr sz="1400" spc="-1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spittoons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9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dirty="0">
                <a:latin typeface="Arial"/>
                <a:cs typeface="Arial"/>
              </a:rPr>
              <a:t>3- </a:t>
            </a:r>
            <a:r>
              <a:rPr sz="1400" spc="-5" dirty="0">
                <a:latin typeface="Arial"/>
                <a:cs typeface="Arial"/>
              </a:rPr>
              <a:t>No person </a:t>
            </a:r>
            <a:r>
              <a:rPr sz="1400" dirty="0">
                <a:latin typeface="Arial"/>
                <a:cs typeface="Arial"/>
              </a:rPr>
              <a:t>shall </a:t>
            </a:r>
            <a:r>
              <a:rPr sz="1400" spc="-5" dirty="0">
                <a:latin typeface="Arial"/>
                <a:cs typeface="Arial"/>
              </a:rPr>
              <a:t>spit within the premises of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factory except </a:t>
            </a:r>
            <a:r>
              <a:rPr sz="1400" spc="-10" dirty="0">
                <a:latin typeface="Arial"/>
                <a:cs typeface="Arial"/>
              </a:rPr>
              <a:t>in </a:t>
            </a:r>
            <a:r>
              <a:rPr sz="1400" spc="-5" dirty="0">
                <a:latin typeface="Arial"/>
                <a:cs typeface="Arial"/>
              </a:rPr>
              <a:t>the spittoons provided for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  <a:p>
            <a:pPr marL="26860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purpose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5" dirty="0">
                <a:latin typeface="Arial"/>
                <a:cs typeface="Arial"/>
              </a:rPr>
              <a:t>4- </a:t>
            </a:r>
            <a:r>
              <a:rPr sz="1400" spc="-35" dirty="0">
                <a:latin typeface="Arial"/>
                <a:cs typeface="Arial"/>
              </a:rPr>
              <a:t>Two </a:t>
            </a:r>
            <a:r>
              <a:rPr sz="1400" dirty="0">
                <a:latin typeface="Arial"/>
                <a:cs typeface="Arial"/>
              </a:rPr>
              <a:t>rupees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fine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290" y="970533"/>
            <a:ext cx="73406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12770" marR="5080" indent="-310070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23. PRECAUTIONS AGAINST </a:t>
            </a:r>
            <a:r>
              <a:rPr sz="2000" spc="-15" dirty="0">
                <a:latin typeface="Arial"/>
                <a:cs typeface="Arial"/>
              </a:rPr>
              <a:t>CONTAGIOUS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INFECTIONS  DISEASE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1931873"/>
            <a:ext cx="7337425" cy="19996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dirty="0">
                <a:latin typeface="Arial"/>
                <a:cs typeface="Arial"/>
              </a:rPr>
              <a:t>1- Each </a:t>
            </a:r>
            <a:r>
              <a:rPr sz="1400" spc="-5" dirty="0">
                <a:latin typeface="Arial"/>
                <a:cs typeface="Arial"/>
              </a:rPr>
              <a:t>worker in </a:t>
            </a:r>
            <a:r>
              <a:rPr sz="1400" dirty="0">
                <a:latin typeface="Arial"/>
                <a:cs typeface="Arial"/>
              </a:rPr>
              <a:t>a factory shall be </a:t>
            </a:r>
            <a:r>
              <a:rPr sz="1400" spc="-5" dirty="0">
                <a:latin typeface="Arial"/>
                <a:cs typeface="Arial"/>
              </a:rPr>
              <a:t>provided with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"Hygiene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Card”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1950">
              <a:latin typeface="Arial"/>
              <a:cs typeface="Arial"/>
            </a:endParaRPr>
          </a:p>
          <a:p>
            <a:pPr marL="817244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- January </a:t>
            </a:r>
            <a:r>
              <a:rPr sz="1400" spc="-5" dirty="0">
                <a:latin typeface="Arial"/>
                <a:cs typeface="Arial"/>
              </a:rPr>
              <a:t>and </a:t>
            </a:r>
            <a:r>
              <a:rPr sz="1400" dirty="0">
                <a:latin typeface="Arial"/>
                <a:cs typeface="Arial"/>
              </a:rPr>
              <a:t>July </a:t>
            </a:r>
            <a:r>
              <a:rPr sz="1400" spc="-5" dirty="0">
                <a:latin typeface="Arial"/>
                <a:cs typeface="Arial"/>
              </a:rPr>
              <a:t>every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year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dirty="0">
                <a:latin typeface="Arial"/>
                <a:cs typeface="Arial"/>
              </a:rPr>
              <a:t>If a </a:t>
            </a:r>
            <a:r>
              <a:rPr sz="1400" spc="-5" dirty="0">
                <a:latin typeface="Arial"/>
                <a:cs typeface="Arial"/>
              </a:rPr>
              <a:t>worker </a:t>
            </a:r>
            <a:r>
              <a:rPr sz="1400" dirty="0">
                <a:latin typeface="Arial"/>
                <a:cs typeface="Arial"/>
              </a:rPr>
              <a:t>is found to </a:t>
            </a:r>
            <a:r>
              <a:rPr sz="1400" spc="-5" dirty="0">
                <a:latin typeface="Arial"/>
                <a:cs typeface="Arial"/>
              </a:rPr>
              <a:t>be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suffering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Arial"/>
              <a:cs typeface="Arial"/>
            </a:endParaRPr>
          </a:p>
          <a:p>
            <a:pPr marL="677545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23A. </a:t>
            </a:r>
            <a:r>
              <a:rPr sz="2000" b="1" spc="-5" dirty="0">
                <a:latin typeface="Arial"/>
                <a:cs typeface="Arial"/>
              </a:rPr>
              <a:t>COMPULSORY </a:t>
            </a:r>
            <a:r>
              <a:rPr sz="2000" b="1" spc="-25" dirty="0">
                <a:latin typeface="Arial"/>
                <a:cs typeface="Arial"/>
              </a:rPr>
              <a:t>VACCINATION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2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INOCULATION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4876038"/>
            <a:ext cx="767460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Each worker in a factory shall be vaccinated and inoculated against such diseases  and at such intervals as may be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prescribed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2886" y="1275333"/>
            <a:ext cx="75584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24. 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MAKE RULES FOR PROVISION 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CANTEENS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36461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</a:t>
            </a:r>
            <a:r>
              <a:rPr sz="1600" spc="-10" dirty="0">
                <a:latin typeface="Arial"/>
                <a:cs typeface="Arial"/>
              </a:rPr>
              <a:t>Canteen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case of 250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employees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4427601"/>
            <a:ext cx="48806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Welfare </a:t>
            </a:r>
            <a:r>
              <a:rPr sz="1600" spc="-10" dirty="0">
                <a:latin typeface="Arial"/>
                <a:cs typeface="Arial"/>
              </a:rPr>
              <a:t>officer where </a:t>
            </a:r>
            <a:r>
              <a:rPr sz="1600" spc="-5" dirty="0">
                <a:latin typeface="Arial"/>
                <a:cs typeface="Arial"/>
              </a:rPr>
              <a:t>500 workers are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employed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6485" y="3180333"/>
            <a:ext cx="31476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24-A. </a:t>
            </a:r>
            <a:r>
              <a:rPr sz="2000" b="1" spc="-15" dirty="0">
                <a:latin typeface="Arial"/>
                <a:cs typeface="Arial"/>
              </a:rPr>
              <a:t>WELFARE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OFFICER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7929" y="1122933"/>
            <a:ext cx="44742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25. PRECAUTIONS IN CASE 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063623"/>
            <a:ext cx="7719059" cy="2524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Every factory shall be provided </a:t>
            </a:r>
            <a:r>
              <a:rPr sz="1600" spc="-10" dirty="0">
                <a:latin typeface="Arial"/>
                <a:cs typeface="Arial"/>
              </a:rPr>
              <a:t>with </a:t>
            </a:r>
            <a:r>
              <a:rPr sz="1600" spc="-5" dirty="0">
                <a:latin typeface="Arial"/>
                <a:cs typeface="Arial"/>
              </a:rPr>
              <a:t>such means of escape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case of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fire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Order by inspector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case of non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availability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3- Exit doors shall not be locked and constructed to open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outward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4- Exit doors other than of ordinary use must be mentioned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understandable</a:t>
            </a:r>
            <a:r>
              <a:rPr sz="1600" spc="254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form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5- Speakers for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warning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6173" y="1199133"/>
            <a:ext cx="361822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26. FENCING OF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MACHINERY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2900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In every </a:t>
            </a:r>
            <a:r>
              <a:rPr sz="1600" dirty="0">
                <a:latin typeface="Arial"/>
                <a:cs typeface="Arial"/>
              </a:rPr>
              <a:t>factory </a:t>
            </a:r>
            <a:r>
              <a:rPr sz="1600" spc="-5" dirty="0">
                <a:latin typeface="Arial"/>
                <a:cs typeface="Arial"/>
              </a:rPr>
              <a:t>the following shall be securely fenced </a:t>
            </a:r>
            <a:r>
              <a:rPr sz="1600" dirty="0">
                <a:latin typeface="Arial"/>
                <a:cs typeface="Arial"/>
              </a:rPr>
              <a:t>by the </a:t>
            </a:r>
            <a:r>
              <a:rPr sz="1600" spc="-5" dirty="0">
                <a:latin typeface="Arial"/>
                <a:cs typeface="Arial"/>
              </a:rPr>
              <a:t>safeguards </a:t>
            </a:r>
            <a:r>
              <a:rPr sz="1600" spc="5" dirty="0">
                <a:latin typeface="Arial"/>
                <a:cs typeface="Arial"/>
              </a:rPr>
              <a:t>of  </a:t>
            </a:r>
            <a:r>
              <a:rPr sz="1600" spc="-5" dirty="0">
                <a:latin typeface="Arial"/>
                <a:cs typeface="Arial"/>
              </a:rPr>
              <a:t>substantial construction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shall be kept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position while the </a:t>
            </a:r>
            <a:r>
              <a:rPr sz="1600" dirty="0">
                <a:latin typeface="Arial"/>
                <a:cs typeface="Arial"/>
              </a:rPr>
              <a:t>parts </a:t>
            </a:r>
            <a:r>
              <a:rPr sz="1600" spc="-5" dirty="0">
                <a:latin typeface="Arial"/>
                <a:cs typeface="Arial"/>
              </a:rPr>
              <a:t>of machinery  required to be fenced are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motion or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use.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Provincial Govt. has the right to exempt or add any rule relating to a</a:t>
            </a:r>
            <a:r>
              <a:rPr sz="1600" spc="18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machinery.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0365" y="970533"/>
            <a:ext cx="19164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1.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DEFINITIONS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572" y="1703577"/>
            <a:ext cx="7962900" cy="3143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b="1" spc="-5" dirty="0">
                <a:latin typeface="Arial"/>
                <a:cs typeface="Arial"/>
              </a:rPr>
              <a:t>“Adolescent</a:t>
            </a:r>
            <a:r>
              <a:rPr sz="1400" spc="-5" dirty="0">
                <a:latin typeface="Arial"/>
                <a:cs typeface="Arial"/>
              </a:rPr>
              <a:t>" </a:t>
            </a:r>
            <a:r>
              <a:rPr sz="1400" spc="-10" dirty="0">
                <a:latin typeface="Arial"/>
                <a:cs typeface="Arial"/>
              </a:rPr>
              <a:t>means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10" dirty="0">
                <a:latin typeface="Arial"/>
                <a:cs typeface="Arial"/>
              </a:rPr>
              <a:t>person </a:t>
            </a:r>
            <a:r>
              <a:rPr sz="1400" spc="-5" dirty="0">
                <a:latin typeface="Arial"/>
                <a:cs typeface="Arial"/>
              </a:rPr>
              <a:t>who has completed his fifteenth </a:t>
            </a:r>
            <a:r>
              <a:rPr sz="1400" spc="-10" dirty="0">
                <a:latin typeface="Arial"/>
                <a:cs typeface="Arial"/>
              </a:rPr>
              <a:t>but </a:t>
            </a:r>
            <a:r>
              <a:rPr sz="1400" spc="-5" dirty="0">
                <a:latin typeface="Arial"/>
                <a:cs typeface="Arial"/>
              </a:rPr>
              <a:t>has not completed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his</a:t>
            </a:r>
            <a:endParaRPr sz="1400">
              <a:latin typeface="Arial"/>
              <a:cs typeface="Arial"/>
            </a:endParaRPr>
          </a:p>
          <a:p>
            <a:pPr marL="26860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seventeenth </a:t>
            </a:r>
            <a:r>
              <a:rPr sz="1400" spc="-5" dirty="0">
                <a:latin typeface="Arial"/>
                <a:cs typeface="Arial"/>
              </a:rPr>
              <a:t>year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10" dirty="0">
                <a:latin typeface="Arial"/>
                <a:cs typeface="Arial"/>
              </a:rPr>
              <a:t>“</a:t>
            </a:r>
            <a:r>
              <a:rPr sz="1400" b="1" spc="-10" dirty="0">
                <a:latin typeface="Arial"/>
                <a:cs typeface="Arial"/>
              </a:rPr>
              <a:t>Adult</a:t>
            </a:r>
            <a:r>
              <a:rPr sz="1400" spc="-10" dirty="0">
                <a:latin typeface="Arial"/>
                <a:cs typeface="Arial"/>
              </a:rPr>
              <a:t>" </a:t>
            </a:r>
            <a:r>
              <a:rPr sz="1400" dirty="0">
                <a:latin typeface="Arial"/>
                <a:cs typeface="Arial"/>
              </a:rPr>
              <a:t>means a person </a:t>
            </a:r>
            <a:r>
              <a:rPr sz="1400" spc="-5" dirty="0">
                <a:latin typeface="Arial"/>
                <a:cs typeface="Arial"/>
              </a:rPr>
              <a:t>who has </a:t>
            </a:r>
            <a:r>
              <a:rPr sz="1400" dirty="0">
                <a:latin typeface="Arial"/>
                <a:cs typeface="Arial"/>
              </a:rPr>
              <a:t>completed </a:t>
            </a:r>
            <a:r>
              <a:rPr sz="1400" spc="-5" dirty="0">
                <a:latin typeface="Arial"/>
                <a:cs typeface="Arial"/>
              </a:rPr>
              <a:t>his seventeenth year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5" dirty="0">
                <a:latin typeface="Arial"/>
                <a:cs typeface="Arial"/>
              </a:rPr>
              <a:t>“</a:t>
            </a:r>
            <a:r>
              <a:rPr sz="1400" b="1" spc="-5" dirty="0">
                <a:latin typeface="Arial"/>
                <a:cs typeface="Arial"/>
              </a:rPr>
              <a:t>Child</a:t>
            </a:r>
            <a:r>
              <a:rPr sz="1400" spc="-5" dirty="0">
                <a:latin typeface="Arial"/>
                <a:cs typeface="Arial"/>
              </a:rPr>
              <a:t>" </a:t>
            </a:r>
            <a:r>
              <a:rPr sz="1400" dirty="0">
                <a:latin typeface="Arial"/>
                <a:cs typeface="Arial"/>
              </a:rPr>
              <a:t>means a person </a:t>
            </a:r>
            <a:r>
              <a:rPr sz="1400" spc="-5" dirty="0">
                <a:latin typeface="Arial"/>
                <a:cs typeface="Arial"/>
              </a:rPr>
              <a:t>who has not </a:t>
            </a:r>
            <a:r>
              <a:rPr sz="1400" dirty="0">
                <a:latin typeface="Arial"/>
                <a:cs typeface="Arial"/>
              </a:rPr>
              <a:t>completed </a:t>
            </a:r>
            <a:r>
              <a:rPr sz="1400" spc="-5" dirty="0">
                <a:latin typeface="Arial"/>
                <a:cs typeface="Arial"/>
              </a:rPr>
              <a:t>his </a:t>
            </a:r>
            <a:r>
              <a:rPr sz="1400" dirty="0">
                <a:latin typeface="Arial"/>
                <a:cs typeface="Arial"/>
              </a:rPr>
              <a:t>fifteenth </a:t>
            </a:r>
            <a:r>
              <a:rPr sz="1400" spc="-5" dirty="0">
                <a:latin typeface="Arial"/>
                <a:cs typeface="Arial"/>
              </a:rPr>
              <a:t>year</a:t>
            </a:r>
            <a:r>
              <a:rPr sz="1400" spc="-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b="1" spc="-15" dirty="0">
                <a:latin typeface="Arial"/>
                <a:cs typeface="Arial"/>
              </a:rPr>
              <a:t>“Day" </a:t>
            </a:r>
            <a:r>
              <a:rPr sz="1400" dirty="0">
                <a:latin typeface="Arial"/>
                <a:cs typeface="Arial"/>
              </a:rPr>
              <a:t>means a period </a:t>
            </a:r>
            <a:r>
              <a:rPr sz="1400" spc="-5" dirty="0">
                <a:latin typeface="Arial"/>
                <a:cs typeface="Arial"/>
              </a:rPr>
              <a:t>of twenty-four </a:t>
            </a:r>
            <a:r>
              <a:rPr sz="1400" dirty="0">
                <a:latin typeface="Arial"/>
                <a:cs typeface="Arial"/>
              </a:rPr>
              <a:t>hours </a:t>
            </a:r>
            <a:r>
              <a:rPr sz="1400" spc="-5" dirty="0">
                <a:latin typeface="Arial"/>
                <a:cs typeface="Arial"/>
              </a:rPr>
              <a:t>beginning at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mid-night;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b="1" spc="-10" dirty="0">
                <a:latin typeface="Arial"/>
                <a:cs typeface="Arial"/>
              </a:rPr>
              <a:t>“Week</a:t>
            </a:r>
            <a:r>
              <a:rPr sz="1400" spc="-10" dirty="0">
                <a:latin typeface="Arial"/>
                <a:cs typeface="Arial"/>
              </a:rPr>
              <a:t>" </a:t>
            </a:r>
            <a:r>
              <a:rPr sz="1400" dirty="0">
                <a:latin typeface="Arial"/>
                <a:cs typeface="Arial"/>
              </a:rPr>
              <a:t>means a period </a:t>
            </a:r>
            <a:r>
              <a:rPr sz="1400" spc="-5" dirty="0">
                <a:latin typeface="Arial"/>
                <a:cs typeface="Arial"/>
              </a:rPr>
              <a:t>of seven days </a:t>
            </a:r>
            <a:r>
              <a:rPr sz="1400" dirty="0">
                <a:latin typeface="Arial"/>
                <a:cs typeface="Arial"/>
              </a:rPr>
              <a:t>beginning </a:t>
            </a:r>
            <a:r>
              <a:rPr sz="1400" spc="-5" dirty="0">
                <a:latin typeface="Arial"/>
                <a:cs typeface="Arial"/>
              </a:rPr>
              <a:t>at mid-night on </a:t>
            </a:r>
            <a:r>
              <a:rPr sz="1400" dirty="0">
                <a:latin typeface="Arial"/>
                <a:cs typeface="Arial"/>
              </a:rPr>
              <a:t>Saturday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night;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b="1" spc="-5" dirty="0">
                <a:latin typeface="Arial"/>
                <a:cs typeface="Arial"/>
              </a:rPr>
              <a:t>“Power"</a:t>
            </a:r>
            <a:r>
              <a:rPr sz="1400" b="1" spc="9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means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electric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energy,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any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other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form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energy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which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mechanically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transmitted</a:t>
            </a:r>
            <a:endParaRPr sz="1400">
              <a:latin typeface="Arial"/>
              <a:cs typeface="Arial"/>
            </a:endParaRPr>
          </a:p>
          <a:p>
            <a:pPr marL="26860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is not </a:t>
            </a:r>
            <a:r>
              <a:rPr sz="1400" dirty="0">
                <a:latin typeface="Arial"/>
                <a:cs typeface="Arial"/>
              </a:rPr>
              <a:t>generated by human or animal agency</a:t>
            </a:r>
            <a:r>
              <a:rPr sz="1400" spc="-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400" spc="-5" dirty="0">
                <a:latin typeface="Arial"/>
                <a:cs typeface="Arial"/>
              </a:rPr>
              <a:t>“</a:t>
            </a:r>
            <a:r>
              <a:rPr sz="1400" b="1" spc="-5" dirty="0">
                <a:latin typeface="Arial"/>
                <a:cs typeface="Arial"/>
              </a:rPr>
              <a:t>Manufacturing </a:t>
            </a:r>
            <a:r>
              <a:rPr sz="1400" b="1" dirty="0">
                <a:latin typeface="Arial"/>
                <a:cs typeface="Arial"/>
              </a:rPr>
              <a:t>process</a:t>
            </a:r>
            <a:r>
              <a:rPr sz="1400" dirty="0">
                <a:latin typeface="Arial"/>
                <a:cs typeface="Arial"/>
              </a:rPr>
              <a:t>" means </a:t>
            </a:r>
            <a:r>
              <a:rPr sz="1400" spc="-5" dirty="0">
                <a:latin typeface="Arial"/>
                <a:cs typeface="Arial"/>
              </a:rPr>
              <a:t>any </a:t>
            </a:r>
            <a:r>
              <a:rPr sz="1400" dirty="0">
                <a:latin typeface="Arial"/>
                <a:cs typeface="Arial"/>
              </a:rPr>
              <a:t>process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  <a:p>
            <a:pPr marL="560705" marR="5080" indent="-247015">
              <a:lnSpc>
                <a:spcPct val="100000"/>
              </a:lnSpc>
              <a:spcBef>
                <a:spcPts val="295"/>
              </a:spcBef>
              <a:tabLst>
                <a:tab pos="560705" algn="l"/>
              </a:tabLst>
            </a:pPr>
            <a:r>
              <a:rPr sz="14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1400" dirty="0">
                <a:latin typeface="Arial"/>
                <a:cs typeface="Arial"/>
              </a:rPr>
              <a:t>(i) </a:t>
            </a:r>
            <a:r>
              <a:rPr sz="1400" spc="-5" dirty="0">
                <a:latin typeface="Arial"/>
                <a:cs typeface="Arial"/>
              </a:rPr>
              <a:t>for making, </a:t>
            </a:r>
            <a:r>
              <a:rPr sz="1400" spc="-10" dirty="0">
                <a:latin typeface="Arial"/>
                <a:cs typeface="Arial"/>
              </a:rPr>
              <a:t>altering, </a:t>
            </a:r>
            <a:r>
              <a:rPr sz="1400" spc="-5" dirty="0">
                <a:latin typeface="Arial"/>
                <a:cs typeface="Arial"/>
              </a:rPr>
              <a:t>repairing, ornamenting, finishing </a:t>
            </a:r>
            <a:r>
              <a:rPr sz="1400" spc="-10" dirty="0">
                <a:latin typeface="Arial"/>
                <a:cs typeface="Arial"/>
              </a:rPr>
              <a:t>or packing, </a:t>
            </a:r>
            <a:r>
              <a:rPr sz="1400" spc="-5" dirty="0">
                <a:latin typeface="Arial"/>
                <a:cs typeface="Arial"/>
              </a:rPr>
              <a:t>or </a:t>
            </a:r>
            <a:r>
              <a:rPr sz="1400" spc="-10" dirty="0">
                <a:latin typeface="Arial"/>
                <a:cs typeface="Arial"/>
              </a:rPr>
              <a:t>otherwise </a:t>
            </a:r>
            <a:r>
              <a:rPr sz="1400" spc="-5" dirty="0">
                <a:latin typeface="Arial"/>
                <a:cs typeface="Arial"/>
              </a:rPr>
              <a:t>treating any  </a:t>
            </a:r>
            <a:r>
              <a:rPr sz="1400" dirty="0">
                <a:latin typeface="Arial"/>
                <a:cs typeface="Arial"/>
              </a:rPr>
              <a:t>article </a:t>
            </a:r>
            <a:r>
              <a:rPr sz="1400" spc="-5" dirty="0">
                <a:latin typeface="Arial"/>
                <a:cs typeface="Arial"/>
              </a:rPr>
              <a:t>or </a:t>
            </a:r>
            <a:r>
              <a:rPr sz="1400" dirty="0">
                <a:latin typeface="Arial"/>
                <a:cs typeface="Arial"/>
              </a:rPr>
              <a:t>substance </a:t>
            </a:r>
            <a:r>
              <a:rPr sz="1400" spc="-5" dirty="0">
                <a:latin typeface="Arial"/>
                <a:cs typeface="Arial"/>
              </a:rPr>
              <a:t>with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view </a:t>
            </a:r>
            <a:r>
              <a:rPr sz="1400" dirty="0">
                <a:latin typeface="Arial"/>
                <a:cs typeface="Arial"/>
              </a:rPr>
              <a:t>to its use, sale, </a:t>
            </a:r>
            <a:r>
              <a:rPr sz="1400" spc="-5" dirty="0">
                <a:latin typeface="Arial"/>
                <a:cs typeface="Arial"/>
              </a:rPr>
              <a:t>transport, delivery or </a:t>
            </a:r>
            <a:r>
              <a:rPr sz="1400" dirty="0">
                <a:latin typeface="Arial"/>
                <a:cs typeface="Arial"/>
              </a:rPr>
              <a:t>disposal,</a:t>
            </a:r>
            <a:r>
              <a:rPr sz="1400" spc="-2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305"/>
              </a:spcBef>
              <a:tabLst>
                <a:tab pos="560705" algn="l"/>
              </a:tabLst>
            </a:pPr>
            <a:r>
              <a:rPr sz="14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1400" dirty="0">
                <a:latin typeface="Arial"/>
                <a:cs typeface="Arial"/>
              </a:rPr>
              <a:t>(ii) for pumping </a:t>
            </a:r>
            <a:r>
              <a:rPr sz="1400" spc="-5" dirty="0">
                <a:latin typeface="Arial"/>
                <a:cs typeface="Arial"/>
              </a:rPr>
              <a:t>oil, water or sewage,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0705" algn="l"/>
              </a:tabLst>
            </a:pPr>
            <a:r>
              <a:rPr sz="1400" dirty="0">
                <a:solidFill>
                  <a:srgbClr val="438085"/>
                </a:solidFill>
                <a:latin typeface="Georgia"/>
                <a:cs typeface="Georgia"/>
              </a:rPr>
              <a:t>▫	</a:t>
            </a:r>
            <a:r>
              <a:rPr sz="1400" dirty="0">
                <a:latin typeface="Arial"/>
                <a:cs typeface="Arial"/>
              </a:rPr>
              <a:t>(iii) for generating, </a:t>
            </a:r>
            <a:r>
              <a:rPr sz="1400" spc="-5" dirty="0">
                <a:latin typeface="Arial"/>
                <a:cs typeface="Arial"/>
              </a:rPr>
              <a:t>transforming or </a:t>
            </a:r>
            <a:r>
              <a:rPr sz="1400" dirty="0">
                <a:latin typeface="Arial"/>
                <a:cs typeface="Arial"/>
              </a:rPr>
              <a:t>transmitting</a:t>
            </a:r>
            <a:r>
              <a:rPr sz="1400" spc="-1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power;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4485" y="1122933"/>
            <a:ext cx="59543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27. WORK ON OR NEAR </a:t>
            </a:r>
            <a:r>
              <a:rPr sz="2000" spc="-10" dirty="0">
                <a:latin typeface="Arial"/>
                <a:cs typeface="Arial"/>
              </a:rPr>
              <a:t>MACHINERY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010282"/>
            <a:ext cx="7966709" cy="2448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1016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such examination or operation shall be carried out </a:t>
            </a:r>
            <a:r>
              <a:rPr sz="1600" dirty="0">
                <a:latin typeface="Arial"/>
                <a:cs typeface="Arial"/>
              </a:rPr>
              <a:t>only by </a:t>
            </a:r>
            <a:r>
              <a:rPr sz="1600" spc="-5" dirty="0">
                <a:latin typeface="Arial"/>
                <a:cs typeface="Arial"/>
              </a:rPr>
              <a:t>a specially trained adult  male worker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817244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-wearing tight fitting clothing whose name has been recorded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register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</a:t>
            </a:r>
            <a:r>
              <a:rPr sz="1600" spc="-10" dirty="0">
                <a:latin typeface="Arial"/>
                <a:cs typeface="Arial"/>
              </a:rPr>
              <a:t>No woman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child </a:t>
            </a:r>
            <a:r>
              <a:rPr sz="1600" spc="-10" dirty="0">
                <a:latin typeface="Arial"/>
                <a:cs typeface="Arial"/>
              </a:rPr>
              <a:t>shall </a:t>
            </a:r>
            <a:r>
              <a:rPr sz="1600" spc="-5" dirty="0">
                <a:latin typeface="Arial"/>
                <a:cs typeface="Arial"/>
              </a:rPr>
              <a:t>be </a:t>
            </a:r>
            <a:r>
              <a:rPr sz="1600" spc="-10" dirty="0">
                <a:latin typeface="Arial"/>
                <a:cs typeface="Arial"/>
              </a:rPr>
              <a:t>allowed </a:t>
            </a:r>
            <a:r>
              <a:rPr sz="1600" dirty="0">
                <a:latin typeface="Arial"/>
                <a:cs typeface="Arial"/>
              </a:rPr>
              <a:t>in any factory </a:t>
            </a:r>
            <a:r>
              <a:rPr sz="1600" spc="-5" dirty="0">
                <a:latin typeface="Arial"/>
                <a:cs typeface="Arial"/>
              </a:rPr>
              <a:t>to clean, lubricate or adjust </a:t>
            </a:r>
            <a:r>
              <a:rPr sz="1600" spc="5" dirty="0">
                <a:latin typeface="Arial"/>
                <a:cs typeface="Arial"/>
              </a:rPr>
              <a:t>any  </a:t>
            </a:r>
            <a:r>
              <a:rPr sz="1600" spc="-5" dirty="0">
                <a:latin typeface="Arial"/>
                <a:cs typeface="Arial"/>
              </a:rPr>
              <a:t>part of machinery </a:t>
            </a:r>
            <a:r>
              <a:rPr sz="1600" spc="-10" dirty="0">
                <a:latin typeface="Arial"/>
                <a:cs typeface="Arial"/>
              </a:rPr>
              <a:t>while </a:t>
            </a:r>
            <a:r>
              <a:rPr sz="1600" spc="-5" dirty="0">
                <a:latin typeface="Arial"/>
                <a:cs typeface="Arial"/>
              </a:rPr>
              <a:t>that part </a:t>
            </a:r>
            <a:r>
              <a:rPr sz="1600" dirty="0">
                <a:latin typeface="Arial"/>
                <a:cs typeface="Arial"/>
              </a:rPr>
              <a:t>is in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motion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3- The provincial Govt. has the right to make any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amendment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1778" y="970533"/>
            <a:ext cx="71513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98140" marR="5080" indent="-288607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28. EMPLOYMENT OF YOUNG PERSONS ON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DANGEROUS  MACHINES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315082"/>
            <a:ext cx="8074025" cy="1922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717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1- </a:t>
            </a:r>
            <a:r>
              <a:rPr sz="1600" spc="-10" dirty="0">
                <a:latin typeface="Arial"/>
                <a:cs typeface="Arial"/>
              </a:rPr>
              <a:t>No </a:t>
            </a:r>
            <a:r>
              <a:rPr sz="1600" spc="-5" dirty="0">
                <a:latin typeface="Arial"/>
                <a:cs typeface="Arial"/>
              </a:rPr>
              <a:t>child or adolescent shall </a:t>
            </a:r>
            <a:r>
              <a:rPr sz="1600" spc="-10" dirty="0">
                <a:latin typeface="Arial"/>
                <a:cs typeface="Arial"/>
              </a:rPr>
              <a:t>work </a:t>
            </a:r>
            <a:r>
              <a:rPr sz="1600" spc="-5" dirty="0">
                <a:latin typeface="Arial"/>
                <a:cs typeface="Arial"/>
              </a:rPr>
              <a:t>at any machine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unless: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spc="-5" dirty="0">
                <a:latin typeface="Arial"/>
                <a:cs typeface="Arial"/>
              </a:rPr>
              <a:t>has received sufficient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training</a:t>
            </a:r>
            <a:endParaRPr sz="16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under adequate supervision by a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person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378460" marR="5080" lvl="1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2- This section shall apply to </a:t>
            </a:r>
            <a:r>
              <a:rPr sz="1600" dirty="0">
                <a:latin typeface="Arial"/>
                <a:cs typeface="Arial"/>
              </a:rPr>
              <a:t>such </a:t>
            </a:r>
            <a:r>
              <a:rPr sz="1600" spc="-5" dirty="0">
                <a:latin typeface="Arial"/>
                <a:cs typeface="Arial"/>
              </a:rPr>
              <a:t>machines as </a:t>
            </a:r>
            <a:r>
              <a:rPr sz="1600" dirty="0">
                <a:latin typeface="Arial"/>
                <a:cs typeface="Arial"/>
              </a:rPr>
              <a:t>may </a:t>
            </a:r>
            <a:r>
              <a:rPr sz="1600" spc="-5" dirty="0">
                <a:latin typeface="Arial"/>
                <a:cs typeface="Arial"/>
              </a:rPr>
              <a:t>be notified </a:t>
            </a: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the Provincial  Government to be of such a dangerous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character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5746" y="1122933"/>
            <a:ext cx="76625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29. STRIKING GEAR AND DEVICES FOR </a:t>
            </a:r>
            <a:r>
              <a:rPr sz="2000" spc="-20" dirty="0">
                <a:latin typeface="Arial"/>
                <a:cs typeface="Arial"/>
              </a:rPr>
              <a:t>CATTING </a:t>
            </a:r>
            <a:r>
              <a:rPr sz="2000" dirty="0">
                <a:latin typeface="Arial"/>
                <a:cs typeface="Arial"/>
              </a:rPr>
              <a:t>OFF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POWER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2900" cy="2387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1- In every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652780" marR="5080" lvl="1" indent="-45720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652780" algn="l"/>
                <a:tab pos="653415" algn="l"/>
              </a:tabLst>
            </a:pPr>
            <a:r>
              <a:rPr sz="1400" spc="-5" dirty="0">
                <a:solidFill>
                  <a:srgbClr val="438085"/>
                </a:solidFill>
                <a:latin typeface="Arial"/>
                <a:cs typeface="Arial"/>
              </a:rPr>
              <a:t>suitable striking gear </a:t>
            </a:r>
            <a:r>
              <a:rPr sz="1400" spc="-10" dirty="0">
                <a:solidFill>
                  <a:srgbClr val="438085"/>
                </a:solidFill>
                <a:latin typeface="Arial"/>
                <a:cs typeface="Arial"/>
              </a:rPr>
              <a:t>or </a:t>
            </a:r>
            <a:r>
              <a:rPr sz="1400" spc="-5" dirty="0">
                <a:solidFill>
                  <a:srgbClr val="438085"/>
                </a:solidFill>
                <a:latin typeface="Arial"/>
                <a:cs typeface="Arial"/>
              </a:rPr>
              <a:t>other </a:t>
            </a:r>
            <a:r>
              <a:rPr sz="1400" spc="-10" dirty="0">
                <a:solidFill>
                  <a:srgbClr val="438085"/>
                </a:solidFill>
                <a:latin typeface="Arial"/>
                <a:cs typeface="Arial"/>
              </a:rPr>
              <a:t>efficient </a:t>
            </a:r>
            <a:r>
              <a:rPr sz="1400" spc="-5" dirty="0">
                <a:solidFill>
                  <a:srgbClr val="438085"/>
                </a:solidFill>
                <a:latin typeface="Arial"/>
                <a:cs typeface="Arial"/>
              </a:rPr>
              <a:t>mechanical appliances shall be provided </a:t>
            </a:r>
            <a:r>
              <a:rPr sz="1400" spc="-15" dirty="0">
                <a:solidFill>
                  <a:srgbClr val="438085"/>
                </a:solidFill>
                <a:latin typeface="Arial"/>
                <a:cs typeface="Arial"/>
              </a:rPr>
              <a:t>and  </a:t>
            </a:r>
            <a:r>
              <a:rPr sz="1400" dirty="0">
                <a:solidFill>
                  <a:srgbClr val="438085"/>
                </a:solidFill>
                <a:latin typeface="Arial"/>
                <a:cs typeface="Arial"/>
              </a:rPr>
              <a:t>maintained </a:t>
            </a:r>
            <a:r>
              <a:rPr sz="1400" spc="-5" dirty="0">
                <a:solidFill>
                  <a:srgbClr val="438085"/>
                </a:solidFill>
                <a:latin typeface="Arial"/>
                <a:cs typeface="Arial"/>
              </a:rPr>
              <a:t>and </a:t>
            </a:r>
            <a:r>
              <a:rPr sz="1400" dirty="0">
                <a:solidFill>
                  <a:srgbClr val="438085"/>
                </a:solidFill>
                <a:latin typeface="Arial"/>
                <a:cs typeface="Arial"/>
              </a:rPr>
              <a:t>used to </a:t>
            </a:r>
            <a:r>
              <a:rPr sz="1400" spc="-10" dirty="0">
                <a:solidFill>
                  <a:srgbClr val="438085"/>
                </a:solidFill>
                <a:latin typeface="Arial"/>
                <a:cs typeface="Arial"/>
              </a:rPr>
              <a:t>move </a:t>
            </a:r>
            <a:r>
              <a:rPr sz="1400" spc="-5" dirty="0">
                <a:solidFill>
                  <a:srgbClr val="438085"/>
                </a:solidFill>
                <a:latin typeface="Arial"/>
                <a:cs typeface="Arial"/>
              </a:rPr>
              <a:t>driving</a:t>
            </a:r>
            <a:r>
              <a:rPr sz="1400" spc="-110" dirty="0">
                <a:solidFill>
                  <a:srgbClr val="438085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438085"/>
                </a:solidFill>
                <a:latin typeface="Arial"/>
                <a:cs typeface="Arial"/>
              </a:rPr>
              <a:t>belts</a:t>
            </a:r>
            <a:endParaRPr sz="1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438085"/>
              </a:buClr>
              <a:buFont typeface="Arial"/>
              <a:buAutoNum type="alphaLcParenR"/>
            </a:pPr>
            <a:endParaRPr sz="215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2- suitable devices </a:t>
            </a:r>
            <a:r>
              <a:rPr sz="1600" dirty="0">
                <a:latin typeface="Arial"/>
                <a:cs typeface="Arial"/>
              </a:rPr>
              <a:t>for </a:t>
            </a:r>
            <a:r>
              <a:rPr sz="1600" spc="-5" dirty="0">
                <a:latin typeface="Arial"/>
                <a:cs typeface="Arial"/>
              </a:rPr>
              <a:t>cutting </a:t>
            </a:r>
            <a:r>
              <a:rPr sz="1600" spc="-10" dirty="0">
                <a:latin typeface="Arial"/>
                <a:cs typeface="Arial"/>
              </a:rPr>
              <a:t>off power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emergencies </a:t>
            </a:r>
            <a:r>
              <a:rPr sz="1600" dirty="0">
                <a:latin typeface="Arial"/>
                <a:cs typeface="Arial"/>
              </a:rPr>
              <a:t>from </a:t>
            </a:r>
            <a:r>
              <a:rPr sz="1600" spc="-5" dirty="0">
                <a:latin typeface="Arial"/>
                <a:cs typeface="Arial"/>
              </a:rPr>
              <a:t>running machinery shall  be provided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3- In respect of factories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operation before the commencement of this</a:t>
            </a:r>
            <a:r>
              <a:rPr sz="1600" spc="2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Ordinance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5466" y="1122933"/>
            <a:ext cx="41249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31. CASING OF NEW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MACHINERY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8506"/>
            <a:ext cx="7729855" cy="1640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1- all machinery driven by </a:t>
            </a:r>
            <a:r>
              <a:rPr sz="1600" spc="-10" dirty="0">
                <a:latin typeface="Arial"/>
                <a:cs typeface="Arial"/>
              </a:rPr>
              <a:t>power </a:t>
            </a:r>
            <a:r>
              <a:rPr sz="1600" spc="-5" dirty="0">
                <a:latin typeface="Arial"/>
                <a:cs typeface="Arial"/>
              </a:rPr>
              <a:t>and installed in any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sz="1600" spc="-5" dirty="0">
                <a:solidFill>
                  <a:srgbClr val="9F4DA2"/>
                </a:solidFill>
                <a:latin typeface="Arial"/>
                <a:cs typeface="Arial"/>
              </a:rPr>
              <a:t>a)	</a:t>
            </a:r>
            <a:r>
              <a:rPr sz="1600" spc="-5" dirty="0">
                <a:latin typeface="Arial"/>
                <a:cs typeface="Arial"/>
              </a:rPr>
              <a:t>every set </a:t>
            </a:r>
            <a:r>
              <a:rPr sz="1600" spc="-20" dirty="0">
                <a:latin typeface="Arial"/>
                <a:cs typeface="Arial"/>
              </a:rPr>
              <a:t>screw, </a:t>
            </a:r>
            <a:r>
              <a:rPr sz="1600" spc="-5" dirty="0">
                <a:latin typeface="Arial"/>
                <a:cs typeface="Arial"/>
              </a:rPr>
              <a:t>belt or spindle, </a:t>
            </a:r>
            <a:r>
              <a:rPr sz="1600" spc="-10" dirty="0">
                <a:latin typeface="Arial"/>
                <a:cs typeface="Arial"/>
              </a:rPr>
              <a:t>wheel </a:t>
            </a:r>
            <a:r>
              <a:rPr sz="1600" spc="-5" dirty="0">
                <a:latin typeface="Arial"/>
                <a:cs typeface="Arial"/>
              </a:rPr>
              <a:t>encased or otherwise effectively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guarded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tabLst>
                <a:tab pos="469900" algn="l"/>
              </a:tabLst>
            </a:pPr>
            <a:r>
              <a:rPr sz="1600" spc="-5" dirty="0">
                <a:solidFill>
                  <a:srgbClr val="9F4DA2"/>
                </a:solidFill>
                <a:latin typeface="Arial"/>
                <a:cs typeface="Arial"/>
              </a:rPr>
              <a:t>a)	</a:t>
            </a:r>
            <a:r>
              <a:rPr sz="1600" spc="-5" dirty="0">
                <a:latin typeface="Arial"/>
                <a:cs typeface="Arial"/>
              </a:rPr>
              <a:t>all toothed or friction gearing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does not require frequent adjustment </a:t>
            </a:r>
            <a:r>
              <a:rPr sz="1600" spc="-10" dirty="0">
                <a:latin typeface="Arial"/>
                <a:cs typeface="Arial"/>
              </a:rPr>
              <a:t>while </a:t>
            </a:r>
            <a:r>
              <a:rPr sz="1600" spc="-5" dirty="0">
                <a:latin typeface="Arial"/>
                <a:cs typeface="Arial"/>
              </a:rPr>
              <a:t>in  motion shall be completely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encased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246" y="1046733"/>
            <a:ext cx="789114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24735" marR="5080" indent="-231267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32. PROHIBITION OF EMPLOYMENT OF WOMEN AND</a:t>
            </a:r>
            <a:r>
              <a:rPr sz="2000" spc="-2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CHILDREN  NEAR </a:t>
            </a:r>
            <a:r>
              <a:rPr sz="2000" spc="-5" dirty="0">
                <a:latin typeface="Arial"/>
                <a:cs typeface="Arial"/>
              </a:rPr>
              <a:t>COTTON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OPENERS.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606167"/>
            <a:ext cx="7964805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b="1" spc="-5" dirty="0">
                <a:latin typeface="Arial"/>
                <a:cs typeface="Arial"/>
              </a:rPr>
              <a:t>- </a:t>
            </a:r>
            <a:r>
              <a:rPr sz="1600" spc="-10" dirty="0">
                <a:latin typeface="Arial"/>
                <a:cs typeface="Arial"/>
              </a:rPr>
              <a:t>No woman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child shall be employed </a:t>
            </a:r>
            <a:r>
              <a:rPr sz="1600" dirty="0">
                <a:latin typeface="Arial"/>
                <a:cs typeface="Arial"/>
              </a:rPr>
              <a:t>in any part </a:t>
            </a:r>
            <a:r>
              <a:rPr sz="1600" spc="-5" dirty="0">
                <a:latin typeface="Arial"/>
                <a:cs typeface="Arial"/>
              </a:rPr>
              <a:t>of a </a:t>
            </a:r>
            <a:r>
              <a:rPr sz="1600" dirty="0">
                <a:latin typeface="Arial"/>
                <a:cs typeface="Arial"/>
              </a:rPr>
              <a:t>factory for </a:t>
            </a:r>
            <a:r>
              <a:rPr sz="1600" spc="-5" dirty="0">
                <a:latin typeface="Arial"/>
                <a:cs typeface="Arial"/>
              </a:rPr>
              <a:t>pressing cotton </a:t>
            </a:r>
            <a:r>
              <a:rPr sz="1600" spc="10" dirty="0">
                <a:latin typeface="Arial"/>
                <a:cs typeface="Arial"/>
              </a:rPr>
              <a:t>in 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a cotton-opener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at </a:t>
            </a:r>
            <a:r>
              <a:rPr sz="1600" spc="-10" dirty="0">
                <a:latin typeface="Arial"/>
                <a:cs typeface="Arial"/>
              </a:rPr>
              <a:t>work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marR="698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Provided that </a:t>
            </a:r>
            <a:r>
              <a:rPr sz="1600" dirty="0">
                <a:latin typeface="Arial"/>
                <a:cs typeface="Arial"/>
              </a:rPr>
              <a:t>if </a:t>
            </a:r>
            <a:r>
              <a:rPr sz="1600" spc="-5" dirty="0">
                <a:latin typeface="Arial"/>
                <a:cs typeface="Arial"/>
              </a:rPr>
              <a:t>the feed end of a cotton-opener </a:t>
            </a:r>
            <a:r>
              <a:rPr sz="1600" dirty="0">
                <a:latin typeface="Arial"/>
                <a:cs typeface="Arial"/>
              </a:rPr>
              <a:t>is in </a:t>
            </a:r>
            <a:r>
              <a:rPr sz="1600" spc="-5" dirty="0">
                <a:latin typeface="Arial"/>
                <a:cs typeface="Arial"/>
              </a:rPr>
              <a:t>a room separated </a:t>
            </a:r>
            <a:r>
              <a:rPr sz="1600" dirty="0">
                <a:latin typeface="Arial"/>
                <a:cs typeface="Arial"/>
              </a:rPr>
              <a:t>from the  </a:t>
            </a:r>
            <a:r>
              <a:rPr sz="1600" spc="-5" dirty="0">
                <a:latin typeface="Arial"/>
                <a:cs typeface="Arial"/>
              </a:rPr>
              <a:t>delivery end by a partition extending to the roof or to such</a:t>
            </a:r>
            <a:r>
              <a:rPr sz="1600" spc="1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height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3545" y="1199133"/>
            <a:ext cx="57569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33. CRANES AND OTHER LIFTING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MACHINERY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9730" algn="l"/>
                <a:tab pos="380365" algn="l"/>
              </a:tabLst>
            </a:pPr>
            <a:r>
              <a:rPr spc="-5" dirty="0"/>
              <a:t>(a) every </a:t>
            </a:r>
            <a:r>
              <a:rPr dirty="0"/>
              <a:t>part thereof, </a:t>
            </a:r>
            <a:r>
              <a:rPr spc="-5" dirty="0"/>
              <a:t>including the working </a:t>
            </a:r>
            <a:r>
              <a:rPr spc="-20" dirty="0"/>
              <a:t>gear, </a:t>
            </a:r>
            <a:r>
              <a:rPr spc="-5" dirty="0"/>
              <a:t>whether fixed </a:t>
            </a:r>
            <a:r>
              <a:rPr dirty="0"/>
              <a:t>or </a:t>
            </a:r>
            <a:r>
              <a:rPr spc="-5" dirty="0"/>
              <a:t>movable, ropes  and chains and anchoring and fixing appliances shall be</a:t>
            </a:r>
            <a:r>
              <a:rPr spc="20" dirty="0"/>
              <a:t> </a:t>
            </a:r>
            <a:r>
              <a:rPr spc="-5" dirty="0"/>
              <a:t>-</a:t>
            </a:r>
          </a:p>
          <a:p>
            <a:pPr marL="986155" lvl="1" indent="-515620">
              <a:lnSpc>
                <a:spcPct val="100000"/>
              </a:lnSpc>
              <a:spcBef>
                <a:spcPts val="300"/>
              </a:spcBef>
              <a:buAutoNum type="romanLcParenBoth"/>
              <a:tabLst>
                <a:tab pos="986155" algn="l"/>
                <a:tab pos="986790" algn="l"/>
              </a:tabLst>
            </a:pPr>
            <a:r>
              <a:rPr sz="1600" spc="-5" dirty="0">
                <a:solidFill>
                  <a:srgbClr val="438085"/>
                </a:solidFill>
                <a:latin typeface="Arial"/>
                <a:cs typeface="Arial"/>
              </a:rPr>
              <a:t>of good construction, sound material and adequate strength</a:t>
            </a:r>
            <a:r>
              <a:rPr sz="1600" spc="110" dirty="0">
                <a:solidFill>
                  <a:srgbClr val="438085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438085"/>
                </a:solidFill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753110" lvl="1" indent="-282575">
              <a:lnSpc>
                <a:spcPct val="100000"/>
              </a:lnSpc>
              <a:spcBef>
                <a:spcPts val="300"/>
              </a:spcBef>
              <a:buAutoNum type="romanLcParenBoth"/>
              <a:tabLst>
                <a:tab pos="753745" algn="l"/>
              </a:tabLst>
            </a:pPr>
            <a:r>
              <a:rPr sz="1600" spc="-5" dirty="0">
                <a:solidFill>
                  <a:srgbClr val="438085"/>
                </a:solidFill>
                <a:latin typeface="Arial"/>
                <a:cs typeface="Arial"/>
              </a:rPr>
              <a:t>properly maintained</a:t>
            </a:r>
            <a:r>
              <a:rPr sz="1600" spc="20" dirty="0">
                <a:solidFill>
                  <a:srgbClr val="438085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438085"/>
                </a:solidFill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777240" lvl="1" indent="-364490">
              <a:lnSpc>
                <a:spcPct val="100000"/>
              </a:lnSpc>
              <a:spcBef>
                <a:spcPts val="300"/>
              </a:spcBef>
              <a:buAutoNum type="romanLcParenBoth"/>
              <a:tabLst>
                <a:tab pos="777875" algn="l"/>
              </a:tabLst>
            </a:pPr>
            <a:r>
              <a:rPr sz="1600" spc="-5" dirty="0">
                <a:latin typeface="Arial"/>
                <a:cs typeface="Arial"/>
              </a:rPr>
              <a:t>thoroughly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examined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</a:t>
            </a:r>
            <a:r>
              <a:rPr sz="1600" spc="3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competent</a:t>
            </a:r>
            <a:r>
              <a:rPr sz="1600" spc="3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person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at</a:t>
            </a:r>
            <a:r>
              <a:rPr sz="1600" spc="30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least</a:t>
            </a:r>
            <a:r>
              <a:rPr sz="1600" spc="30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once</a:t>
            </a:r>
            <a:r>
              <a:rPr sz="1600" spc="2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every</a:t>
            </a:r>
            <a:r>
              <a:rPr sz="1600" spc="2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period</a:t>
            </a:r>
            <a:r>
              <a:rPr sz="1600" spc="29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pc="-5" dirty="0"/>
              <a:t>twelve</a:t>
            </a:r>
            <a:r>
              <a:rPr spc="10" dirty="0"/>
              <a:t> </a:t>
            </a:r>
            <a:r>
              <a:rPr spc="-5" dirty="0"/>
              <a:t>months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3982" y="1122933"/>
            <a:ext cx="3797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33-B. </a:t>
            </a:r>
            <a:r>
              <a:rPr sz="2000" spc="-20" dirty="0">
                <a:latin typeface="Arial"/>
                <a:cs typeface="Arial"/>
              </a:rPr>
              <a:t>REVOLVING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MACHINERY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7961630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(1) In every room in a factory </a:t>
            </a:r>
            <a:r>
              <a:rPr sz="1600" dirty="0">
                <a:latin typeface="Georgia"/>
                <a:cs typeface="Georgia"/>
              </a:rPr>
              <a:t>in </a:t>
            </a:r>
            <a:r>
              <a:rPr sz="1600" spc="-5" dirty="0">
                <a:latin typeface="Georgia"/>
                <a:cs typeface="Georgia"/>
              </a:rPr>
              <a:t>which the process </a:t>
            </a:r>
            <a:r>
              <a:rPr sz="1600" spc="5" dirty="0">
                <a:latin typeface="Georgia"/>
                <a:cs typeface="Georgia"/>
              </a:rPr>
              <a:t>of </a:t>
            </a:r>
            <a:r>
              <a:rPr sz="1600" spc="-5" dirty="0">
                <a:latin typeface="Georgia"/>
                <a:cs typeface="Georgia"/>
              </a:rPr>
              <a:t>grinding is carried on there  shall </a:t>
            </a:r>
            <a:r>
              <a:rPr sz="1600" dirty="0">
                <a:latin typeface="Georgia"/>
                <a:cs typeface="Georgia"/>
              </a:rPr>
              <a:t>be permanently affixed </a:t>
            </a:r>
            <a:r>
              <a:rPr sz="1600" spc="-5" dirty="0">
                <a:latin typeface="Georgia"/>
                <a:cs typeface="Georgia"/>
              </a:rPr>
              <a:t>to or placed </a:t>
            </a:r>
            <a:r>
              <a:rPr sz="1600" dirty="0">
                <a:latin typeface="Georgia"/>
                <a:cs typeface="Georgia"/>
              </a:rPr>
              <a:t>near </a:t>
            </a:r>
            <a:r>
              <a:rPr sz="1600" spc="-5" dirty="0">
                <a:latin typeface="Georgia"/>
                <a:cs typeface="Georgia"/>
              </a:rPr>
              <a:t>each </a:t>
            </a:r>
            <a:r>
              <a:rPr sz="1600" dirty="0">
                <a:latin typeface="Georgia"/>
                <a:cs typeface="Georgia"/>
              </a:rPr>
              <a:t>machine in use </a:t>
            </a:r>
            <a:r>
              <a:rPr sz="1600" spc="-5" dirty="0">
                <a:latin typeface="Georgia"/>
                <a:cs typeface="Georgia"/>
              </a:rPr>
              <a:t>a notice  indicating </a:t>
            </a:r>
            <a:r>
              <a:rPr sz="1600" spc="-10" dirty="0">
                <a:latin typeface="Georgia"/>
                <a:cs typeface="Georgia"/>
              </a:rPr>
              <a:t>the </a:t>
            </a:r>
            <a:r>
              <a:rPr sz="1600" spc="-5" dirty="0">
                <a:latin typeface="Georgia"/>
                <a:cs typeface="Georgia"/>
              </a:rPr>
              <a:t>maximum safe </a:t>
            </a:r>
            <a:r>
              <a:rPr sz="1600" spc="-10" dirty="0">
                <a:latin typeface="Georgia"/>
                <a:cs typeface="Georgia"/>
              </a:rPr>
              <a:t>working peripheral speed </a:t>
            </a:r>
            <a:r>
              <a:rPr sz="1600" dirty="0">
                <a:latin typeface="Georgia"/>
                <a:cs typeface="Georgia"/>
              </a:rPr>
              <a:t>of </a:t>
            </a:r>
            <a:r>
              <a:rPr sz="1600" spc="-10" dirty="0">
                <a:latin typeface="Georgia"/>
                <a:cs typeface="Georgia"/>
              </a:rPr>
              <a:t>every grind</a:t>
            </a:r>
            <a:r>
              <a:rPr sz="1600" spc="-5" dirty="0">
                <a:latin typeface="Georgia"/>
                <a:cs typeface="Georgia"/>
              </a:rPr>
              <a:t> stone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F4DA2"/>
              </a:buClr>
              <a:buFont typeface="Georgia"/>
              <a:buChar char="•"/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(2) The </a:t>
            </a:r>
            <a:r>
              <a:rPr sz="1600" spc="-10" dirty="0">
                <a:latin typeface="Georgia"/>
                <a:cs typeface="Georgia"/>
              </a:rPr>
              <a:t>speeds </a:t>
            </a:r>
            <a:r>
              <a:rPr sz="1600" spc="-5" dirty="0">
                <a:latin typeface="Georgia"/>
                <a:cs typeface="Georgia"/>
              </a:rPr>
              <a:t>indicated in </a:t>
            </a:r>
            <a:r>
              <a:rPr sz="1600" spc="-10" dirty="0">
                <a:latin typeface="Georgia"/>
                <a:cs typeface="Georgia"/>
              </a:rPr>
              <a:t>the </a:t>
            </a:r>
            <a:r>
              <a:rPr sz="1600" spc="-5" dirty="0">
                <a:latin typeface="Georgia"/>
                <a:cs typeface="Georgia"/>
              </a:rPr>
              <a:t>notice under </a:t>
            </a:r>
            <a:r>
              <a:rPr sz="1600" spc="-10" dirty="0">
                <a:latin typeface="Georgia"/>
                <a:cs typeface="Georgia"/>
              </a:rPr>
              <a:t>sub-section </a:t>
            </a:r>
            <a:r>
              <a:rPr sz="1600" spc="-5" dirty="0">
                <a:latin typeface="Georgia"/>
                <a:cs typeface="Georgia"/>
              </a:rPr>
              <a:t>(1) shall not </a:t>
            </a:r>
            <a:r>
              <a:rPr sz="1600" spc="-10" dirty="0">
                <a:latin typeface="Georgia"/>
                <a:cs typeface="Georgia"/>
              </a:rPr>
              <a:t>be</a:t>
            </a:r>
            <a:r>
              <a:rPr sz="1600" spc="1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exceeded.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9533" y="1122933"/>
            <a:ext cx="3035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33-C. PRESSURE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163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(1) </a:t>
            </a:r>
            <a:r>
              <a:rPr sz="1600" dirty="0">
                <a:latin typeface="Arial"/>
                <a:cs typeface="Arial"/>
              </a:rPr>
              <a:t>If in any </a:t>
            </a:r>
            <a:r>
              <a:rPr sz="1600" spc="-5" dirty="0">
                <a:latin typeface="Arial"/>
                <a:cs typeface="Arial"/>
              </a:rPr>
              <a:t>factory </a:t>
            </a:r>
            <a:r>
              <a:rPr sz="1600" dirty="0">
                <a:latin typeface="Arial"/>
                <a:cs typeface="Arial"/>
              </a:rPr>
              <a:t>any part of </a:t>
            </a:r>
            <a:r>
              <a:rPr sz="1600" spc="-5" dirty="0">
                <a:latin typeface="Arial"/>
                <a:cs typeface="Arial"/>
              </a:rPr>
              <a:t>the plant or machinery used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 manufacturing  process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operated at a </a:t>
            </a:r>
            <a:r>
              <a:rPr sz="1600" dirty="0">
                <a:latin typeface="Arial"/>
                <a:cs typeface="Arial"/>
              </a:rPr>
              <a:t>pressure </a:t>
            </a:r>
            <a:r>
              <a:rPr sz="1600" spc="-5" dirty="0">
                <a:latin typeface="Arial"/>
                <a:cs typeface="Arial"/>
              </a:rPr>
              <a:t>above atmospheric pressure, effective measures  shall be taken to ensure that safe working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pressure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0017" y="1199133"/>
            <a:ext cx="5981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33-D. FLOORS, </a:t>
            </a:r>
            <a:r>
              <a:rPr sz="2000" spc="-25" dirty="0">
                <a:latin typeface="Arial"/>
                <a:cs typeface="Arial"/>
              </a:rPr>
              <a:t>STAIRS </a:t>
            </a:r>
            <a:r>
              <a:rPr sz="2000" spc="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MEANS OF</a:t>
            </a:r>
            <a:r>
              <a:rPr sz="2000" spc="-2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ACCESS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1630" cy="1076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All floors, stairs, passages and gangways shall be of sound construction and properly  maintained and </a:t>
            </a:r>
            <a:r>
              <a:rPr sz="1600" spc="-10" dirty="0">
                <a:latin typeface="Arial"/>
                <a:cs typeface="Arial"/>
              </a:rPr>
              <a:t>where </a:t>
            </a:r>
            <a:r>
              <a:rPr sz="1600" dirty="0">
                <a:latin typeface="Arial"/>
                <a:cs typeface="Arial"/>
              </a:rPr>
              <a:t>it is </a:t>
            </a:r>
            <a:r>
              <a:rPr sz="1600" spc="-5" dirty="0">
                <a:latin typeface="Arial"/>
                <a:cs typeface="Arial"/>
              </a:rPr>
              <a:t>necessary to ensure </a:t>
            </a:r>
            <a:r>
              <a:rPr sz="1600" spc="-25" dirty="0">
                <a:latin typeface="Arial"/>
                <a:cs typeface="Arial"/>
              </a:rPr>
              <a:t>safety, </a:t>
            </a:r>
            <a:r>
              <a:rPr sz="1600" spc="-5" dirty="0">
                <a:latin typeface="Arial"/>
                <a:cs typeface="Arial"/>
              </a:rPr>
              <a:t>steps, stairs,</a:t>
            </a:r>
            <a:r>
              <a:rPr sz="1600" spc="2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ladders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adequate provision shall be made for the drainage of floors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10" dirty="0">
                <a:latin typeface="Arial"/>
                <a:cs typeface="Arial"/>
              </a:rPr>
              <a:t>wet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processes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0913" y="1122933"/>
            <a:ext cx="5362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33-E. PITS, </a:t>
            </a:r>
            <a:r>
              <a:rPr sz="2000" spc="-5" dirty="0"/>
              <a:t>SUMPS, OPENING IN FLOORS,</a:t>
            </a:r>
            <a:r>
              <a:rPr sz="2000" spc="50" dirty="0"/>
              <a:t> </a:t>
            </a:r>
            <a:r>
              <a:rPr sz="2000" dirty="0"/>
              <a:t>ETC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480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In </a:t>
            </a:r>
            <a:r>
              <a:rPr sz="1600" dirty="0">
                <a:latin typeface="Arial"/>
                <a:cs typeface="Arial"/>
              </a:rPr>
              <a:t>every </a:t>
            </a:r>
            <a:r>
              <a:rPr sz="1600" spc="-20" dirty="0">
                <a:latin typeface="Arial"/>
                <a:cs typeface="Arial"/>
              </a:rPr>
              <a:t>factory, </a:t>
            </a:r>
            <a:r>
              <a:rPr sz="1600" dirty="0">
                <a:latin typeface="Arial"/>
                <a:cs typeface="Arial"/>
              </a:rPr>
              <a:t>every sump, tank </a:t>
            </a:r>
            <a:r>
              <a:rPr sz="1600" spc="-5" dirty="0">
                <a:latin typeface="Arial"/>
                <a:cs typeface="Arial"/>
              </a:rPr>
              <a:t>or opening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ground </a:t>
            </a:r>
            <a:r>
              <a:rPr sz="1600" dirty="0">
                <a:latin typeface="Arial"/>
                <a:cs typeface="Arial"/>
              </a:rPr>
              <a:t>or in </a:t>
            </a:r>
            <a:r>
              <a:rPr sz="1600" spc="-5" dirty="0">
                <a:latin typeface="Arial"/>
                <a:cs typeface="Arial"/>
              </a:rPr>
              <a:t>floor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5" dirty="0">
                <a:latin typeface="Arial"/>
                <a:cs typeface="Arial"/>
              </a:rPr>
              <a:t>by  </a:t>
            </a:r>
            <a:r>
              <a:rPr sz="1600" spc="-5" dirty="0">
                <a:latin typeface="Arial"/>
                <a:cs typeface="Arial"/>
              </a:rPr>
              <a:t>reason of its depth, situation, </a:t>
            </a:r>
            <a:r>
              <a:rPr sz="1600" dirty="0">
                <a:latin typeface="Arial"/>
                <a:cs typeface="Arial"/>
              </a:rPr>
              <a:t>construction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contents, is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may </a:t>
            </a:r>
            <a:r>
              <a:rPr sz="1600" spc="-5" dirty="0">
                <a:latin typeface="Arial"/>
                <a:cs typeface="Arial"/>
              </a:rPr>
              <a:t>be a </a:t>
            </a:r>
            <a:r>
              <a:rPr sz="1600" dirty="0">
                <a:latin typeface="Arial"/>
                <a:cs typeface="Arial"/>
              </a:rPr>
              <a:t>source </a:t>
            </a:r>
            <a:r>
              <a:rPr sz="1600" spc="-5" dirty="0">
                <a:latin typeface="Arial"/>
                <a:cs typeface="Arial"/>
              </a:rPr>
              <a:t>of  </a:t>
            </a:r>
            <a:r>
              <a:rPr sz="1600" spc="-15" dirty="0">
                <a:latin typeface="Arial"/>
                <a:cs typeface="Arial"/>
              </a:rPr>
              <a:t>danger, </a:t>
            </a:r>
            <a:r>
              <a:rPr sz="1600" spc="-5" dirty="0">
                <a:latin typeface="Arial"/>
                <a:cs typeface="Arial"/>
              </a:rPr>
              <a:t>shall be either securely covered or securely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fenced.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8901"/>
            <a:ext cx="8150859" cy="33102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“Worker" </a:t>
            </a:r>
            <a:r>
              <a:rPr sz="1600" spc="-5" dirty="0">
                <a:latin typeface="Arial"/>
                <a:cs typeface="Arial"/>
              </a:rPr>
              <a:t>means a person employed </a:t>
            </a:r>
            <a:r>
              <a:rPr sz="1600" dirty="0">
                <a:latin typeface="Arial"/>
                <a:cs typeface="Arial"/>
              </a:rPr>
              <a:t>directly </a:t>
            </a:r>
            <a:r>
              <a:rPr sz="1600" spc="-5" dirty="0">
                <a:latin typeface="Arial"/>
                <a:cs typeface="Arial"/>
              </a:rPr>
              <a:t>or through an agency whether </a:t>
            </a:r>
            <a:r>
              <a:rPr sz="1600" dirty="0">
                <a:latin typeface="Arial"/>
                <a:cs typeface="Arial"/>
              </a:rPr>
              <a:t>for </a:t>
            </a:r>
            <a:r>
              <a:rPr sz="1600" spc="-5" dirty="0">
                <a:latin typeface="Arial"/>
                <a:cs typeface="Arial"/>
              </a:rPr>
              <a:t>wages or  not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any manufacturing </a:t>
            </a:r>
            <a:r>
              <a:rPr sz="1600" dirty="0">
                <a:latin typeface="Arial"/>
                <a:cs typeface="Arial"/>
              </a:rPr>
              <a:t>process,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cleaning </a:t>
            </a:r>
            <a:r>
              <a:rPr sz="1600" dirty="0">
                <a:latin typeface="Arial"/>
                <a:cs typeface="Arial"/>
              </a:rPr>
              <a:t>any part of </a:t>
            </a:r>
            <a:r>
              <a:rPr sz="1600" spc="-5" dirty="0">
                <a:latin typeface="Arial"/>
                <a:cs typeface="Arial"/>
              </a:rPr>
              <a:t>the machinery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premises  used </a:t>
            </a:r>
            <a:r>
              <a:rPr sz="1600" dirty="0">
                <a:latin typeface="Arial"/>
                <a:cs typeface="Arial"/>
              </a:rPr>
              <a:t>for </a:t>
            </a:r>
            <a:r>
              <a:rPr sz="1600" spc="-5" dirty="0">
                <a:latin typeface="Arial"/>
                <a:cs typeface="Arial"/>
              </a:rPr>
              <a:t>a manufacturing process, or </a:t>
            </a:r>
            <a:r>
              <a:rPr sz="1600" dirty="0">
                <a:latin typeface="Arial"/>
                <a:cs typeface="Arial"/>
              </a:rPr>
              <a:t>in any other kind </a:t>
            </a:r>
            <a:r>
              <a:rPr sz="1600" spc="-5" dirty="0">
                <a:latin typeface="Arial"/>
                <a:cs typeface="Arial"/>
              </a:rPr>
              <a:t>of work </a:t>
            </a:r>
            <a:r>
              <a:rPr sz="1600" spc="-15" dirty="0">
                <a:latin typeface="Arial"/>
                <a:cs typeface="Arial"/>
              </a:rPr>
              <a:t>whatsoever, </a:t>
            </a:r>
            <a:r>
              <a:rPr sz="1600" spc="-5" dirty="0">
                <a:latin typeface="Arial"/>
                <a:cs typeface="Arial"/>
              </a:rPr>
              <a:t>incidental to </a:t>
            </a:r>
            <a:r>
              <a:rPr sz="1600" spc="5" dirty="0">
                <a:latin typeface="Arial"/>
                <a:cs typeface="Arial"/>
              </a:rPr>
              <a:t>or  </a:t>
            </a:r>
            <a:r>
              <a:rPr sz="1600" spc="-5" dirty="0">
                <a:latin typeface="Arial"/>
                <a:cs typeface="Arial"/>
              </a:rPr>
              <a:t>connected </a:t>
            </a:r>
            <a:r>
              <a:rPr sz="1600" spc="-10" dirty="0">
                <a:latin typeface="Arial"/>
                <a:cs typeface="Arial"/>
              </a:rPr>
              <a:t>with </a:t>
            </a:r>
            <a:r>
              <a:rPr sz="160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subject of the manufacturing process, but does not include any person  solely employed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 clerical capacity </a:t>
            </a:r>
            <a:r>
              <a:rPr sz="1600" dirty="0">
                <a:latin typeface="Arial"/>
                <a:cs typeface="Arial"/>
              </a:rPr>
              <a:t>in any </a:t>
            </a:r>
            <a:r>
              <a:rPr sz="1600" spc="-5" dirty="0">
                <a:latin typeface="Arial"/>
                <a:cs typeface="Arial"/>
              </a:rPr>
              <a:t>room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place where no manufacturing  process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being carried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“Factory" </a:t>
            </a:r>
            <a:r>
              <a:rPr sz="1600" spc="-5" dirty="0">
                <a:latin typeface="Arial"/>
                <a:cs typeface="Arial"/>
              </a:rPr>
              <a:t>means </a:t>
            </a:r>
            <a:r>
              <a:rPr sz="1600" dirty="0">
                <a:latin typeface="Arial"/>
                <a:cs typeface="Arial"/>
              </a:rPr>
              <a:t>any premises, </a:t>
            </a:r>
            <a:r>
              <a:rPr sz="1600" spc="-5" dirty="0">
                <a:latin typeface="Arial"/>
                <a:cs typeface="Arial"/>
              </a:rPr>
              <a:t>including the precincts thereof, whereon ten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more  workers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working, or were working on </a:t>
            </a:r>
            <a:r>
              <a:rPr sz="1600" dirty="0">
                <a:latin typeface="Arial"/>
                <a:cs typeface="Arial"/>
              </a:rPr>
              <a:t>any day </a:t>
            </a:r>
            <a:r>
              <a:rPr sz="1600" spc="-5" dirty="0">
                <a:latin typeface="Arial"/>
                <a:cs typeface="Arial"/>
              </a:rPr>
              <a:t>of the preceding twelve months, and </a:t>
            </a:r>
            <a:r>
              <a:rPr sz="1600" dirty="0">
                <a:latin typeface="Arial"/>
                <a:cs typeface="Arial"/>
              </a:rPr>
              <a:t>in  any part of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a manufacturing </a:t>
            </a:r>
            <a:r>
              <a:rPr sz="1600" dirty="0">
                <a:latin typeface="Arial"/>
                <a:cs typeface="Arial"/>
              </a:rPr>
              <a:t>process is </a:t>
            </a:r>
            <a:r>
              <a:rPr sz="1600" spc="-5" dirty="0">
                <a:latin typeface="Arial"/>
                <a:cs typeface="Arial"/>
              </a:rPr>
              <a:t>being carried on or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ordinarily carried on  </a:t>
            </a:r>
            <a:r>
              <a:rPr sz="1600" spc="-10" dirty="0">
                <a:latin typeface="Arial"/>
                <a:cs typeface="Arial"/>
              </a:rPr>
              <a:t>with </a:t>
            </a:r>
            <a:r>
              <a:rPr sz="1600" spc="-5" dirty="0">
                <a:latin typeface="Arial"/>
                <a:cs typeface="Arial"/>
              </a:rPr>
              <a:t>or without </a:t>
            </a:r>
            <a:r>
              <a:rPr sz="160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aid of </a:t>
            </a:r>
            <a:r>
              <a:rPr sz="1600" spc="-20" dirty="0">
                <a:latin typeface="Arial"/>
                <a:cs typeface="Arial"/>
              </a:rPr>
              <a:t>power, </a:t>
            </a:r>
            <a:r>
              <a:rPr sz="1600" spc="-5" dirty="0">
                <a:latin typeface="Arial"/>
                <a:cs typeface="Arial"/>
              </a:rPr>
              <a:t>but does not include a mine, subject to the operation of  the Mines Act, 1923 (IV of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1923)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0365" y="970533"/>
            <a:ext cx="19164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2.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DEFINITIONS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1789" y="1199133"/>
            <a:ext cx="33604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5" dirty="0">
                <a:latin typeface="Arial"/>
                <a:cs typeface="Arial"/>
              </a:rPr>
              <a:t>33-F. </a:t>
            </a:r>
            <a:r>
              <a:rPr sz="2000" spc="-5" dirty="0">
                <a:latin typeface="Arial"/>
                <a:cs typeface="Arial"/>
              </a:rPr>
              <a:t>EXCESSIVE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WEIGHTS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3534" cy="1564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(1) </a:t>
            </a:r>
            <a:r>
              <a:rPr sz="1600" spc="-10" dirty="0">
                <a:latin typeface="Arial"/>
                <a:cs typeface="Arial"/>
              </a:rPr>
              <a:t>No </a:t>
            </a:r>
            <a:r>
              <a:rPr sz="1600" spc="-5" dirty="0">
                <a:latin typeface="Arial"/>
                <a:cs typeface="Arial"/>
              </a:rPr>
              <a:t>person </a:t>
            </a:r>
            <a:r>
              <a:rPr sz="1600" dirty="0">
                <a:latin typeface="Arial"/>
                <a:cs typeface="Arial"/>
              </a:rPr>
              <a:t>shall </a:t>
            </a:r>
            <a:r>
              <a:rPr sz="1600" spc="-5" dirty="0">
                <a:latin typeface="Arial"/>
                <a:cs typeface="Arial"/>
              </a:rPr>
              <a:t>be employed </a:t>
            </a:r>
            <a:r>
              <a:rPr sz="1600" dirty="0">
                <a:latin typeface="Arial"/>
                <a:cs typeface="Arial"/>
              </a:rPr>
              <a:t>in any </a:t>
            </a:r>
            <a:r>
              <a:rPr sz="1600" spc="-5" dirty="0">
                <a:latin typeface="Arial"/>
                <a:cs typeface="Arial"/>
              </a:rPr>
              <a:t>factory to lift, </a:t>
            </a:r>
            <a:r>
              <a:rPr sz="1600" dirty="0">
                <a:latin typeface="Arial"/>
                <a:cs typeface="Arial"/>
              </a:rPr>
              <a:t>carry or </a:t>
            </a:r>
            <a:r>
              <a:rPr sz="1600" spc="-5" dirty="0">
                <a:latin typeface="Arial"/>
                <a:cs typeface="Arial"/>
              </a:rPr>
              <a:t>move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load </a:t>
            </a:r>
            <a:r>
              <a:rPr sz="1600" dirty="0">
                <a:latin typeface="Arial"/>
                <a:cs typeface="Arial"/>
              </a:rPr>
              <a:t>so  </a:t>
            </a:r>
            <a:r>
              <a:rPr sz="1600" spc="-5" dirty="0">
                <a:latin typeface="Arial"/>
                <a:cs typeface="Arial"/>
              </a:rPr>
              <a:t>heavy as to be likely to cause him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injury.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(2) The Provincial Government </a:t>
            </a:r>
            <a:r>
              <a:rPr sz="1600" dirty="0">
                <a:latin typeface="Arial"/>
                <a:cs typeface="Arial"/>
              </a:rPr>
              <a:t>may </a:t>
            </a:r>
            <a:r>
              <a:rPr sz="1600" spc="-5" dirty="0">
                <a:latin typeface="Arial"/>
                <a:cs typeface="Arial"/>
              </a:rPr>
              <a:t>make rules prescribing the maximum weights  which </a:t>
            </a:r>
            <a:r>
              <a:rPr sz="1600" dirty="0">
                <a:latin typeface="Arial"/>
                <a:cs typeface="Arial"/>
              </a:rPr>
              <a:t>may </a:t>
            </a:r>
            <a:r>
              <a:rPr sz="1600" spc="-5" dirty="0">
                <a:latin typeface="Arial"/>
                <a:cs typeface="Arial"/>
              </a:rPr>
              <a:t>be </a:t>
            </a:r>
            <a:r>
              <a:rPr sz="1600" dirty="0">
                <a:latin typeface="Arial"/>
                <a:cs typeface="Arial"/>
              </a:rPr>
              <a:t>lifted, </a:t>
            </a:r>
            <a:r>
              <a:rPr sz="1600" spc="-5" dirty="0">
                <a:latin typeface="Arial"/>
                <a:cs typeface="Arial"/>
              </a:rPr>
              <a:t>carried or </a:t>
            </a:r>
            <a:r>
              <a:rPr sz="1600" dirty="0">
                <a:latin typeface="Arial"/>
                <a:cs typeface="Arial"/>
              </a:rPr>
              <a:t>moved </a:t>
            </a:r>
            <a:r>
              <a:rPr sz="1600" spc="-5" dirty="0">
                <a:latin typeface="Arial"/>
                <a:cs typeface="Arial"/>
              </a:rPr>
              <a:t>by adult </a:t>
            </a:r>
            <a:r>
              <a:rPr sz="1600" dirty="0">
                <a:latin typeface="Arial"/>
                <a:cs typeface="Arial"/>
              </a:rPr>
              <a:t>men, </a:t>
            </a:r>
            <a:r>
              <a:rPr sz="1600" spc="-5" dirty="0">
                <a:latin typeface="Arial"/>
                <a:cs typeface="Arial"/>
              </a:rPr>
              <a:t>adult women, adolescents </a:t>
            </a:r>
            <a:r>
              <a:rPr sz="1600" spc="-10" dirty="0">
                <a:latin typeface="Arial"/>
                <a:cs typeface="Arial"/>
              </a:rPr>
              <a:t>and  </a:t>
            </a:r>
            <a:r>
              <a:rPr sz="1600" spc="-5" dirty="0">
                <a:latin typeface="Arial"/>
                <a:cs typeface="Arial"/>
              </a:rPr>
              <a:t>children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5882" y="1199133"/>
            <a:ext cx="35655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33-G. PROTECTION OF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EYES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3534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Effective screens or suitable goggles shall be provided for the protection of </a:t>
            </a:r>
            <a:r>
              <a:rPr sz="1600" dirty="0">
                <a:latin typeface="Arial"/>
                <a:cs typeface="Arial"/>
              </a:rPr>
              <a:t>persons  </a:t>
            </a:r>
            <a:r>
              <a:rPr sz="1600" spc="-5" dirty="0">
                <a:latin typeface="Arial"/>
                <a:cs typeface="Arial"/>
              </a:rPr>
              <a:t>employed on, or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immediate vicinity of, a process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involves</a:t>
            </a:r>
            <a:r>
              <a:rPr sz="1600" spc="1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3047879"/>
            <a:ext cx="105410" cy="5892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spc="-5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600" spc="-5" dirty="0">
                <a:solidFill>
                  <a:srgbClr val="9F4DA2"/>
                </a:solidFill>
                <a:latin typeface="Georgia"/>
                <a:cs typeface="Georgia"/>
              </a:rPr>
              <a:t>•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3047879"/>
            <a:ext cx="5375910" cy="5892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395"/>
              </a:spcBef>
              <a:buAutoNum type="alphaLcParenBoth"/>
              <a:tabLst>
                <a:tab pos="319405" algn="l"/>
              </a:tabLst>
            </a:pPr>
            <a:r>
              <a:rPr sz="1600" spc="-5" dirty="0">
                <a:latin typeface="Arial"/>
                <a:cs typeface="Arial"/>
              </a:rPr>
              <a:t>risk of injury to the </a:t>
            </a:r>
            <a:r>
              <a:rPr sz="1600" spc="-10" dirty="0">
                <a:latin typeface="Arial"/>
                <a:cs typeface="Arial"/>
              </a:rPr>
              <a:t>eyes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from</a:t>
            </a:r>
            <a:endParaRPr sz="1600">
              <a:latin typeface="Arial"/>
              <a:cs typeface="Arial"/>
            </a:endParaRPr>
          </a:p>
          <a:p>
            <a:pPr marL="318770" indent="-306705">
              <a:lnSpc>
                <a:spcPct val="100000"/>
              </a:lnSpc>
              <a:spcBef>
                <a:spcPts val="300"/>
              </a:spcBef>
              <a:buAutoNum type="alphaLcParenBoth"/>
              <a:tabLst>
                <a:tab pos="319405" algn="l"/>
              </a:tabLst>
            </a:pPr>
            <a:r>
              <a:rPr sz="1600" spc="-5" dirty="0">
                <a:latin typeface="Arial"/>
                <a:cs typeface="Arial"/>
              </a:rPr>
              <a:t>risk to the </a:t>
            </a:r>
            <a:r>
              <a:rPr sz="1600" spc="-10" dirty="0">
                <a:latin typeface="Arial"/>
                <a:cs typeface="Arial"/>
              </a:rPr>
              <a:t>eyes </a:t>
            </a:r>
            <a:r>
              <a:rPr sz="1600" spc="-5" dirty="0">
                <a:latin typeface="Arial"/>
                <a:cs typeface="Arial"/>
              </a:rPr>
              <a:t>by reason of exposure to excessive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light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074" y="1122933"/>
            <a:ext cx="759714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12289" marR="5080" indent="-180022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33-H. POWERS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REQUIRE </a:t>
            </a:r>
            <a:r>
              <a:rPr sz="2000" spc="-10" dirty="0">
                <a:latin typeface="Arial"/>
                <a:cs typeface="Arial"/>
              </a:rPr>
              <a:t>SPECIFICATIONS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DEFECTIVE  </a:t>
            </a:r>
            <a:r>
              <a:rPr sz="2000" spc="-30" dirty="0">
                <a:latin typeface="Arial"/>
                <a:cs typeface="Arial"/>
              </a:rPr>
              <a:t>PARTS </a:t>
            </a:r>
            <a:r>
              <a:rPr sz="2000" dirty="0">
                <a:latin typeface="Arial"/>
                <a:cs typeface="Arial"/>
              </a:rPr>
              <a:t>OR TESTS 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STABILITY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8506"/>
            <a:ext cx="8069580" cy="1076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717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Inspector may gives an order to the manager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writing;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tabLst>
                <a:tab pos="469900" algn="l"/>
              </a:tabLst>
            </a:pPr>
            <a:r>
              <a:rPr sz="1600" spc="-5" dirty="0">
                <a:solidFill>
                  <a:srgbClr val="9F4DA2"/>
                </a:solidFill>
                <a:latin typeface="Arial"/>
                <a:cs typeface="Arial"/>
              </a:rPr>
              <a:t>a)	</a:t>
            </a:r>
            <a:r>
              <a:rPr sz="1600" spc="-5" dirty="0">
                <a:latin typeface="Arial"/>
                <a:cs typeface="Arial"/>
              </a:rPr>
              <a:t>to </a:t>
            </a:r>
            <a:r>
              <a:rPr sz="1600" dirty="0">
                <a:latin typeface="Arial"/>
                <a:cs typeface="Arial"/>
              </a:rPr>
              <a:t>carry </a:t>
            </a:r>
            <a:r>
              <a:rPr sz="1600" spc="-5" dirty="0">
                <a:latin typeface="Arial"/>
                <a:cs typeface="Arial"/>
              </a:rPr>
              <a:t>out such tests as </a:t>
            </a:r>
            <a:r>
              <a:rPr sz="1600" dirty="0">
                <a:latin typeface="Arial"/>
                <a:cs typeface="Arial"/>
              </a:rPr>
              <a:t>may </a:t>
            </a:r>
            <a:r>
              <a:rPr sz="1600" spc="-5" dirty="0">
                <a:latin typeface="Arial"/>
                <a:cs typeface="Arial"/>
              </a:rPr>
              <a:t>be necessary to </a:t>
            </a:r>
            <a:r>
              <a:rPr sz="1600" dirty="0">
                <a:latin typeface="Arial"/>
                <a:cs typeface="Arial"/>
              </a:rPr>
              <a:t>determine </a:t>
            </a:r>
            <a:r>
              <a:rPr sz="1600" spc="-5" dirty="0">
                <a:latin typeface="Arial"/>
                <a:cs typeface="Arial"/>
              </a:rPr>
              <a:t>the </a:t>
            </a:r>
            <a:r>
              <a:rPr sz="1600" dirty="0">
                <a:latin typeface="Arial"/>
                <a:cs typeface="Arial"/>
              </a:rPr>
              <a:t>strength or </a:t>
            </a:r>
            <a:r>
              <a:rPr sz="1600" spc="-5" dirty="0">
                <a:latin typeface="Arial"/>
                <a:cs typeface="Arial"/>
              </a:rPr>
              <a:t>quality of  any specified parts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2342" y="1002538"/>
            <a:ext cx="71158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01645" marR="5080" indent="-29895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33-I. </a:t>
            </a:r>
            <a:r>
              <a:rPr sz="1800" spc="-10" dirty="0">
                <a:latin typeface="Arial"/>
                <a:cs typeface="Arial"/>
              </a:rPr>
              <a:t>SAFETY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BUILDING, </a:t>
            </a:r>
            <a:r>
              <a:rPr sz="1800" spc="-15" dirty="0">
                <a:latin typeface="Arial"/>
                <a:cs typeface="Arial"/>
              </a:rPr>
              <a:t>MACHINERY </a:t>
            </a:r>
            <a:r>
              <a:rPr sz="1800" spc="-20" dirty="0">
                <a:latin typeface="Arial"/>
                <a:cs typeface="Arial"/>
              </a:rPr>
              <a:t>AND </a:t>
            </a:r>
            <a:r>
              <a:rPr sz="1800" spc="-15" dirty="0">
                <a:latin typeface="Arial"/>
                <a:cs typeface="Arial"/>
              </a:rPr>
              <a:t>MANUFACTURING  </a:t>
            </a:r>
            <a:r>
              <a:rPr sz="1800" spc="-5" dirty="0">
                <a:latin typeface="Arial"/>
                <a:cs typeface="Arial"/>
              </a:rPr>
              <a:t>PROCESS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8506"/>
            <a:ext cx="8071484" cy="180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indent="-25717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378460" algn="l"/>
                <a:tab pos="379095" algn="l"/>
              </a:tabLst>
            </a:pPr>
            <a:r>
              <a:rPr sz="1600" spc="-5" dirty="0">
                <a:latin typeface="Arial"/>
                <a:cs typeface="Arial"/>
              </a:rPr>
              <a:t>(1) If </a:t>
            </a:r>
            <a:r>
              <a:rPr sz="1600" dirty="0">
                <a:latin typeface="Arial"/>
                <a:cs typeface="Arial"/>
              </a:rPr>
              <a:t>it </a:t>
            </a:r>
            <a:r>
              <a:rPr sz="1600" spc="-5" dirty="0">
                <a:latin typeface="Arial"/>
                <a:cs typeface="Arial"/>
              </a:rPr>
              <a:t>appears to the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Inspector: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 marR="5080" indent="55880" algn="just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that </a:t>
            </a:r>
            <a:r>
              <a:rPr sz="1600" dirty="0">
                <a:latin typeface="Arial"/>
                <a:cs typeface="Arial"/>
              </a:rPr>
              <a:t>any part </a:t>
            </a:r>
            <a:r>
              <a:rPr sz="1600" spc="-5" dirty="0">
                <a:latin typeface="Arial"/>
                <a:cs typeface="Arial"/>
              </a:rPr>
              <a:t>of a building or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part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the ways, machinery </a:t>
            </a:r>
            <a:r>
              <a:rPr sz="1600" dirty="0">
                <a:latin typeface="Arial"/>
                <a:cs typeface="Arial"/>
              </a:rPr>
              <a:t>or plant or </a:t>
            </a:r>
            <a:r>
              <a:rPr sz="1600" spc="-5" dirty="0">
                <a:latin typeface="Arial"/>
                <a:cs typeface="Arial"/>
              </a:rPr>
              <a:t>manufacturing  process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 factory </a:t>
            </a:r>
            <a:r>
              <a:rPr sz="1600" dirty="0">
                <a:latin typeface="Arial"/>
                <a:cs typeface="Arial"/>
              </a:rPr>
              <a:t>is in </a:t>
            </a:r>
            <a:r>
              <a:rPr sz="1600" spc="-5" dirty="0">
                <a:latin typeface="Arial"/>
                <a:cs typeface="Arial"/>
              </a:rPr>
              <a:t>such a condition that </a:t>
            </a:r>
            <a:r>
              <a:rPr sz="1600" dirty="0">
                <a:latin typeface="Arial"/>
                <a:cs typeface="Arial"/>
              </a:rPr>
              <a:t>it </a:t>
            </a:r>
            <a:r>
              <a:rPr sz="1600" spc="-1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dangerous to human health or </a:t>
            </a:r>
            <a:r>
              <a:rPr sz="1600" spc="-20" dirty="0">
                <a:latin typeface="Arial"/>
                <a:cs typeface="Arial"/>
              </a:rPr>
              <a:t>safety,  </a:t>
            </a:r>
            <a:r>
              <a:rPr sz="1600" spc="-5" dirty="0">
                <a:latin typeface="Arial"/>
                <a:cs typeface="Arial"/>
              </a:rPr>
              <a:t>he </a:t>
            </a:r>
            <a:r>
              <a:rPr sz="1600" dirty="0">
                <a:latin typeface="Arial"/>
                <a:cs typeface="Arial"/>
              </a:rPr>
              <a:t>may serve </a:t>
            </a:r>
            <a:r>
              <a:rPr sz="1600" spc="-5" dirty="0">
                <a:latin typeface="Arial"/>
                <a:cs typeface="Arial"/>
              </a:rPr>
              <a:t>on the </a:t>
            </a:r>
            <a:r>
              <a:rPr sz="1600" dirty="0">
                <a:latin typeface="Arial"/>
                <a:cs typeface="Arial"/>
              </a:rPr>
              <a:t>Manager </a:t>
            </a:r>
            <a:r>
              <a:rPr sz="1600" spc="-5" dirty="0">
                <a:latin typeface="Arial"/>
                <a:cs typeface="Arial"/>
              </a:rPr>
              <a:t>of the </a:t>
            </a:r>
            <a:r>
              <a:rPr sz="1600" dirty="0">
                <a:latin typeface="Arial"/>
                <a:cs typeface="Arial"/>
              </a:rPr>
              <a:t>factory </a:t>
            </a:r>
            <a:r>
              <a:rPr sz="1600" spc="-5" dirty="0">
                <a:latin typeface="Arial"/>
                <a:cs typeface="Arial"/>
              </a:rPr>
              <a:t>an order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writing specifying the </a:t>
            </a:r>
            <a:r>
              <a:rPr sz="1600" dirty="0">
                <a:latin typeface="Arial"/>
                <a:cs typeface="Arial"/>
              </a:rPr>
              <a:t>measures  </a:t>
            </a:r>
            <a:r>
              <a:rPr sz="1600" spc="-5" dirty="0">
                <a:latin typeface="Arial"/>
                <a:cs typeface="Arial"/>
              </a:rPr>
              <a:t>which,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his opinion, should be adopted, and requiring them to be carried </a:t>
            </a:r>
            <a:r>
              <a:rPr sz="1600" dirty="0">
                <a:latin typeface="Arial"/>
                <a:cs typeface="Arial"/>
              </a:rPr>
              <a:t>out </a:t>
            </a:r>
            <a:r>
              <a:rPr sz="1600" spc="-5" dirty="0">
                <a:latin typeface="Arial"/>
                <a:cs typeface="Arial"/>
              </a:rPr>
              <a:t>before a  specified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date.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893" y="1122933"/>
            <a:ext cx="80511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 J. 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MAKE RULES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SUPPLEMENT THIS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CHAPTER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8506"/>
            <a:ext cx="8072120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92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The Provincial Government may make rules requiring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that: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shall not be begun </a:t>
            </a:r>
            <a:r>
              <a:rPr sz="1600" dirty="0">
                <a:latin typeface="Arial"/>
                <a:cs typeface="Arial"/>
              </a:rPr>
              <a:t>in any </a:t>
            </a:r>
            <a:r>
              <a:rPr sz="1600" spc="-10" dirty="0">
                <a:latin typeface="Arial"/>
                <a:cs typeface="Arial"/>
              </a:rPr>
              <a:t>building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part </a:t>
            </a:r>
            <a:r>
              <a:rPr sz="1600" spc="-5" dirty="0">
                <a:latin typeface="Arial"/>
                <a:cs typeface="Arial"/>
              </a:rPr>
              <a:t>of a building erected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taken into use as a  factory until a </a:t>
            </a:r>
            <a:r>
              <a:rPr sz="1600" dirty="0">
                <a:latin typeface="Arial"/>
                <a:cs typeface="Arial"/>
              </a:rPr>
              <a:t>certificate of stability in </a:t>
            </a:r>
            <a:r>
              <a:rPr sz="1600" spc="-5" dirty="0">
                <a:latin typeface="Arial"/>
                <a:cs typeface="Arial"/>
              </a:rPr>
              <a:t>the prescribed </a:t>
            </a:r>
            <a:r>
              <a:rPr sz="1600" dirty="0">
                <a:latin typeface="Arial"/>
                <a:cs typeface="Arial"/>
              </a:rPr>
              <a:t>form </a:t>
            </a:r>
            <a:r>
              <a:rPr sz="1600" spc="-5" dirty="0">
                <a:latin typeface="Arial"/>
                <a:cs typeface="Arial"/>
              </a:rPr>
              <a:t>and signed </a:t>
            </a: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a person  </a:t>
            </a:r>
            <a:r>
              <a:rPr sz="1600" dirty="0">
                <a:latin typeface="Arial"/>
                <a:cs typeface="Arial"/>
              </a:rPr>
              <a:t>possessing </a:t>
            </a:r>
            <a:r>
              <a:rPr sz="1600" spc="-5" dirty="0">
                <a:latin typeface="Arial"/>
                <a:cs typeface="Arial"/>
              </a:rPr>
              <a:t>the prescribed qualifications has been sent to the Chief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Inspector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3025" y="1199133"/>
            <a:ext cx="64585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33-K. PRECAUTIONS AGAINST DANGEROUS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FUMES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4170" cy="2090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6985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(a) a certificate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writing has been given by a competent </a:t>
            </a:r>
            <a:r>
              <a:rPr sz="1600" dirty="0">
                <a:latin typeface="Arial"/>
                <a:cs typeface="Arial"/>
              </a:rPr>
              <a:t>person, </a:t>
            </a:r>
            <a:r>
              <a:rPr sz="1600" spc="-5" dirty="0">
                <a:latin typeface="Arial"/>
                <a:cs typeface="Arial"/>
              </a:rPr>
              <a:t>based on a test  carried out </a:t>
            </a: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himself, </a:t>
            </a:r>
            <a:r>
              <a:rPr sz="1600" dirty="0">
                <a:latin typeface="Arial"/>
                <a:cs typeface="Arial"/>
              </a:rPr>
              <a:t>that </a:t>
            </a:r>
            <a:r>
              <a:rPr sz="1600" spc="-5" dirty="0">
                <a:latin typeface="Arial"/>
                <a:cs typeface="Arial"/>
              </a:rPr>
              <a:t>the space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free </a:t>
            </a:r>
            <a:r>
              <a:rPr sz="1600" dirty="0">
                <a:latin typeface="Arial"/>
                <a:cs typeface="Arial"/>
              </a:rPr>
              <a:t>from </a:t>
            </a:r>
            <a:r>
              <a:rPr sz="1600" spc="-5" dirty="0">
                <a:latin typeface="Arial"/>
                <a:cs typeface="Arial"/>
              </a:rPr>
              <a:t>dangerous fumes and fit </a:t>
            </a:r>
            <a:r>
              <a:rPr sz="1600" dirty="0">
                <a:latin typeface="Arial"/>
                <a:cs typeface="Arial"/>
              </a:rPr>
              <a:t>for  </a:t>
            </a:r>
            <a:r>
              <a:rPr sz="1600" spc="-5" dirty="0">
                <a:latin typeface="Arial"/>
                <a:cs typeface="Arial"/>
              </a:rPr>
              <a:t>persons to </a:t>
            </a:r>
            <a:r>
              <a:rPr sz="1600" spc="-20" dirty="0">
                <a:latin typeface="Arial"/>
                <a:cs typeface="Arial"/>
              </a:rPr>
              <a:t>enter,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9F4DA2"/>
              </a:buClr>
              <a:buFont typeface="Georgia"/>
              <a:buChar char="•"/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Georgia"/>
              <a:buChar char="•"/>
            </a:pPr>
            <a:endParaRPr sz="23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(b) the worker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wearing suitable breathing apparatus and a belt securely attached </a:t>
            </a:r>
            <a:r>
              <a:rPr sz="1600" spc="5" dirty="0">
                <a:latin typeface="Arial"/>
                <a:cs typeface="Arial"/>
              </a:rPr>
              <a:t>to  </a:t>
            </a:r>
            <a:r>
              <a:rPr sz="1600" spc="-5" dirty="0">
                <a:latin typeface="Arial"/>
                <a:cs typeface="Arial"/>
              </a:rPr>
              <a:t>a rope, the free end of </a:t>
            </a:r>
            <a:r>
              <a:rPr sz="1600" spc="-10" dirty="0">
                <a:latin typeface="Arial"/>
                <a:cs typeface="Arial"/>
              </a:rPr>
              <a:t>which is </a:t>
            </a:r>
            <a:r>
              <a:rPr sz="1600" spc="-5" dirty="0">
                <a:latin typeface="Arial"/>
                <a:cs typeface="Arial"/>
              </a:rPr>
              <a:t>held by a </a:t>
            </a:r>
            <a:r>
              <a:rPr sz="1600" dirty="0">
                <a:latin typeface="Arial"/>
                <a:cs typeface="Arial"/>
              </a:rPr>
              <a:t>person </a:t>
            </a:r>
            <a:r>
              <a:rPr sz="1600" spc="-5" dirty="0">
                <a:latin typeface="Arial"/>
                <a:cs typeface="Arial"/>
              </a:rPr>
              <a:t>standing outside the confined  space.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7492" y="1199133"/>
            <a:ext cx="658875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33-L. </a:t>
            </a:r>
            <a:r>
              <a:rPr sz="2000" spc="-5" dirty="0">
                <a:latin typeface="Arial"/>
                <a:cs typeface="Arial"/>
              </a:rPr>
              <a:t>EXPLOSIVE </a:t>
            </a:r>
            <a:r>
              <a:rPr sz="2000" dirty="0">
                <a:latin typeface="Arial"/>
                <a:cs typeface="Arial"/>
              </a:rPr>
              <a:t>OR INFLAMMABLE </a:t>
            </a:r>
            <a:r>
              <a:rPr sz="2000" spc="-45" dirty="0">
                <a:latin typeface="Arial"/>
                <a:cs typeface="Arial"/>
              </a:rPr>
              <a:t>DUST, </a:t>
            </a:r>
            <a:r>
              <a:rPr sz="2000" dirty="0">
                <a:latin typeface="Arial"/>
                <a:cs typeface="Arial"/>
              </a:rPr>
              <a:t>GAS,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560447"/>
            <a:ext cx="796290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Where </a:t>
            </a:r>
            <a:r>
              <a:rPr sz="1600" dirty="0">
                <a:latin typeface="Arial"/>
                <a:cs typeface="Arial"/>
              </a:rPr>
              <a:t>in any factory any </a:t>
            </a:r>
            <a:r>
              <a:rPr sz="1600" spc="-5" dirty="0">
                <a:latin typeface="Arial"/>
                <a:cs typeface="Arial"/>
              </a:rPr>
              <a:t>manufacturing process produces dust, </a:t>
            </a:r>
            <a:r>
              <a:rPr sz="1600" dirty="0">
                <a:latin typeface="Arial"/>
                <a:cs typeface="Arial"/>
              </a:rPr>
              <a:t>gas, fume </a:t>
            </a:r>
            <a:r>
              <a:rPr sz="1600" spc="-5" dirty="0">
                <a:latin typeface="Arial"/>
                <a:cs typeface="Arial"/>
              </a:rPr>
              <a:t>or vapour  of such character and to such extent as to </a:t>
            </a:r>
            <a:r>
              <a:rPr sz="1600" dirty="0">
                <a:latin typeface="Arial"/>
                <a:cs typeface="Arial"/>
              </a:rPr>
              <a:t>be </a:t>
            </a:r>
            <a:r>
              <a:rPr sz="1600" spc="-5" dirty="0">
                <a:latin typeface="Arial"/>
                <a:cs typeface="Arial"/>
              </a:rPr>
              <a:t>likely to explode on ignition, all  practicable measures shall be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taken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3604" y="1199133"/>
            <a:ext cx="47948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33-M. 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EXCLUDE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CHILDREN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560447"/>
            <a:ext cx="7529195" cy="1076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(1) </a:t>
            </a:r>
            <a:r>
              <a:rPr sz="1600" spc="-1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Provincial Government may make rules prohibiting the admission to any  specified class of </a:t>
            </a:r>
            <a:r>
              <a:rPr sz="1600" dirty="0">
                <a:latin typeface="Arial"/>
                <a:cs typeface="Arial"/>
              </a:rPr>
              <a:t>factories,, </a:t>
            </a:r>
            <a:r>
              <a:rPr sz="1600" spc="-5" dirty="0">
                <a:latin typeface="Arial"/>
                <a:cs typeface="Arial"/>
              </a:rPr>
              <a:t>of children </a:t>
            </a:r>
            <a:r>
              <a:rPr sz="1600" spc="-10" dirty="0">
                <a:latin typeface="Arial"/>
                <a:cs typeface="Arial"/>
              </a:rPr>
              <a:t>who </a:t>
            </a:r>
            <a:r>
              <a:rPr sz="1600" spc="-5" dirty="0">
                <a:latin typeface="Arial"/>
                <a:cs typeface="Arial"/>
              </a:rPr>
              <a:t>cannot be lawfully employed</a:t>
            </a:r>
            <a:r>
              <a:rPr sz="1600" spc="1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therein.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(2) Inspector may issue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notice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2740" y="894333"/>
            <a:ext cx="1860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5" dirty="0">
                <a:latin typeface="Arial"/>
                <a:cs typeface="Arial"/>
              </a:rPr>
              <a:t>33-P.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APPEALS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353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manager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a </a:t>
            </a:r>
            <a:r>
              <a:rPr sz="1600" dirty="0">
                <a:latin typeface="Arial"/>
                <a:cs typeface="Arial"/>
              </a:rPr>
              <a:t>factory </a:t>
            </a:r>
            <a:r>
              <a:rPr sz="1600" spc="-5" dirty="0">
                <a:latin typeface="Arial"/>
                <a:cs typeface="Arial"/>
              </a:rPr>
              <a:t>on </a:t>
            </a:r>
            <a:r>
              <a:rPr sz="1600" spc="-10" dirty="0">
                <a:latin typeface="Arial"/>
                <a:cs typeface="Arial"/>
              </a:rPr>
              <a:t>whom </a:t>
            </a:r>
            <a:r>
              <a:rPr sz="1600" spc="-5" dirty="0">
                <a:latin typeface="Arial"/>
                <a:cs typeface="Arial"/>
              </a:rPr>
              <a:t>an </a:t>
            </a:r>
            <a:r>
              <a:rPr sz="1600" dirty="0">
                <a:latin typeface="Arial"/>
                <a:cs typeface="Arial"/>
              </a:rPr>
              <a:t>order in </a:t>
            </a:r>
            <a:r>
              <a:rPr sz="1600" spc="-5" dirty="0">
                <a:latin typeface="Arial"/>
                <a:cs typeface="Arial"/>
              </a:rPr>
              <a:t>writing </a:t>
            </a: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an Inspector has </a:t>
            </a:r>
            <a:r>
              <a:rPr sz="1600" dirty="0">
                <a:latin typeface="Arial"/>
                <a:cs typeface="Arial"/>
              </a:rPr>
              <a:t>been  </a:t>
            </a:r>
            <a:r>
              <a:rPr sz="1600" spc="-5" dirty="0">
                <a:latin typeface="Arial"/>
                <a:cs typeface="Arial"/>
              </a:rPr>
              <a:t>served under the provisions of </a:t>
            </a:r>
            <a:r>
              <a:rPr sz="1600" dirty="0">
                <a:latin typeface="Arial"/>
                <a:cs typeface="Arial"/>
              </a:rPr>
              <a:t>this </a:t>
            </a:r>
            <a:r>
              <a:rPr sz="1600" spc="-15" dirty="0">
                <a:latin typeface="Arial"/>
                <a:cs typeface="Arial"/>
              </a:rPr>
              <a:t>Chapter, </a:t>
            </a:r>
            <a:r>
              <a:rPr sz="1600" spc="-5" dirty="0">
                <a:latin typeface="Arial"/>
                <a:cs typeface="Arial"/>
              </a:rPr>
              <a:t>or the occupier of the </a:t>
            </a:r>
            <a:r>
              <a:rPr sz="1600" spc="-20" dirty="0">
                <a:latin typeface="Arial"/>
                <a:cs typeface="Arial"/>
              </a:rPr>
              <a:t>factory, </a:t>
            </a:r>
            <a:r>
              <a:rPr sz="1600" spc="-35" dirty="0">
                <a:latin typeface="Arial"/>
                <a:cs typeface="Arial"/>
              </a:rPr>
              <a:t>may, </a:t>
            </a:r>
            <a:r>
              <a:rPr sz="1600" spc="-10" dirty="0">
                <a:latin typeface="Arial"/>
                <a:cs typeface="Arial"/>
              </a:rPr>
              <a:t>within  </a:t>
            </a:r>
            <a:r>
              <a:rPr sz="1600" spc="-5" dirty="0">
                <a:latin typeface="Arial"/>
                <a:cs typeface="Arial"/>
              </a:rPr>
              <a:t>thirty </a:t>
            </a:r>
            <a:r>
              <a:rPr sz="1600" spc="-10" dirty="0">
                <a:latin typeface="Arial"/>
                <a:cs typeface="Arial"/>
              </a:rPr>
              <a:t>days </a:t>
            </a:r>
            <a:r>
              <a:rPr sz="1600" spc="-5" dirty="0">
                <a:latin typeface="Arial"/>
                <a:cs typeface="Arial"/>
              </a:rPr>
              <a:t>of service of the </a:t>
            </a:r>
            <a:r>
              <a:rPr sz="1600" spc="-20" dirty="0">
                <a:latin typeface="Arial"/>
                <a:cs typeface="Arial"/>
              </a:rPr>
              <a:t>order, </a:t>
            </a:r>
            <a:r>
              <a:rPr sz="1600" spc="-5" dirty="0">
                <a:latin typeface="Arial"/>
                <a:cs typeface="Arial"/>
              </a:rPr>
              <a:t>appeal against </a:t>
            </a:r>
            <a:r>
              <a:rPr sz="1600" dirty="0">
                <a:latin typeface="Arial"/>
                <a:cs typeface="Arial"/>
              </a:rPr>
              <a:t>it </a:t>
            </a:r>
            <a:r>
              <a:rPr sz="1600" spc="-5" dirty="0">
                <a:latin typeface="Arial"/>
                <a:cs typeface="Arial"/>
              </a:rPr>
              <a:t>to the Provincial</a:t>
            </a:r>
            <a:r>
              <a:rPr sz="1600" spc="2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Government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82" y="1046733"/>
            <a:ext cx="732091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05485" marR="5080" indent="-69342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33-Q. ADDITIONAL 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MAKE </a:t>
            </a:r>
            <a:r>
              <a:rPr sz="2000" spc="-25" dirty="0">
                <a:latin typeface="Arial"/>
                <a:cs typeface="Arial"/>
              </a:rPr>
              <a:t>HEALTH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SAFETY  RULES </a:t>
            </a:r>
            <a:r>
              <a:rPr sz="2000" spc="-20" dirty="0">
                <a:latin typeface="Arial"/>
                <a:cs typeface="Arial"/>
              </a:rPr>
              <a:t>RELATING TO SHELTERS </a:t>
            </a:r>
            <a:r>
              <a:rPr sz="2000" dirty="0">
                <a:latin typeface="Arial"/>
                <a:cs typeface="Arial"/>
              </a:rPr>
              <a:t>DURING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REST.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9468" y="2597023"/>
            <a:ext cx="4199890" cy="1960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Shelter shall be provided to workers for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rest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Rooms for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children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Certificates of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stability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Georgia"/>
              <a:buChar char="•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Hazardous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operations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417" y="1503933"/>
            <a:ext cx="39789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3. REFERENCE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TIME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60" dirty="0">
                <a:latin typeface="Arial"/>
                <a:cs typeface="Arial"/>
              </a:rPr>
              <a:t> DAY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5457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Reference to time of day in this Act are references to Standard </a:t>
            </a:r>
            <a:r>
              <a:rPr sz="1600" spc="-20" dirty="0">
                <a:latin typeface="Arial"/>
                <a:cs typeface="Arial"/>
              </a:rPr>
              <a:t>Time </a:t>
            </a:r>
            <a:r>
              <a:rPr sz="1600" spc="-5" dirty="0">
                <a:latin typeface="Arial"/>
                <a:cs typeface="Arial"/>
              </a:rPr>
              <a:t>which is five  hours ahead of Greenwich Mean </a:t>
            </a:r>
            <a:r>
              <a:rPr sz="1600" spc="-20" dirty="0">
                <a:latin typeface="Arial"/>
                <a:cs typeface="Arial"/>
              </a:rPr>
              <a:t>Times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,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133"/>
            <a:ext cx="2253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Trebuchet MS"/>
                <a:cs typeface="Trebuchet MS"/>
              </a:rPr>
              <a:t>Chapter</a:t>
            </a:r>
            <a:r>
              <a:rPr b="0" spc="-70" dirty="0">
                <a:latin typeface="Trebuchet MS"/>
                <a:cs typeface="Trebuchet MS"/>
              </a:rPr>
              <a:t> </a:t>
            </a:r>
            <a:r>
              <a:rPr b="0" spc="-5" dirty="0">
                <a:latin typeface="Trebuchet MS"/>
                <a:cs typeface="Trebuchet MS"/>
              </a:rPr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66941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10" dirty="0">
                <a:latin typeface="Georgia"/>
                <a:cs typeface="Georgia"/>
              </a:rPr>
              <a:t>Restrictions </a:t>
            </a:r>
            <a:r>
              <a:rPr sz="2800" spc="-5" dirty="0">
                <a:latin typeface="Georgia"/>
                <a:cs typeface="Georgia"/>
              </a:rPr>
              <a:t>on Working Hours of</a:t>
            </a:r>
            <a:r>
              <a:rPr sz="2800" spc="9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Adults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0185" y="1503933"/>
            <a:ext cx="6182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RESTRICTIONS ON WORKING HOURS OF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ADULTS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5046345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Georgia"/>
                <a:cs typeface="Georgia"/>
              </a:rPr>
              <a:t>34. Weekly</a:t>
            </a:r>
            <a:r>
              <a:rPr sz="1600" b="1" spc="35" dirty="0">
                <a:latin typeface="Georgia"/>
                <a:cs typeface="Georgia"/>
              </a:rPr>
              <a:t> </a:t>
            </a:r>
            <a:r>
              <a:rPr sz="1600" b="1" spc="-5" dirty="0">
                <a:latin typeface="Georgia"/>
                <a:cs typeface="Georgia"/>
              </a:rPr>
              <a:t>hours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forty-eight </a:t>
            </a:r>
            <a:r>
              <a:rPr sz="1600" spc="-5" dirty="0">
                <a:latin typeface="Georgia"/>
                <a:cs typeface="Georgia"/>
              </a:rPr>
              <a:t>hours in any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week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fifty </a:t>
            </a:r>
            <a:r>
              <a:rPr sz="1600" spc="-5" dirty="0">
                <a:latin typeface="Georgia"/>
                <a:cs typeface="Georgia"/>
              </a:rPr>
              <a:t>hours in any </a:t>
            </a:r>
            <a:r>
              <a:rPr sz="1600" spc="-10" dirty="0">
                <a:latin typeface="Georgia"/>
                <a:cs typeface="Georgia"/>
              </a:rPr>
              <a:t>week </a:t>
            </a:r>
            <a:r>
              <a:rPr sz="1600" spc="-5" dirty="0">
                <a:latin typeface="Georgia"/>
                <a:cs typeface="Georgia"/>
              </a:rPr>
              <a:t>if </a:t>
            </a:r>
            <a:r>
              <a:rPr sz="1600" spc="-10" dirty="0">
                <a:latin typeface="Georgia"/>
                <a:cs typeface="Georgia"/>
              </a:rPr>
              <a:t>the factory </a:t>
            </a:r>
            <a:r>
              <a:rPr sz="1600" spc="-5" dirty="0">
                <a:latin typeface="Georgia"/>
                <a:cs typeface="Georgia"/>
              </a:rPr>
              <a:t>is a seasonal</a:t>
            </a:r>
            <a:r>
              <a:rPr sz="1600" spc="24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one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9F4DA2"/>
              </a:buClr>
              <a:buFont typeface="Wingdings"/>
              <a:buChar char=""/>
            </a:pP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Wingdings"/>
              <a:buChar char=""/>
            </a:pPr>
            <a:endParaRPr sz="23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b="1" spc="-5" dirty="0">
                <a:latin typeface="Georgia"/>
                <a:cs typeface="Georgia"/>
              </a:rPr>
              <a:t>35. </a:t>
            </a:r>
            <a:r>
              <a:rPr sz="1600" b="1" spc="-10" dirty="0">
                <a:latin typeface="Georgia"/>
                <a:cs typeface="Georgia"/>
              </a:rPr>
              <a:t>Weekly</a:t>
            </a:r>
            <a:r>
              <a:rPr sz="1600" b="1" spc="15" dirty="0">
                <a:latin typeface="Georgia"/>
                <a:cs typeface="Georgia"/>
              </a:rPr>
              <a:t> </a:t>
            </a:r>
            <a:r>
              <a:rPr sz="1600" b="1" spc="-5" dirty="0">
                <a:latin typeface="Georgia"/>
                <a:cs typeface="Georgia"/>
              </a:rPr>
              <a:t>holiday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F4DA2"/>
              </a:buClr>
              <a:buFont typeface="Wingdings"/>
              <a:buChar char=""/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holiday </a:t>
            </a:r>
            <a:r>
              <a:rPr sz="1600" spc="-5" dirty="0">
                <a:latin typeface="Georgia"/>
                <a:cs typeface="Georgia"/>
              </a:rPr>
              <a:t>on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Sunday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working on</a:t>
            </a:r>
            <a:r>
              <a:rPr sz="1600" spc="2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Sunday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notice to </a:t>
            </a:r>
            <a:r>
              <a:rPr sz="1600" spc="-10" dirty="0">
                <a:latin typeface="Georgia"/>
                <a:cs typeface="Georgia"/>
              </a:rPr>
              <a:t>the office </a:t>
            </a:r>
            <a:r>
              <a:rPr sz="1600" spc="-5" dirty="0">
                <a:latin typeface="Georgia"/>
                <a:cs typeface="Georgia"/>
              </a:rPr>
              <a:t>of </a:t>
            </a:r>
            <a:r>
              <a:rPr sz="1600" spc="-10" dirty="0">
                <a:latin typeface="Georgia"/>
                <a:cs typeface="Georgia"/>
              </a:rPr>
              <a:t>the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Inspector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0175" y="1345133"/>
            <a:ext cx="3156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4122420" cy="2494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61340" indent="-24765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561340" algn="l"/>
                <a:tab pos="561975" algn="l"/>
              </a:tabLst>
            </a:pPr>
            <a:r>
              <a:rPr sz="1400" b="1" spc="-5" dirty="0">
                <a:solidFill>
                  <a:srgbClr val="438085"/>
                </a:solidFill>
                <a:latin typeface="Georgia"/>
                <a:cs typeface="Georgia"/>
              </a:rPr>
              <a:t>35-A. Compensatory</a:t>
            </a:r>
            <a:r>
              <a:rPr sz="1400" b="1" spc="-55" dirty="0">
                <a:solidFill>
                  <a:srgbClr val="438085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438085"/>
                </a:solidFill>
                <a:latin typeface="Georgia"/>
                <a:cs typeface="Georgia"/>
              </a:rPr>
              <a:t>holidays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provisions </a:t>
            </a:r>
            <a:r>
              <a:rPr sz="1600" spc="-5" dirty="0">
                <a:latin typeface="Georgia"/>
                <a:cs typeface="Georgia"/>
              </a:rPr>
              <a:t>of </a:t>
            </a:r>
            <a:r>
              <a:rPr sz="1600" spc="-10" dirty="0">
                <a:latin typeface="Georgia"/>
                <a:cs typeface="Georgia"/>
              </a:rPr>
              <a:t>section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35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rules prescribed by Provincial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Government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Georgia"/>
                <a:cs typeface="Georgia"/>
              </a:rPr>
              <a:t>36. Daily</a:t>
            </a:r>
            <a:r>
              <a:rPr sz="1600" b="1" spc="30" dirty="0">
                <a:latin typeface="Georgia"/>
                <a:cs typeface="Georgia"/>
              </a:rPr>
              <a:t> </a:t>
            </a:r>
            <a:r>
              <a:rPr sz="1600" b="1" spc="-5" dirty="0">
                <a:latin typeface="Georgia"/>
                <a:cs typeface="Georgia"/>
              </a:rPr>
              <a:t>hours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nine hours in </a:t>
            </a:r>
            <a:r>
              <a:rPr sz="1600" spc="-10" dirty="0">
                <a:latin typeface="Georgia"/>
                <a:cs typeface="Georgia"/>
              </a:rPr>
              <a:t>per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day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exception </a:t>
            </a:r>
            <a:r>
              <a:rPr sz="1600" spc="-5" dirty="0">
                <a:latin typeface="Georgia"/>
                <a:cs typeface="Georgia"/>
              </a:rPr>
              <a:t>to </a:t>
            </a:r>
            <a:r>
              <a:rPr sz="1600" spc="-10" dirty="0">
                <a:latin typeface="Georgia"/>
                <a:cs typeface="Georgia"/>
              </a:rPr>
              <a:t>the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rule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5707380" cy="2524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Georgia"/>
                <a:cs typeface="Georgia"/>
              </a:rPr>
              <a:t>37. Intervals </a:t>
            </a:r>
            <a:r>
              <a:rPr sz="1600" b="1" spc="-10" dirty="0">
                <a:latin typeface="Georgia"/>
                <a:cs typeface="Georgia"/>
              </a:rPr>
              <a:t>for</a:t>
            </a:r>
            <a:r>
              <a:rPr sz="1600" b="1" spc="45" dirty="0">
                <a:latin typeface="Georgia"/>
                <a:cs typeface="Georgia"/>
              </a:rPr>
              <a:t> </a:t>
            </a:r>
            <a:r>
              <a:rPr sz="1600" b="1" spc="-10" dirty="0">
                <a:latin typeface="Georgia"/>
                <a:cs typeface="Georgia"/>
              </a:rPr>
              <a:t>rest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one hour </a:t>
            </a:r>
            <a:r>
              <a:rPr sz="1600" spc="-10" dirty="0">
                <a:latin typeface="Georgia"/>
                <a:cs typeface="Georgia"/>
              </a:rPr>
              <a:t>rest </a:t>
            </a:r>
            <a:r>
              <a:rPr sz="1600" spc="-5" dirty="0">
                <a:latin typeface="Georgia"/>
                <a:cs typeface="Georgia"/>
              </a:rPr>
              <a:t>&amp; six hours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work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half hour </a:t>
            </a:r>
            <a:r>
              <a:rPr sz="1600" spc="-10" dirty="0">
                <a:latin typeface="Georgia"/>
                <a:cs typeface="Georgia"/>
              </a:rPr>
              <a:t>rest </a:t>
            </a:r>
            <a:r>
              <a:rPr sz="1600" spc="-5" dirty="0">
                <a:latin typeface="Georgia"/>
                <a:cs typeface="Georgia"/>
              </a:rPr>
              <a:t>&amp; </a:t>
            </a:r>
            <a:r>
              <a:rPr sz="1600" spc="-10" dirty="0">
                <a:latin typeface="Georgia"/>
                <a:cs typeface="Georgia"/>
              </a:rPr>
              <a:t>five </a:t>
            </a:r>
            <a:r>
              <a:rPr sz="1600" spc="-5" dirty="0">
                <a:latin typeface="Georgia"/>
                <a:cs typeface="Georgia"/>
              </a:rPr>
              <a:t>hours</a:t>
            </a:r>
            <a:r>
              <a:rPr sz="1600" spc="114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work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Georgia"/>
                <a:cs typeface="Georgia"/>
              </a:rPr>
              <a:t>38. </a:t>
            </a:r>
            <a:r>
              <a:rPr sz="1600" b="1" spc="-10" dirty="0">
                <a:latin typeface="Georgia"/>
                <a:cs typeface="Georgia"/>
              </a:rPr>
              <a:t>Spread</a:t>
            </a:r>
            <a:r>
              <a:rPr sz="1600" b="1" spc="45" dirty="0">
                <a:latin typeface="Georgia"/>
                <a:cs typeface="Georgia"/>
              </a:rPr>
              <a:t> </a:t>
            </a:r>
            <a:r>
              <a:rPr sz="1600" b="1" spc="-5" dirty="0">
                <a:latin typeface="Georgia"/>
                <a:cs typeface="Georgia"/>
              </a:rPr>
              <a:t>over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not more </a:t>
            </a:r>
            <a:r>
              <a:rPr sz="1600" spc="-10" dirty="0">
                <a:latin typeface="Georgia"/>
                <a:cs typeface="Georgia"/>
              </a:rPr>
              <a:t>than ten </a:t>
            </a:r>
            <a:r>
              <a:rPr sz="1600" spc="-5" dirty="0">
                <a:latin typeface="Georgia"/>
                <a:cs typeface="Georgia"/>
              </a:rPr>
              <a:t>and a half</a:t>
            </a:r>
            <a:r>
              <a:rPr sz="1600" spc="16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hours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eleven </a:t>
            </a:r>
            <a:r>
              <a:rPr sz="1600" spc="-5" dirty="0">
                <a:latin typeface="Georgia"/>
                <a:cs typeface="Georgia"/>
              </a:rPr>
              <a:t>and a half hours in any </a:t>
            </a:r>
            <a:r>
              <a:rPr sz="1600" spc="-10" dirty="0">
                <a:latin typeface="Georgia"/>
                <a:cs typeface="Georgia"/>
              </a:rPr>
              <a:t>day </a:t>
            </a:r>
            <a:r>
              <a:rPr sz="1600" spc="-5" dirty="0">
                <a:latin typeface="Georgia"/>
                <a:cs typeface="Georgia"/>
              </a:rPr>
              <a:t>in </a:t>
            </a:r>
            <a:r>
              <a:rPr sz="1600" spc="-10" dirty="0">
                <a:latin typeface="Georgia"/>
                <a:cs typeface="Georgia"/>
              </a:rPr>
              <a:t>case </a:t>
            </a:r>
            <a:r>
              <a:rPr sz="1600" spc="-5" dirty="0">
                <a:latin typeface="Georgia"/>
                <a:cs typeface="Georgia"/>
              </a:rPr>
              <a:t>of seasonal</a:t>
            </a:r>
            <a:r>
              <a:rPr sz="1600" spc="30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factory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7394575" cy="3591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latin typeface="Arial"/>
                <a:cs typeface="Arial"/>
              </a:rPr>
              <a:t>39. Notice of periods for </a:t>
            </a:r>
            <a:r>
              <a:rPr sz="1900" b="1" spc="5" dirty="0">
                <a:latin typeface="Arial"/>
                <a:cs typeface="Arial"/>
              </a:rPr>
              <a:t>work </a:t>
            </a:r>
            <a:r>
              <a:rPr sz="1900" b="1" spc="-5" dirty="0">
                <a:latin typeface="Arial"/>
                <a:cs typeface="Arial"/>
              </a:rPr>
              <a:t>for Adults and preparation</a:t>
            </a:r>
            <a:r>
              <a:rPr sz="1900" b="1" spc="6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thereof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5" dirty="0">
                <a:latin typeface="Arial"/>
                <a:cs typeface="Arial"/>
              </a:rPr>
              <a:t>display of Notice of Periods for </a:t>
            </a:r>
            <a:r>
              <a:rPr sz="1900" spc="-15" dirty="0">
                <a:latin typeface="Arial"/>
                <a:cs typeface="Arial"/>
              </a:rPr>
              <a:t>Work </a:t>
            </a:r>
            <a:r>
              <a:rPr sz="1900" spc="-5" dirty="0">
                <a:latin typeface="Arial"/>
                <a:cs typeface="Arial"/>
              </a:rPr>
              <a:t>for</a:t>
            </a:r>
            <a:r>
              <a:rPr sz="1900" spc="2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Adults</a:t>
            </a:r>
            <a:endParaRPr sz="19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10" dirty="0">
                <a:latin typeface="Arial"/>
                <a:cs typeface="Arial"/>
              </a:rPr>
              <a:t>work </a:t>
            </a:r>
            <a:r>
              <a:rPr sz="1900" spc="-5" dirty="0">
                <a:latin typeface="Arial"/>
                <a:cs typeface="Arial"/>
              </a:rPr>
              <a:t>within the same</a:t>
            </a:r>
            <a:r>
              <a:rPr sz="1900" spc="8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periods</a:t>
            </a:r>
            <a:endParaRPr sz="19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5" dirty="0">
                <a:latin typeface="Arial"/>
                <a:cs typeface="Arial"/>
              </a:rPr>
              <a:t>classifying workers according to the nature of</a:t>
            </a:r>
            <a:r>
              <a:rPr sz="1900" spc="15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work</a:t>
            </a:r>
            <a:endParaRPr sz="19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5" dirty="0">
                <a:latin typeface="Arial"/>
                <a:cs typeface="Arial"/>
              </a:rPr>
              <a:t>Rules by Provincial</a:t>
            </a:r>
            <a:r>
              <a:rPr sz="1900" spc="6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Government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900" b="1" spc="-5" dirty="0">
                <a:latin typeface="Arial"/>
                <a:cs typeface="Arial"/>
              </a:rPr>
              <a:t>40. </a:t>
            </a:r>
            <a:r>
              <a:rPr sz="1900" b="1" dirty="0">
                <a:latin typeface="Arial"/>
                <a:cs typeface="Arial"/>
              </a:rPr>
              <a:t>Copy </a:t>
            </a:r>
            <a:r>
              <a:rPr sz="1900" b="1" spc="-5" dirty="0">
                <a:latin typeface="Arial"/>
                <a:cs typeface="Arial"/>
              </a:rPr>
              <a:t>of </a:t>
            </a:r>
            <a:r>
              <a:rPr sz="1900" b="1" dirty="0">
                <a:latin typeface="Arial"/>
                <a:cs typeface="Arial"/>
              </a:rPr>
              <a:t>notice of </a:t>
            </a:r>
            <a:r>
              <a:rPr sz="1900" b="1" spc="-5" dirty="0">
                <a:latin typeface="Arial"/>
                <a:cs typeface="Arial"/>
              </a:rPr>
              <a:t>Periods </a:t>
            </a:r>
            <a:r>
              <a:rPr sz="1900" b="1" dirty="0">
                <a:latin typeface="Arial"/>
                <a:cs typeface="Arial"/>
              </a:rPr>
              <a:t>for </a:t>
            </a:r>
            <a:r>
              <a:rPr sz="1900" b="1" spc="-15" dirty="0">
                <a:latin typeface="Arial"/>
                <a:cs typeface="Arial"/>
              </a:rPr>
              <a:t>Work </a:t>
            </a:r>
            <a:r>
              <a:rPr sz="1900" b="1" spc="-5" dirty="0">
                <a:latin typeface="Arial"/>
                <a:cs typeface="Arial"/>
              </a:rPr>
              <a:t>to be sent to</a:t>
            </a:r>
            <a:r>
              <a:rPr sz="1900" b="1" spc="8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Inspector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5" dirty="0">
                <a:latin typeface="Arial"/>
                <a:cs typeface="Arial"/>
              </a:rPr>
              <a:t>time period : 14</a:t>
            </a:r>
            <a:r>
              <a:rPr sz="1900" spc="5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days</a:t>
            </a:r>
            <a:endParaRPr sz="19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900" spc="-5" dirty="0">
                <a:latin typeface="Arial"/>
                <a:cs typeface="Arial"/>
              </a:rPr>
              <a:t>notify changes to the</a:t>
            </a:r>
            <a:r>
              <a:rPr sz="1900" spc="4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inspector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5458"/>
            <a:ext cx="7361555" cy="3219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spc="-5" dirty="0">
                <a:latin typeface="Georgia"/>
                <a:cs typeface="Georgia"/>
              </a:rPr>
              <a:t>41. Register </a:t>
            </a:r>
            <a:r>
              <a:rPr sz="1700" b="1" dirty="0">
                <a:latin typeface="Georgia"/>
                <a:cs typeface="Georgia"/>
              </a:rPr>
              <a:t>of </a:t>
            </a:r>
            <a:r>
              <a:rPr sz="1700" b="1" spc="-5" dirty="0">
                <a:latin typeface="Georgia"/>
                <a:cs typeface="Georgia"/>
              </a:rPr>
              <a:t>Adult</a:t>
            </a:r>
            <a:r>
              <a:rPr sz="1700" b="1" spc="-25" dirty="0">
                <a:latin typeface="Georgia"/>
                <a:cs typeface="Georgia"/>
              </a:rPr>
              <a:t> </a:t>
            </a:r>
            <a:r>
              <a:rPr sz="1700" b="1" spc="-5" dirty="0">
                <a:latin typeface="Georgia"/>
                <a:cs typeface="Georgia"/>
              </a:rPr>
              <a:t>Workers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700" spc="-5" dirty="0">
                <a:latin typeface="Georgia"/>
                <a:cs typeface="Georgia"/>
              </a:rPr>
              <a:t>Register </a:t>
            </a:r>
            <a:r>
              <a:rPr sz="1700" dirty="0">
                <a:latin typeface="Georgia"/>
                <a:cs typeface="Georgia"/>
              </a:rPr>
              <a:t>of Adult Workers </a:t>
            </a:r>
            <a:r>
              <a:rPr sz="1700" spc="-5" dirty="0">
                <a:latin typeface="Georgia"/>
                <a:cs typeface="Georgia"/>
              </a:rPr>
              <a:t>to </a:t>
            </a:r>
            <a:r>
              <a:rPr sz="1700" dirty="0">
                <a:latin typeface="Georgia"/>
                <a:cs typeface="Georgia"/>
              </a:rPr>
              <a:t>be maintained by</a:t>
            </a:r>
            <a:r>
              <a:rPr sz="1700" spc="-114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manager</a:t>
            </a:r>
            <a:endParaRPr sz="17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700" dirty="0">
                <a:latin typeface="Georgia"/>
                <a:cs typeface="Georgia"/>
              </a:rPr>
              <a:t>Rules by Provincial Government </a:t>
            </a:r>
            <a:r>
              <a:rPr sz="1700" spc="-5" dirty="0">
                <a:latin typeface="Georgia"/>
                <a:cs typeface="Georgia"/>
              </a:rPr>
              <a:t>form of the Register </a:t>
            </a:r>
            <a:r>
              <a:rPr sz="1700" dirty="0">
                <a:latin typeface="Georgia"/>
                <a:cs typeface="Georgia"/>
              </a:rPr>
              <a:t>of Adult</a:t>
            </a:r>
            <a:r>
              <a:rPr sz="1700" spc="-120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Workers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</a:pPr>
            <a:r>
              <a:rPr sz="1700" b="1" spc="-5" dirty="0">
                <a:latin typeface="Georgia"/>
                <a:cs typeface="Georgia"/>
              </a:rPr>
              <a:t>42. </a:t>
            </a:r>
            <a:r>
              <a:rPr sz="1700" b="1" dirty="0">
                <a:latin typeface="Georgia"/>
                <a:cs typeface="Georgia"/>
              </a:rPr>
              <a:t>Hours of work </a:t>
            </a:r>
            <a:r>
              <a:rPr sz="1700" b="1" spc="-5" dirty="0">
                <a:latin typeface="Georgia"/>
                <a:cs typeface="Georgia"/>
              </a:rPr>
              <a:t>to </a:t>
            </a:r>
            <a:r>
              <a:rPr sz="1700" b="1" dirty="0">
                <a:latin typeface="Georgia"/>
                <a:cs typeface="Georgia"/>
              </a:rPr>
              <a:t>correspond </a:t>
            </a:r>
            <a:r>
              <a:rPr sz="1700" b="1" spc="-5" dirty="0">
                <a:latin typeface="Georgia"/>
                <a:cs typeface="Georgia"/>
              </a:rPr>
              <a:t>with Notice </a:t>
            </a:r>
            <a:r>
              <a:rPr sz="1700" b="1" dirty="0">
                <a:latin typeface="Georgia"/>
                <a:cs typeface="Georgia"/>
              </a:rPr>
              <a:t>under </a:t>
            </a:r>
            <a:r>
              <a:rPr sz="1700" b="1" spc="-5" dirty="0">
                <a:latin typeface="Georgia"/>
                <a:cs typeface="Georgia"/>
              </a:rPr>
              <a:t>section </a:t>
            </a:r>
            <a:r>
              <a:rPr sz="1700" b="1" dirty="0">
                <a:latin typeface="Georgia"/>
                <a:cs typeface="Georgia"/>
              </a:rPr>
              <a:t>39 and  </a:t>
            </a:r>
            <a:r>
              <a:rPr sz="1700" b="1" spc="-5" dirty="0">
                <a:latin typeface="Georgia"/>
                <a:cs typeface="Georgia"/>
              </a:rPr>
              <a:t>Register </a:t>
            </a:r>
            <a:r>
              <a:rPr sz="1700" b="1" dirty="0">
                <a:latin typeface="Georgia"/>
                <a:cs typeface="Georgia"/>
              </a:rPr>
              <a:t>under </a:t>
            </a:r>
            <a:r>
              <a:rPr sz="1700" b="1" spc="-5" dirty="0">
                <a:latin typeface="Georgia"/>
                <a:cs typeface="Georgia"/>
              </a:rPr>
              <a:t>section</a:t>
            </a:r>
            <a:r>
              <a:rPr sz="1700" b="1" dirty="0">
                <a:latin typeface="Georgia"/>
                <a:cs typeface="Georgia"/>
              </a:rPr>
              <a:t> </a:t>
            </a:r>
            <a:r>
              <a:rPr sz="1700" b="1" spc="-5" dirty="0">
                <a:latin typeface="Georgia"/>
                <a:cs typeface="Georgia"/>
              </a:rPr>
              <a:t>41</a:t>
            </a:r>
            <a:endParaRPr sz="1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700" dirty="0">
                <a:latin typeface="Georgia"/>
                <a:cs typeface="Georgia"/>
              </a:rPr>
              <a:t>work in accordance </a:t>
            </a:r>
            <a:r>
              <a:rPr sz="1700" spc="-5" dirty="0">
                <a:latin typeface="Georgia"/>
                <a:cs typeface="Georgia"/>
              </a:rPr>
              <a:t>Notice </a:t>
            </a:r>
            <a:r>
              <a:rPr sz="1700" dirty="0">
                <a:latin typeface="Georgia"/>
                <a:cs typeface="Georgia"/>
              </a:rPr>
              <a:t>of Periods </a:t>
            </a:r>
            <a:r>
              <a:rPr sz="1700" spc="-5" dirty="0">
                <a:latin typeface="Georgia"/>
                <a:cs typeface="Georgia"/>
              </a:rPr>
              <a:t>for </a:t>
            </a:r>
            <a:r>
              <a:rPr sz="1700" dirty="0">
                <a:latin typeface="Georgia"/>
                <a:cs typeface="Georgia"/>
              </a:rPr>
              <a:t>Work </a:t>
            </a:r>
            <a:r>
              <a:rPr sz="1700" spc="-5" dirty="0">
                <a:latin typeface="Georgia"/>
                <a:cs typeface="Georgia"/>
              </a:rPr>
              <a:t>for</a:t>
            </a:r>
            <a:r>
              <a:rPr sz="1700" spc="-120" dirty="0">
                <a:latin typeface="Georgia"/>
                <a:cs typeface="Georgia"/>
              </a:rPr>
              <a:t> </a:t>
            </a:r>
            <a:r>
              <a:rPr sz="1700" spc="-5" dirty="0">
                <a:latin typeface="Georgia"/>
                <a:cs typeface="Georgia"/>
              </a:rPr>
              <a:t>Adults</a:t>
            </a:r>
            <a:endParaRPr sz="17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700" dirty="0">
                <a:latin typeface="Georgia"/>
                <a:cs typeface="Georgia"/>
              </a:rPr>
              <a:t>not against as in </a:t>
            </a:r>
            <a:r>
              <a:rPr sz="1700" spc="-5" dirty="0">
                <a:latin typeface="Georgia"/>
                <a:cs typeface="Georgia"/>
              </a:rPr>
              <a:t>Register </a:t>
            </a:r>
            <a:r>
              <a:rPr sz="1700" dirty="0">
                <a:latin typeface="Georgia"/>
                <a:cs typeface="Georgia"/>
              </a:rPr>
              <a:t>of Adult Workers</a:t>
            </a:r>
            <a:r>
              <a:rPr sz="1700" spc="-114" dirty="0">
                <a:latin typeface="Georgia"/>
                <a:cs typeface="Georgia"/>
              </a:rPr>
              <a:t> </a:t>
            </a:r>
            <a:r>
              <a:rPr sz="1700" dirty="0">
                <a:latin typeface="Georgia"/>
                <a:cs typeface="Georgia"/>
              </a:rPr>
              <a:t>maintained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6546850" cy="1678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43. </a:t>
            </a:r>
            <a:r>
              <a:rPr sz="1600" b="1" dirty="0">
                <a:latin typeface="Arial"/>
                <a:cs typeface="Arial"/>
              </a:rPr>
              <a:t>Powers </a:t>
            </a:r>
            <a:r>
              <a:rPr sz="1600" b="1" spc="-5" dirty="0">
                <a:latin typeface="Arial"/>
                <a:cs typeface="Arial"/>
              </a:rPr>
              <a:t>to make rules, exempting from</a:t>
            </a:r>
            <a:r>
              <a:rPr sz="1600" b="1" spc="9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restrictions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employed in a confidential position in 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maximum limits for the weekly hours of </a:t>
            </a:r>
            <a:r>
              <a:rPr sz="1600" spc="-10" dirty="0">
                <a:latin typeface="Arial"/>
                <a:cs typeface="Arial"/>
              </a:rPr>
              <a:t>work </a:t>
            </a:r>
            <a:r>
              <a:rPr sz="1600" spc="-5" dirty="0">
                <a:latin typeface="Arial"/>
                <a:cs typeface="Arial"/>
              </a:rPr>
              <a:t>for all classes of</a:t>
            </a:r>
            <a:r>
              <a:rPr sz="1600" spc="1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workers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validity not more than three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years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deals </a:t>
            </a:r>
            <a:r>
              <a:rPr sz="1600" spc="-10" dirty="0">
                <a:latin typeface="Arial"/>
                <a:cs typeface="Arial"/>
              </a:rPr>
              <a:t>with </a:t>
            </a:r>
            <a:r>
              <a:rPr sz="1600" spc="-5" dirty="0">
                <a:latin typeface="Arial"/>
                <a:cs typeface="Arial"/>
              </a:rPr>
              <a:t>the nature of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work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8845" y="1345133"/>
            <a:ext cx="32251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Trebuchet MS"/>
                <a:cs typeface="Trebuchet MS"/>
              </a:rPr>
              <a:t>CONTINUED….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560447"/>
            <a:ext cx="5233035" cy="1678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44. </a:t>
            </a:r>
            <a:r>
              <a:rPr sz="1600" b="1" spc="5" dirty="0">
                <a:latin typeface="Arial"/>
                <a:cs typeface="Arial"/>
              </a:rPr>
              <a:t>Power </a:t>
            </a:r>
            <a:r>
              <a:rPr sz="1600" b="1" spc="-5" dirty="0">
                <a:latin typeface="Arial"/>
                <a:cs typeface="Arial"/>
              </a:rPr>
              <a:t>to make orders exempting from</a:t>
            </a:r>
            <a:r>
              <a:rPr sz="1600" b="1" spc="7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restrictions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subject to such conditions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expedient to ensure control over periods of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work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817244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Issued in public interest &amp; </a:t>
            </a:r>
            <a:r>
              <a:rPr sz="1600" b="1" spc="-15" dirty="0">
                <a:latin typeface="Arial"/>
                <a:cs typeface="Arial"/>
              </a:rPr>
              <a:t>gives</a:t>
            </a:r>
            <a:r>
              <a:rPr sz="1600" b="1" spc="114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exemptions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084059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45. Further restrictions on </a:t>
            </a:r>
            <a:r>
              <a:rPr sz="1600" b="1" spc="-10" dirty="0">
                <a:latin typeface="Arial"/>
                <a:cs typeface="Arial"/>
              </a:rPr>
              <a:t>the employment </a:t>
            </a:r>
            <a:r>
              <a:rPr sz="1600" b="1" spc="-5" dirty="0">
                <a:latin typeface="Arial"/>
                <a:cs typeface="Arial"/>
              </a:rPr>
              <a:t>of</a:t>
            </a:r>
            <a:r>
              <a:rPr sz="1600" b="1" spc="190" dirty="0">
                <a:latin typeface="Arial"/>
                <a:cs typeface="Arial"/>
              </a:rPr>
              <a:t> </a:t>
            </a:r>
            <a:r>
              <a:rPr sz="1600" b="1" spc="5" dirty="0">
                <a:latin typeface="Arial"/>
                <a:cs typeface="Arial"/>
              </a:rPr>
              <a:t>women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only working hours for </a:t>
            </a:r>
            <a:r>
              <a:rPr sz="1600" spc="-10" dirty="0">
                <a:latin typeface="Arial"/>
                <a:cs typeface="Arial"/>
              </a:rPr>
              <a:t>women </a:t>
            </a:r>
            <a:r>
              <a:rPr sz="1600" spc="-5" dirty="0">
                <a:latin typeface="Arial"/>
                <a:cs typeface="Arial"/>
              </a:rPr>
              <a:t>are 6 </a:t>
            </a:r>
            <a:r>
              <a:rPr sz="1600" dirty="0">
                <a:latin typeface="Arial"/>
                <a:cs typeface="Arial"/>
              </a:rPr>
              <a:t>A.M-7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P.M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span of ten and a half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hours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eleven and a half hours in case of a seasonal factory b/w 5 A.M &amp; </a:t>
            </a:r>
            <a:r>
              <a:rPr sz="1600" spc="5" dirty="0">
                <a:latin typeface="Arial"/>
                <a:cs typeface="Arial"/>
              </a:rPr>
              <a:t>7-30</a:t>
            </a:r>
            <a:r>
              <a:rPr sz="1600" spc="10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P.M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46. Special </a:t>
            </a:r>
            <a:r>
              <a:rPr sz="1600" b="1" spc="-10" dirty="0">
                <a:latin typeface="Arial"/>
                <a:cs typeface="Arial"/>
              </a:rPr>
              <a:t>provision for</a:t>
            </a:r>
            <a:r>
              <a:rPr sz="1600" b="1" spc="10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nights-shifts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ensuing day is of 24 hours &amp; begins </a:t>
            </a:r>
            <a:r>
              <a:rPr sz="1600" spc="-10" dirty="0">
                <a:latin typeface="Arial"/>
                <a:cs typeface="Arial"/>
              </a:rPr>
              <a:t>when </a:t>
            </a:r>
            <a:r>
              <a:rPr sz="1600" spc="-5" dirty="0">
                <a:latin typeface="Arial"/>
                <a:cs typeface="Arial"/>
              </a:rPr>
              <a:t>the shift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ends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hours worked after midnight shall be counted towards the previous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day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vice versa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case of any specified factory or any specified class of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workers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CONTINUED…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7933690" cy="3334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Georgia"/>
                <a:cs typeface="Georgia"/>
              </a:rPr>
              <a:t>47. Extra pay for</a:t>
            </a:r>
            <a:r>
              <a:rPr sz="1600" b="1" spc="65" dirty="0">
                <a:latin typeface="Georgia"/>
                <a:cs typeface="Georgia"/>
              </a:rPr>
              <a:t> </a:t>
            </a:r>
            <a:r>
              <a:rPr sz="1600" b="1" spc="-5" dirty="0">
                <a:latin typeface="Georgia"/>
                <a:cs typeface="Georgia"/>
              </a:rPr>
              <a:t>overtime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in </a:t>
            </a:r>
            <a:r>
              <a:rPr sz="1600" spc="-10" dirty="0">
                <a:latin typeface="Georgia"/>
                <a:cs typeface="Georgia"/>
              </a:rPr>
              <a:t>case </a:t>
            </a:r>
            <a:r>
              <a:rPr sz="1600" spc="-5" dirty="0">
                <a:latin typeface="Georgia"/>
                <a:cs typeface="Georgia"/>
              </a:rPr>
              <a:t>of non-seasonal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factory</a:t>
            </a:r>
            <a:endParaRPr sz="16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in </a:t>
            </a:r>
            <a:r>
              <a:rPr sz="1600" spc="-10" dirty="0">
                <a:latin typeface="Georgia"/>
                <a:cs typeface="Georgia"/>
              </a:rPr>
              <a:t>case </a:t>
            </a:r>
            <a:r>
              <a:rPr sz="1600" spc="-5" dirty="0">
                <a:latin typeface="Georgia"/>
                <a:cs typeface="Georgia"/>
              </a:rPr>
              <a:t>of seasonal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factory</a:t>
            </a:r>
            <a:endParaRPr sz="16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doesn't include house-accommodation, </a:t>
            </a:r>
            <a:r>
              <a:rPr sz="1600" spc="-10" dirty="0">
                <a:latin typeface="Georgia"/>
                <a:cs typeface="Georgia"/>
              </a:rPr>
              <a:t>utility </a:t>
            </a:r>
            <a:r>
              <a:rPr sz="1600" spc="-5" dirty="0">
                <a:latin typeface="Georgia"/>
                <a:cs typeface="Georgia"/>
              </a:rPr>
              <a:t>bills, </a:t>
            </a:r>
            <a:r>
              <a:rPr sz="1600" spc="-10" dirty="0">
                <a:latin typeface="Georgia"/>
                <a:cs typeface="Georgia"/>
              </a:rPr>
              <a:t>pension </a:t>
            </a:r>
            <a:r>
              <a:rPr sz="1600" spc="-5" dirty="0">
                <a:latin typeface="Georgia"/>
                <a:cs typeface="Georgia"/>
              </a:rPr>
              <a:t>fund or </a:t>
            </a:r>
            <a:r>
              <a:rPr sz="1600" spc="-10" dirty="0">
                <a:latin typeface="Georgia"/>
                <a:cs typeface="Georgia"/>
              </a:rPr>
              <a:t>provident </a:t>
            </a:r>
            <a:r>
              <a:rPr sz="1600" spc="-5" dirty="0">
                <a:latin typeface="Georgia"/>
                <a:cs typeface="Georgia"/>
              </a:rPr>
              <a:t>fund &amp;  </a:t>
            </a:r>
            <a:r>
              <a:rPr sz="1600" spc="-10" dirty="0">
                <a:latin typeface="Georgia"/>
                <a:cs typeface="Georgia"/>
              </a:rPr>
              <a:t>travelling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allowance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Wingdings"/>
              <a:buChar char=""/>
            </a:pPr>
            <a:endParaRPr sz="22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b="1" spc="-15" dirty="0">
                <a:latin typeface="Arial"/>
                <a:cs typeface="Arial"/>
              </a:rPr>
              <a:t>47-A. </a:t>
            </a:r>
            <a:r>
              <a:rPr sz="1600" b="1" spc="-5" dirty="0">
                <a:latin typeface="Arial"/>
                <a:cs typeface="Arial"/>
              </a:rPr>
              <a:t>Obligation to </a:t>
            </a:r>
            <a:r>
              <a:rPr sz="1600" b="1" spc="5" dirty="0">
                <a:latin typeface="Arial"/>
                <a:cs typeface="Arial"/>
              </a:rPr>
              <a:t>work</a:t>
            </a:r>
            <a:r>
              <a:rPr sz="1600" b="1" spc="1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overtime.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b="1" spc="-5" dirty="0">
                <a:latin typeface="Arial"/>
                <a:cs typeface="Arial"/>
              </a:rPr>
              <a:t>48. Restriction on double</a:t>
            </a:r>
            <a:r>
              <a:rPr sz="1600" b="1" spc="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employment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b="1" spc="-5" dirty="0">
                <a:latin typeface="Arial"/>
                <a:cs typeface="Arial"/>
              </a:rPr>
              <a:t>49. Control of </a:t>
            </a:r>
            <a:r>
              <a:rPr sz="1600" b="1" spc="-10" dirty="0">
                <a:latin typeface="Arial"/>
                <a:cs typeface="Arial"/>
              </a:rPr>
              <a:t>overlapping</a:t>
            </a:r>
            <a:r>
              <a:rPr sz="1600" b="1" spc="1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shifts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440436"/>
            <a:ext cx="1905" cy="147955"/>
          </a:xfrm>
          <a:custGeom>
            <a:avLst/>
            <a:gdLst/>
            <a:ahLst/>
            <a:cxnLst/>
            <a:rect l="l" t="t" r="r" b="b"/>
            <a:pathLst>
              <a:path w="1904" h="147954">
                <a:moveTo>
                  <a:pt x="0" y="147828"/>
                </a:moveTo>
                <a:lnTo>
                  <a:pt x="1524" y="147828"/>
                </a:lnTo>
                <a:lnTo>
                  <a:pt x="1524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476" y="588263"/>
            <a:ext cx="1905" cy="32384"/>
          </a:xfrm>
          <a:custGeom>
            <a:avLst/>
            <a:gdLst/>
            <a:ahLst/>
            <a:cxnLst/>
            <a:rect l="l" t="t" r="r" b="b"/>
            <a:pathLst>
              <a:path w="1904" h="32384">
                <a:moveTo>
                  <a:pt x="0" y="32003"/>
                </a:moveTo>
                <a:lnTo>
                  <a:pt x="1524" y="32003"/>
                </a:lnTo>
                <a:lnTo>
                  <a:pt x="1524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7152" y="496823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1207" y="0"/>
                </a:moveTo>
                <a:lnTo>
                  <a:pt x="2032" y="0"/>
                </a:lnTo>
                <a:lnTo>
                  <a:pt x="0" y="2031"/>
                </a:lnTo>
                <a:lnTo>
                  <a:pt x="0" y="25400"/>
                </a:lnTo>
                <a:lnTo>
                  <a:pt x="2032" y="27431"/>
                </a:lnTo>
                <a:lnTo>
                  <a:pt x="3061207" y="27431"/>
                </a:lnTo>
                <a:lnTo>
                  <a:pt x="3063240" y="25400"/>
                </a:lnTo>
                <a:lnTo>
                  <a:pt x="306324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8872728" y="0"/>
            <a:ext cx="161925" cy="622300"/>
            <a:chOff x="8872728" y="0"/>
            <a:chExt cx="161925" cy="622300"/>
          </a:xfrm>
        </p:grpSpPr>
        <p:sp>
          <p:nvSpPr>
            <p:cNvPr id="7" name="object 7"/>
            <p:cNvSpPr/>
            <p:nvPr/>
          </p:nvSpPr>
          <p:spPr>
            <a:xfrm>
              <a:off x="9025128" y="0"/>
              <a:ext cx="9525" cy="622300"/>
            </a:xfrm>
            <a:custGeom>
              <a:avLst/>
              <a:gdLst/>
              <a:ahLst/>
              <a:cxnLst/>
              <a:rect l="l" t="t" r="r" b="b"/>
              <a:pathLst>
                <a:path w="9525" h="622300">
                  <a:moveTo>
                    <a:pt x="9143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9143" y="621791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74836" y="0"/>
              <a:ext cx="27940" cy="622300"/>
            </a:xfrm>
            <a:custGeom>
              <a:avLst/>
              <a:gdLst/>
              <a:ahLst/>
              <a:cxnLst/>
              <a:rect l="l" t="t" r="r" b="b"/>
              <a:pathLst>
                <a:path w="27940" h="622300">
                  <a:moveTo>
                    <a:pt x="27431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27431" y="621791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15400" y="0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70">
                  <a:moveTo>
                    <a:pt x="54864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54864" y="585215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72728" y="0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70">
                  <a:moveTo>
                    <a:pt x="9143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9143" y="585215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45668" y="1650237"/>
            <a:ext cx="7920990" cy="1910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63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424455"/>
                </a:solidFill>
                <a:latin typeface="Arial"/>
                <a:cs typeface="Arial"/>
              </a:rPr>
              <a:t>4. </a:t>
            </a:r>
            <a:r>
              <a:rPr sz="1600" b="1" spc="-15" dirty="0">
                <a:solidFill>
                  <a:srgbClr val="424455"/>
                </a:solidFill>
                <a:latin typeface="Arial"/>
                <a:cs typeface="Arial"/>
              </a:rPr>
              <a:t>SEASONAL</a:t>
            </a:r>
            <a:r>
              <a:rPr sz="1600" b="1" spc="50" dirty="0">
                <a:solidFill>
                  <a:srgbClr val="424455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424455"/>
                </a:solidFill>
                <a:latin typeface="Arial"/>
                <a:cs typeface="Arial"/>
              </a:rPr>
              <a:t>FACTORIES.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A </a:t>
            </a:r>
            <a:r>
              <a:rPr sz="1600" spc="-20" dirty="0">
                <a:latin typeface="Arial"/>
                <a:cs typeface="Arial"/>
              </a:rPr>
              <a:t>factory,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is exclusively engaged in one or more of the following manufacturing  processes, </a:t>
            </a:r>
            <a:r>
              <a:rPr sz="1600" spc="-25" dirty="0">
                <a:latin typeface="Arial"/>
                <a:cs typeface="Arial"/>
              </a:rPr>
              <a:t>namely, </a:t>
            </a:r>
            <a:r>
              <a:rPr sz="1600" spc="-5" dirty="0">
                <a:latin typeface="Arial"/>
                <a:cs typeface="Arial"/>
              </a:rPr>
              <a:t>cotton ginning, cotton or cotton jute pressing, the decortication of  groundnuts, the manufacture of </a:t>
            </a:r>
            <a:r>
              <a:rPr sz="1600" spc="-10" dirty="0">
                <a:latin typeface="Arial"/>
                <a:cs typeface="Arial"/>
              </a:rPr>
              <a:t>coffee </a:t>
            </a:r>
            <a:r>
              <a:rPr sz="1600" spc="-5" dirty="0">
                <a:latin typeface="Arial"/>
                <a:cs typeface="Arial"/>
              </a:rPr>
              <a:t>indigo, lac, </a:t>
            </a:r>
            <a:r>
              <a:rPr sz="1600" spc="-15" dirty="0">
                <a:latin typeface="Arial"/>
                <a:cs typeface="Arial"/>
              </a:rPr>
              <a:t>rubber, </a:t>
            </a:r>
            <a:r>
              <a:rPr sz="1600" spc="-5" dirty="0">
                <a:latin typeface="Arial"/>
                <a:cs typeface="Arial"/>
              </a:rPr>
              <a:t>sugar (including gur) or tea  or any of the aforesaid processes, is a seasonal factory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268605" indent="-256540" algn="just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If carried out more than 180 </a:t>
            </a:r>
            <a:r>
              <a:rPr sz="1600" spc="-10" dirty="0">
                <a:latin typeface="Arial"/>
                <a:cs typeface="Arial"/>
              </a:rPr>
              <a:t>days </a:t>
            </a:r>
            <a:r>
              <a:rPr sz="1600" spc="-5" dirty="0">
                <a:latin typeface="Arial"/>
                <a:cs typeface="Arial"/>
              </a:rPr>
              <a:t>it is not a seasonal</a:t>
            </a:r>
            <a:r>
              <a:rPr sz="1600" spc="1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014" y="1046733"/>
            <a:ext cx="43522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CHAPTER </a:t>
            </a:r>
            <a:r>
              <a:rPr sz="2000" spc="-25" dirty="0">
                <a:latin typeface="Arial"/>
                <a:cs typeface="Arial"/>
              </a:rPr>
              <a:t>IV-A. HOLIDAY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PAY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1679193"/>
            <a:ext cx="5722620" cy="439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49-A. Application of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Chapter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49-B. Annual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holidays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49-C. Pay </a:t>
            </a:r>
            <a:r>
              <a:rPr sz="1600" spc="-10" dirty="0">
                <a:latin typeface="Georgia"/>
                <a:cs typeface="Georgia"/>
              </a:rPr>
              <a:t>during </a:t>
            </a:r>
            <a:r>
              <a:rPr sz="1600" spc="-5" dirty="0">
                <a:latin typeface="Georgia"/>
                <a:cs typeface="Georgia"/>
              </a:rPr>
              <a:t>annual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holidays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49-D. Payment </a:t>
            </a:r>
            <a:r>
              <a:rPr sz="1600" spc="-10" dirty="0">
                <a:latin typeface="Georgia"/>
                <a:cs typeface="Georgia"/>
              </a:rPr>
              <a:t>when </a:t>
            </a:r>
            <a:r>
              <a:rPr sz="1600" spc="-5" dirty="0">
                <a:latin typeface="Georgia"/>
                <a:cs typeface="Georgia"/>
              </a:rPr>
              <a:t>to be</a:t>
            </a:r>
            <a:r>
              <a:rPr sz="1600" spc="10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made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49-E. Power of Inspector to </a:t>
            </a:r>
            <a:r>
              <a:rPr sz="1600" spc="-10" dirty="0">
                <a:latin typeface="Georgia"/>
                <a:cs typeface="Georgia"/>
              </a:rPr>
              <a:t>act </a:t>
            </a:r>
            <a:r>
              <a:rPr sz="1600" spc="-5" dirty="0">
                <a:latin typeface="Georgia"/>
                <a:cs typeface="Georgia"/>
              </a:rPr>
              <a:t>for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worker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49-F. Power to make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rules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49-G. </a:t>
            </a:r>
            <a:r>
              <a:rPr sz="1600" spc="-10" dirty="0">
                <a:latin typeface="Georgia"/>
                <a:cs typeface="Georgia"/>
              </a:rPr>
              <a:t>Exemption </a:t>
            </a:r>
            <a:r>
              <a:rPr sz="1600" spc="-5" dirty="0">
                <a:latin typeface="Georgia"/>
                <a:cs typeface="Georgia"/>
              </a:rPr>
              <a:t>of </a:t>
            </a:r>
            <a:r>
              <a:rPr sz="1600" spc="-10" dirty="0">
                <a:latin typeface="Georgia"/>
                <a:cs typeface="Georgia"/>
              </a:rPr>
              <a:t>factories from </a:t>
            </a:r>
            <a:r>
              <a:rPr sz="1600" spc="-5" dirty="0">
                <a:latin typeface="Georgia"/>
                <a:cs typeface="Georgia"/>
              </a:rPr>
              <a:t>provisions of this</a:t>
            </a:r>
            <a:r>
              <a:rPr sz="1600" spc="24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Chapter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49-H. Casual </a:t>
            </a:r>
            <a:r>
              <a:rPr sz="1600" spc="-10" dirty="0">
                <a:latin typeface="Georgia"/>
                <a:cs typeface="Georgia"/>
              </a:rPr>
              <a:t>leave </a:t>
            </a:r>
            <a:r>
              <a:rPr sz="1600" spc="-5" dirty="0">
                <a:latin typeface="Georgia"/>
                <a:cs typeface="Georgia"/>
              </a:rPr>
              <a:t>and sick</a:t>
            </a:r>
            <a:r>
              <a:rPr sz="1600" spc="13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leave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DA2"/>
              </a:buClr>
              <a:buFont typeface="Georgia"/>
              <a:buChar char="•"/>
            </a:pPr>
            <a:endParaRPr sz="185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Georgia"/>
                <a:cs typeface="Georgia"/>
              </a:rPr>
              <a:t>49-I. </a:t>
            </a:r>
            <a:r>
              <a:rPr sz="1600" spc="-10" dirty="0">
                <a:latin typeface="Georgia"/>
                <a:cs typeface="Georgia"/>
              </a:rPr>
              <a:t>Festival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holiday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9670" y="1503933"/>
            <a:ext cx="7203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50. PROHIBITION OF EMPLOYMENT OF YOUNG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CHILDREN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28682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120" indent="-313055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325120" algn="l"/>
                <a:tab pos="325755" algn="l"/>
              </a:tabLst>
            </a:pPr>
            <a:r>
              <a:rPr sz="1600" spc="-5" dirty="0">
                <a:latin typeface="Arial"/>
                <a:cs typeface="Arial"/>
              </a:rPr>
              <a:t>the minimum </a:t>
            </a:r>
            <a:r>
              <a:rPr sz="1600" spc="-10" dirty="0">
                <a:latin typeface="Arial"/>
                <a:cs typeface="Arial"/>
              </a:rPr>
              <a:t>work </a:t>
            </a:r>
            <a:r>
              <a:rPr sz="1600" spc="-5" dirty="0">
                <a:latin typeface="Arial"/>
                <a:cs typeface="Arial"/>
              </a:rPr>
              <a:t>age is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14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133"/>
            <a:ext cx="25571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Trebuchet MS"/>
                <a:cs typeface="Trebuchet MS"/>
              </a:rPr>
              <a:t>CHAPTER</a:t>
            </a:r>
            <a:r>
              <a:rPr b="0" spc="-65" dirty="0">
                <a:latin typeface="Trebuchet MS"/>
                <a:cs typeface="Trebuchet MS"/>
              </a:rPr>
              <a:t> </a:t>
            </a:r>
            <a:r>
              <a:rPr b="0" spc="-5" dirty="0">
                <a:latin typeface="Trebuchet MS"/>
                <a:cs typeface="Trebuchet MS"/>
              </a:rPr>
              <a:t>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7782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Special Provisions for Adolescents and</a:t>
            </a:r>
            <a:r>
              <a:rPr sz="2800" u="heavy" spc="6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Children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982" y="1077213"/>
            <a:ext cx="67818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2940" marR="5080" indent="-65087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51. NON </a:t>
            </a:r>
            <a:r>
              <a:rPr sz="2000" spc="-30" dirty="0">
                <a:latin typeface="Arial"/>
                <a:cs typeface="Arial"/>
              </a:rPr>
              <a:t>ADULT </a:t>
            </a:r>
            <a:r>
              <a:rPr sz="2000" dirty="0">
                <a:latin typeface="Arial"/>
                <a:cs typeface="Arial"/>
              </a:rPr>
              <a:t>WORKERS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CARRY </a:t>
            </a:r>
            <a:r>
              <a:rPr sz="2000" spc="-5" dirty="0">
                <a:latin typeface="Arial"/>
                <a:cs typeface="Arial"/>
              </a:rPr>
              <a:t>TOKENS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GIVING  REFERENCE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spc="-10" dirty="0">
                <a:latin typeface="Arial"/>
                <a:cs typeface="Arial"/>
              </a:rPr>
              <a:t>CERTIFICATES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FITNESS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743326"/>
            <a:ext cx="7491730" cy="79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(a) a certificate of fitness granted to him under section 52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in the custody of the  manager of the </a:t>
            </a:r>
            <a:r>
              <a:rPr sz="1600" spc="-20" dirty="0">
                <a:latin typeface="Arial"/>
                <a:cs typeface="Arial"/>
              </a:rPr>
              <a:t>factory,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(b) he carries while he is at </a:t>
            </a:r>
            <a:r>
              <a:rPr sz="1600" spc="-10" dirty="0">
                <a:latin typeface="Arial"/>
                <a:cs typeface="Arial"/>
              </a:rPr>
              <a:t>work </a:t>
            </a:r>
            <a:r>
              <a:rPr sz="1600" spc="-5" dirty="0">
                <a:latin typeface="Arial"/>
                <a:cs typeface="Arial"/>
              </a:rPr>
              <a:t>a token giving a reference to such</a:t>
            </a:r>
            <a:r>
              <a:rPr sz="1600" spc="2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certificate.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3294" y="1199133"/>
            <a:ext cx="36779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52525"/>
                </a:solidFill>
                <a:latin typeface="Arial"/>
                <a:cs typeface="Arial"/>
              </a:rPr>
              <a:t>52. </a:t>
            </a:r>
            <a:r>
              <a:rPr sz="2000" spc="-15" dirty="0">
                <a:solidFill>
                  <a:srgbClr val="252525"/>
                </a:solidFill>
                <a:latin typeface="Arial"/>
                <a:cs typeface="Arial"/>
              </a:rPr>
              <a:t>CERTIFICATE </a:t>
            </a:r>
            <a:r>
              <a:rPr sz="20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2000" spc="-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52525"/>
                </a:solidFill>
                <a:latin typeface="Arial"/>
                <a:cs typeface="Arial"/>
              </a:rPr>
              <a:t>FITNESS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480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A certifying surgeon shall, on the application of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child or adolescent </a:t>
            </a:r>
            <a:r>
              <a:rPr sz="1600" spc="-10" dirty="0">
                <a:latin typeface="Arial"/>
                <a:cs typeface="Arial"/>
              </a:rPr>
              <a:t>who </a:t>
            </a:r>
            <a:r>
              <a:rPr sz="1600" spc="-5" dirty="0">
                <a:latin typeface="Arial"/>
                <a:cs typeface="Arial"/>
              </a:rPr>
              <a:t>wishes to  work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 </a:t>
            </a:r>
            <a:r>
              <a:rPr sz="1600" spc="-20" dirty="0">
                <a:latin typeface="Arial"/>
                <a:cs typeface="Arial"/>
              </a:rPr>
              <a:t>factory, </a:t>
            </a:r>
            <a:r>
              <a:rPr sz="1600" spc="-30" dirty="0">
                <a:latin typeface="Arial"/>
                <a:cs typeface="Arial"/>
              </a:rPr>
              <a:t>or,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the </a:t>
            </a:r>
            <a:r>
              <a:rPr sz="1600" dirty="0">
                <a:latin typeface="Arial"/>
                <a:cs typeface="Arial"/>
              </a:rPr>
              <a:t>parent </a:t>
            </a:r>
            <a:r>
              <a:rPr sz="1600" spc="5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guardian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such </a:t>
            </a:r>
            <a:r>
              <a:rPr sz="1600" dirty="0">
                <a:latin typeface="Arial"/>
                <a:cs typeface="Arial"/>
              </a:rPr>
              <a:t>person, </a:t>
            </a:r>
            <a:r>
              <a:rPr sz="1600" spc="-5" dirty="0">
                <a:latin typeface="Arial"/>
                <a:cs typeface="Arial"/>
              </a:rPr>
              <a:t>or of the </a:t>
            </a:r>
            <a:r>
              <a:rPr sz="1600" dirty="0">
                <a:latin typeface="Arial"/>
                <a:cs typeface="Arial"/>
              </a:rPr>
              <a:t>factory </a:t>
            </a:r>
            <a:r>
              <a:rPr sz="1600" spc="10" dirty="0">
                <a:latin typeface="Arial"/>
                <a:cs typeface="Arial"/>
              </a:rPr>
              <a:t>in 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such person wishes to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work,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4112" y="1199133"/>
            <a:ext cx="7191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54. RESTRICTIONS ON THE WORKING HOURS OF A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5522595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5 hours\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7.5 </a:t>
            </a:r>
            <a:r>
              <a:rPr sz="1600" spc="-20" dirty="0">
                <a:latin typeface="Arial"/>
                <a:cs typeface="Arial"/>
              </a:rPr>
              <a:t>hours\day, </a:t>
            </a:r>
            <a:r>
              <a:rPr sz="1600" spc="-5" dirty="0">
                <a:latin typeface="Arial"/>
                <a:cs typeface="Arial"/>
              </a:rPr>
              <a:t>including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rest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Between 6a.m to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7p.m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Between 5a.m to 7.30 p.m in special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cases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Not on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Sunday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Not in any other factory on the </a:t>
            </a:r>
            <a:r>
              <a:rPr sz="1600" spc="-10" dirty="0">
                <a:latin typeface="Arial"/>
                <a:cs typeface="Arial"/>
              </a:rPr>
              <a:t>days </a:t>
            </a:r>
            <a:r>
              <a:rPr sz="1600" spc="-5" dirty="0">
                <a:latin typeface="Arial"/>
                <a:cs typeface="Arial"/>
              </a:rPr>
              <a:t>working in one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1882" y="879093"/>
            <a:ext cx="71640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55. NOTICE OF PERIODS FOR WORK FOR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CHILDREN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73082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The Provincial Government </a:t>
            </a:r>
            <a:r>
              <a:rPr sz="1600" spc="-5" dirty="0">
                <a:latin typeface="Georgia"/>
                <a:cs typeface="Georgia"/>
              </a:rPr>
              <a:t>may make </a:t>
            </a:r>
            <a:r>
              <a:rPr sz="1600" spc="-10" dirty="0">
                <a:latin typeface="Georgia"/>
                <a:cs typeface="Georgia"/>
              </a:rPr>
              <a:t>rules prescribing form </a:t>
            </a:r>
            <a:r>
              <a:rPr sz="1600" spc="-5" dirty="0">
                <a:latin typeface="Georgia"/>
                <a:cs typeface="Georgia"/>
              </a:rPr>
              <a:t>for </a:t>
            </a:r>
            <a:r>
              <a:rPr sz="1600" spc="-10" dirty="0">
                <a:latin typeface="Georgia"/>
                <a:cs typeface="Georgia"/>
              </a:rPr>
              <a:t>the </a:t>
            </a:r>
            <a:r>
              <a:rPr sz="1600" spc="-5" dirty="0">
                <a:latin typeface="Georgia"/>
                <a:cs typeface="Georgia"/>
              </a:rPr>
              <a:t>Notice </a:t>
            </a:r>
            <a:r>
              <a:rPr sz="1600" spc="-10" dirty="0">
                <a:latin typeface="Georgia"/>
                <a:cs typeface="Georgia"/>
              </a:rPr>
              <a:t>of  </a:t>
            </a:r>
            <a:r>
              <a:rPr sz="1600" spc="-5" dirty="0">
                <a:latin typeface="Georgia"/>
                <a:cs typeface="Georgia"/>
              </a:rPr>
              <a:t>Periods for Work for </a:t>
            </a:r>
            <a:r>
              <a:rPr sz="1600" spc="-10" dirty="0">
                <a:latin typeface="Georgia"/>
                <a:cs typeface="Georgia"/>
              </a:rPr>
              <a:t>Children </a:t>
            </a:r>
            <a:r>
              <a:rPr sz="1600" spc="-5" dirty="0">
                <a:latin typeface="Georgia"/>
                <a:cs typeface="Georgia"/>
              </a:rPr>
              <a:t>and </a:t>
            </a:r>
            <a:r>
              <a:rPr sz="1600" spc="-10" dirty="0">
                <a:latin typeface="Georgia"/>
                <a:cs typeface="Georgia"/>
              </a:rPr>
              <a:t>the </a:t>
            </a:r>
            <a:r>
              <a:rPr sz="1600" spc="-5" dirty="0">
                <a:latin typeface="Georgia"/>
                <a:cs typeface="Georgia"/>
              </a:rPr>
              <a:t>manner in </a:t>
            </a:r>
            <a:r>
              <a:rPr sz="1600" spc="-10" dirty="0">
                <a:latin typeface="Georgia"/>
                <a:cs typeface="Georgia"/>
              </a:rPr>
              <a:t>which </a:t>
            </a:r>
            <a:r>
              <a:rPr sz="1600" spc="-5" dirty="0">
                <a:latin typeface="Georgia"/>
                <a:cs typeface="Georgia"/>
              </a:rPr>
              <a:t>it shall </a:t>
            </a:r>
            <a:r>
              <a:rPr sz="1600" spc="-10" dirty="0">
                <a:latin typeface="Georgia"/>
                <a:cs typeface="Georgia"/>
              </a:rPr>
              <a:t>be </a:t>
            </a:r>
            <a:r>
              <a:rPr sz="1600" spc="-5" dirty="0">
                <a:latin typeface="Georgia"/>
                <a:cs typeface="Georgia"/>
              </a:rPr>
              <a:t>maintained.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580" y="1199133"/>
            <a:ext cx="44240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56. REGISTER OF CHILD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5069205" cy="3089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name and age of each child worker in the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factory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nature of his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work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group, if </a:t>
            </a:r>
            <a:r>
              <a:rPr sz="1600" spc="-40" dirty="0">
                <a:latin typeface="Arial"/>
                <a:cs typeface="Arial"/>
              </a:rPr>
              <a:t>any, </a:t>
            </a:r>
            <a:r>
              <a:rPr sz="1600" spc="-5" dirty="0">
                <a:latin typeface="Arial"/>
                <a:cs typeface="Arial"/>
              </a:rPr>
              <a:t>in </a:t>
            </a:r>
            <a:r>
              <a:rPr sz="1600" spc="-10" dirty="0">
                <a:latin typeface="Arial"/>
                <a:cs typeface="Arial"/>
              </a:rPr>
              <a:t>which </a:t>
            </a:r>
            <a:r>
              <a:rPr sz="1600" spc="-5" dirty="0">
                <a:latin typeface="Arial"/>
                <a:cs typeface="Arial"/>
              </a:rPr>
              <a:t>he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included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Where his group </a:t>
            </a:r>
            <a:r>
              <a:rPr sz="1600" spc="-10" dirty="0">
                <a:latin typeface="Arial"/>
                <a:cs typeface="Arial"/>
              </a:rPr>
              <a:t>works </a:t>
            </a:r>
            <a:r>
              <a:rPr sz="1600" spc="-5" dirty="0">
                <a:latin typeface="Arial"/>
                <a:cs typeface="Arial"/>
              </a:rPr>
              <a:t>on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shift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number of his certificate of fitness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granted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Such other particulars as may be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prescribed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967" y="1046733"/>
            <a:ext cx="73374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20060" marR="5080" indent="-300799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57. HOURS OF WORK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CORRESPOND WITH NOTICE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  REGISTER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322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 child shall be allowed to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work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288" y="1199133"/>
            <a:ext cx="6042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58.POWER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REQUIRE MEDICAL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EXAMINATION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4359910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Hire a medical inspector or certifying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surgeon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Check child labor's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fitness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He can issue fresh certificate of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fitness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662" y="983741"/>
            <a:ext cx="746252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21560" marR="5080" indent="-2309495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5. POWER </a:t>
            </a:r>
            <a:r>
              <a:rPr sz="2000" spc="-60" dirty="0"/>
              <a:t>TO </a:t>
            </a:r>
            <a:r>
              <a:rPr sz="2000" spc="-35" dirty="0"/>
              <a:t>APPLY </a:t>
            </a:r>
            <a:r>
              <a:rPr sz="2000" spc="-5" dirty="0"/>
              <a:t>PROVISIONS APPLICABLE </a:t>
            </a:r>
            <a:r>
              <a:rPr sz="2000" spc="-60" dirty="0"/>
              <a:t>TO </a:t>
            </a:r>
            <a:r>
              <a:rPr sz="2000" spc="-30" dirty="0"/>
              <a:t>FACTORIES</a:t>
            </a:r>
            <a:r>
              <a:rPr sz="2000" spc="-240" dirty="0"/>
              <a:t> </a:t>
            </a:r>
            <a:r>
              <a:rPr sz="2000" spc="-60" dirty="0"/>
              <a:t>TO  </a:t>
            </a:r>
            <a:r>
              <a:rPr sz="2000" spc="-40" dirty="0"/>
              <a:t>CERTAIN </a:t>
            </a:r>
            <a:r>
              <a:rPr sz="2000" spc="-5" dirty="0"/>
              <a:t>OTHER</a:t>
            </a:r>
            <a:r>
              <a:rPr sz="2000" spc="30" dirty="0"/>
              <a:t> </a:t>
            </a:r>
            <a:r>
              <a:rPr sz="2000" dirty="0"/>
              <a:t>PLACES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69468" y="2543682"/>
            <a:ext cx="804037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The Provincial Government </a:t>
            </a:r>
            <a:r>
              <a:rPr sz="1600" spc="-35" dirty="0">
                <a:latin typeface="Arial"/>
                <a:cs typeface="Arial"/>
              </a:rPr>
              <a:t>may, </a:t>
            </a:r>
            <a:r>
              <a:rPr sz="1600" dirty="0">
                <a:latin typeface="Arial"/>
                <a:cs typeface="Arial"/>
              </a:rPr>
              <a:t>by </a:t>
            </a:r>
            <a:r>
              <a:rPr sz="1600" spc="-5" dirty="0">
                <a:latin typeface="Arial"/>
                <a:cs typeface="Arial"/>
              </a:rPr>
              <a:t>notification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10" dirty="0">
                <a:latin typeface="Arial"/>
                <a:cs typeface="Arial"/>
              </a:rPr>
              <a:t>Official </a:t>
            </a:r>
            <a:r>
              <a:rPr sz="1600" spc="-5" dirty="0">
                <a:latin typeface="Arial"/>
                <a:cs typeface="Arial"/>
              </a:rPr>
              <a:t>Gazette, declare that all or  </a:t>
            </a:r>
            <a:r>
              <a:rPr sz="1600" dirty="0">
                <a:latin typeface="Arial"/>
                <a:cs typeface="Arial"/>
              </a:rPr>
              <a:t>any of </a:t>
            </a:r>
            <a:r>
              <a:rPr sz="1600" spc="-5" dirty="0">
                <a:latin typeface="Arial"/>
                <a:cs typeface="Arial"/>
              </a:rPr>
              <a:t>the provisions of this Act applicable to factories shall apply to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place  wherein a manufacturing </a:t>
            </a:r>
            <a:r>
              <a:rPr sz="1600" dirty="0">
                <a:latin typeface="Arial"/>
                <a:cs typeface="Arial"/>
              </a:rPr>
              <a:t>process is </a:t>
            </a:r>
            <a:r>
              <a:rPr sz="1600" spc="-10" dirty="0">
                <a:latin typeface="Arial"/>
                <a:cs typeface="Arial"/>
              </a:rPr>
              <a:t>being </a:t>
            </a:r>
            <a:r>
              <a:rPr sz="1600" spc="-5" dirty="0">
                <a:latin typeface="Arial"/>
                <a:cs typeface="Arial"/>
              </a:rPr>
              <a:t>carried on or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ordinarily </a:t>
            </a:r>
            <a:r>
              <a:rPr sz="1600" dirty="0">
                <a:latin typeface="Arial"/>
                <a:cs typeface="Arial"/>
              </a:rPr>
              <a:t>carried </a:t>
            </a:r>
            <a:r>
              <a:rPr sz="1600" spc="-5" dirty="0">
                <a:latin typeface="Arial"/>
                <a:cs typeface="Arial"/>
              </a:rPr>
              <a:t>on  whether with or without the use of power whenever five or </a:t>
            </a:r>
            <a:r>
              <a:rPr sz="1600" dirty="0">
                <a:latin typeface="Arial"/>
                <a:cs typeface="Arial"/>
              </a:rPr>
              <a:t>more </a:t>
            </a:r>
            <a:r>
              <a:rPr sz="1600" spc="-5" dirty="0">
                <a:latin typeface="Arial"/>
                <a:cs typeface="Arial"/>
              </a:rPr>
              <a:t>workers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working  therein </a:t>
            </a:r>
            <a:r>
              <a:rPr sz="1600" dirty="0">
                <a:latin typeface="Arial"/>
                <a:cs typeface="Arial"/>
              </a:rPr>
              <a:t>or </a:t>
            </a:r>
            <a:r>
              <a:rPr sz="1600" spc="-5" dirty="0">
                <a:latin typeface="Arial"/>
                <a:cs typeface="Arial"/>
              </a:rPr>
              <a:t>have worked therein on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one </a:t>
            </a:r>
            <a:r>
              <a:rPr sz="1600" dirty="0">
                <a:latin typeface="Arial"/>
                <a:cs typeface="Arial"/>
              </a:rPr>
              <a:t>day </a:t>
            </a:r>
            <a:r>
              <a:rPr sz="1600" spc="-5" dirty="0">
                <a:latin typeface="Arial"/>
                <a:cs typeface="Arial"/>
              </a:rPr>
              <a:t>of the twelve months immediately  preceding.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1694" y="879093"/>
            <a:ext cx="39306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59. POWER </a:t>
            </a:r>
            <a:r>
              <a:rPr sz="2200" spc="-25" dirty="0">
                <a:latin typeface="Arial"/>
                <a:cs typeface="Arial"/>
              </a:rPr>
              <a:t>TO </a:t>
            </a:r>
            <a:r>
              <a:rPr sz="2200" spc="-10" dirty="0">
                <a:latin typeface="Arial"/>
                <a:cs typeface="Arial"/>
              </a:rPr>
              <a:t>MAKE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RULES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745095" cy="2866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Provincial government may make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rules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Grant duplicates in the event of loss of original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certificate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Fixing the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fee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Prescribing the physical standards to be attained by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children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Arial"/>
              <a:cs typeface="Arial"/>
            </a:endParaRPr>
          </a:p>
          <a:p>
            <a:pPr marL="22606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59-A. PROVISIONS </a:t>
            </a:r>
            <a:r>
              <a:rPr sz="2000" b="1" spc="-20" dirty="0">
                <a:latin typeface="Arial"/>
                <a:cs typeface="Arial"/>
              </a:rPr>
              <a:t>TO </a:t>
            </a:r>
            <a:r>
              <a:rPr sz="2000" b="1" dirty="0">
                <a:latin typeface="Arial"/>
                <a:cs typeface="Arial"/>
              </a:rPr>
              <a:t>BE IN ADDITION </a:t>
            </a:r>
            <a:r>
              <a:rPr sz="2000" b="1" spc="-20" dirty="0">
                <a:latin typeface="Arial"/>
                <a:cs typeface="Arial"/>
              </a:rPr>
              <a:t>TO </a:t>
            </a:r>
            <a:r>
              <a:rPr sz="2000" b="1" dirty="0">
                <a:latin typeface="Arial"/>
                <a:cs typeface="Arial"/>
              </a:rPr>
              <a:t>ACT </a:t>
            </a:r>
            <a:r>
              <a:rPr sz="2000" b="1" spc="-5" dirty="0">
                <a:latin typeface="Arial"/>
                <a:cs typeface="Arial"/>
              </a:rPr>
              <a:t>XXVII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2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1938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133"/>
            <a:ext cx="310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Arial"/>
                <a:cs typeface="Arial"/>
              </a:rPr>
              <a:t>CHAPTER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VI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5470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30" dirty="0">
                <a:latin typeface="Arial"/>
                <a:cs typeface="Arial"/>
              </a:rPr>
              <a:t>PENALTIES </a:t>
            </a:r>
            <a:r>
              <a:rPr sz="2800" b="1" spc="-5" dirty="0">
                <a:latin typeface="Arial"/>
                <a:cs typeface="Arial"/>
              </a:rPr>
              <a:t>AND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PROCEDURE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6989" y="1199133"/>
            <a:ext cx="55098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CHAPTER </a:t>
            </a:r>
            <a:r>
              <a:rPr sz="2000" b="1" spc="-5" dirty="0">
                <a:latin typeface="Arial"/>
                <a:cs typeface="Arial"/>
              </a:rPr>
              <a:t>VI </a:t>
            </a:r>
            <a:r>
              <a:rPr sz="2000" b="1" dirty="0">
                <a:latin typeface="Arial"/>
                <a:cs typeface="Arial"/>
              </a:rPr>
              <a:t>- </a:t>
            </a:r>
            <a:r>
              <a:rPr sz="2000" b="1" spc="-20" dirty="0">
                <a:latin typeface="Arial"/>
                <a:cs typeface="Arial"/>
              </a:rPr>
              <a:t>PENALTIES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PROCEDURE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38655" y="2200655"/>
            <a:ext cx="6198235" cy="923925"/>
            <a:chOff x="1438655" y="2200655"/>
            <a:chExt cx="6198235" cy="923925"/>
          </a:xfrm>
        </p:grpSpPr>
        <p:sp>
          <p:nvSpPr>
            <p:cNvPr id="4" name="object 4"/>
            <p:cNvSpPr/>
            <p:nvPr/>
          </p:nvSpPr>
          <p:spPr>
            <a:xfrm>
              <a:off x="3877817" y="2210561"/>
              <a:ext cx="3749040" cy="904240"/>
            </a:xfrm>
            <a:custGeom>
              <a:avLst/>
              <a:gdLst/>
              <a:ahLst/>
              <a:cxnLst/>
              <a:rect l="l" t="t" r="r" b="b"/>
              <a:pathLst>
                <a:path w="3749040" h="904239">
                  <a:moveTo>
                    <a:pt x="3297174" y="0"/>
                  </a:moveTo>
                  <a:lnTo>
                    <a:pt x="3297174" y="113029"/>
                  </a:lnTo>
                  <a:lnTo>
                    <a:pt x="0" y="113029"/>
                  </a:lnTo>
                  <a:lnTo>
                    <a:pt x="0" y="790701"/>
                  </a:lnTo>
                  <a:lnTo>
                    <a:pt x="3297174" y="790701"/>
                  </a:lnTo>
                  <a:lnTo>
                    <a:pt x="3297174" y="903732"/>
                  </a:lnTo>
                  <a:lnTo>
                    <a:pt x="3749040" y="451865"/>
                  </a:lnTo>
                  <a:lnTo>
                    <a:pt x="3297174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77817" y="2210561"/>
              <a:ext cx="3749040" cy="904240"/>
            </a:xfrm>
            <a:custGeom>
              <a:avLst/>
              <a:gdLst/>
              <a:ahLst/>
              <a:cxnLst/>
              <a:rect l="l" t="t" r="r" b="b"/>
              <a:pathLst>
                <a:path w="3749040" h="904239">
                  <a:moveTo>
                    <a:pt x="0" y="113029"/>
                  </a:moveTo>
                  <a:lnTo>
                    <a:pt x="3297174" y="113029"/>
                  </a:lnTo>
                  <a:lnTo>
                    <a:pt x="3297174" y="0"/>
                  </a:lnTo>
                  <a:lnTo>
                    <a:pt x="3749040" y="451865"/>
                  </a:lnTo>
                  <a:lnTo>
                    <a:pt x="3297174" y="903732"/>
                  </a:lnTo>
                  <a:lnTo>
                    <a:pt x="3297174" y="790701"/>
                  </a:lnTo>
                  <a:lnTo>
                    <a:pt x="0" y="790701"/>
                  </a:lnTo>
                  <a:lnTo>
                    <a:pt x="0" y="113029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48561" y="2212085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2348991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7"/>
                  </a:lnTo>
                  <a:lnTo>
                    <a:pt x="0" y="751839"/>
                  </a:lnTo>
                  <a:lnTo>
                    <a:pt x="7664" y="799372"/>
                  </a:lnTo>
                  <a:lnTo>
                    <a:pt x="29008" y="840650"/>
                  </a:lnTo>
                  <a:lnTo>
                    <a:pt x="61557" y="873199"/>
                  </a:lnTo>
                  <a:lnTo>
                    <a:pt x="102835" y="894543"/>
                  </a:lnTo>
                  <a:lnTo>
                    <a:pt x="150368" y="902208"/>
                  </a:lnTo>
                  <a:lnTo>
                    <a:pt x="2348991" y="902208"/>
                  </a:lnTo>
                  <a:lnTo>
                    <a:pt x="2396524" y="894543"/>
                  </a:lnTo>
                  <a:lnTo>
                    <a:pt x="2437802" y="873199"/>
                  </a:lnTo>
                  <a:lnTo>
                    <a:pt x="2470351" y="840650"/>
                  </a:lnTo>
                  <a:lnTo>
                    <a:pt x="2491695" y="799372"/>
                  </a:lnTo>
                  <a:lnTo>
                    <a:pt x="2499360" y="751839"/>
                  </a:lnTo>
                  <a:lnTo>
                    <a:pt x="2499360" y="150367"/>
                  </a:lnTo>
                  <a:lnTo>
                    <a:pt x="2491695" y="102835"/>
                  </a:lnTo>
                  <a:lnTo>
                    <a:pt x="2470351" y="61557"/>
                  </a:lnTo>
                  <a:lnTo>
                    <a:pt x="2437802" y="29008"/>
                  </a:lnTo>
                  <a:lnTo>
                    <a:pt x="2396524" y="7664"/>
                  </a:lnTo>
                  <a:lnTo>
                    <a:pt x="2348991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48561" y="2212085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0" y="150367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2348991" y="0"/>
                  </a:lnTo>
                  <a:lnTo>
                    <a:pt x="2396524" y="7664"/>
                  </a:lnTo>
                  <a:lnTo>
                    <a:pt x="2437802" y="29008"/>
                  </a:lnTo>
                  <a:lnTo>
                    <a:pt x="2470351" y="61557"/>
                  </a:lnTo>
                  <a:lnTo>
                    <a:pt x="2491695" y="102835"/>
                  </a:lnTo>
                  <a:lnTo>
                    <a:pt x="2499360" y="150367"/>
                  </a:lnTo>
                  <a:lnTo>
                    <a:pt x="2499360" y="751839"/>
                  </a:lnTo>
                  <a:lnTo>
                    <a:pt x="2491695" y="799372"/>
                  </a:lnTo>
                  <a:lnTo>
                    <a:pt x="2470351" y="840650"/>
                  </a:lnTo>
                  <a:lnTo>
                    <a:pt x="2437802" y="873199"/>
                  </a:lnTo>
                  <a:lnTo>
                    <a:pt x="2396524" y="894543"/>
                  </a:lnTo>
                  <a:lnTo>
                    <a:pt x="2348991" y="902208"/>
                  </a:lnTo>
                  <a:lnTo>
                    <a:pt x="150368" y="902208"/>
                  </a:lnTo>
                  <a:lnTo>
                    <a:pt x="102835" y="894543"/>
                  </a:lnTo>
                  <a:lnTo>
                    <a:pt x="61557" y="873199"/>
                  </a:lnTo>
                  <a:lnTo>
                    <a:pt x="29008" y="840650"/>
                  </a:lnTo>
                  <a:lnTo>
                    <a:pt x="7664" y="799372"/>
                  </a:lnTo>
                  <a:lnTo>
                    <a:pt x="0" y="751839"/>
                  </a:lnTo>
                  <a:lnTo>
                    <a:pt x="0" y="150367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09013" y="2180589"/>
            <a:ext cx="418401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00" b="0" dirty="0">
                <a:solidFill>
                  <a:srgbClr val="FFFFFF"/>
                </a:solidFill>
                <a:latin typeface="Georgia"/>
                <a:cs typeface="Georgia"/>
              </a:rPr>
              <a:t>60. </a:t>
            </a:r>
            <a:r>
              <a:rPr sz="1400" b="0" spc="-5" dirty="0">
                <a:solidFill>
                  <a:srgbClr val="FFFFFF"/>
                </a:solidFill>
                <a:latin typeface="Georgia"/>
                <a:cs typeface="Georgia"/>
              </a:rPr>
              <a:t>Penalty for contravention </a:t>
            </a:r>
            <a:r>
              <a:rPr sz="5100" b="0" spc="-7" baseline="-8986" dirty="0">
                <a:solidFill>
                  <a:srgbClr val="000000"/>
                </a:solidFill>
                <a:latin typeface="Georgia"/>
                <a:cs typeface="Georgia"/>
              </a:rPr>
              <a:t>• Rs.</a:t>
            </a:r>
            <a:r>
              <a:rPr sz="5100" b="0" spc="262" baseline="-8986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5100" b="0" spc="-7" baseline="-8986" dirty="0">
                <a:solidFill>
                  <a:srgbClr val="000000"/>
                </a:solidFill>
                <a:latin typeface="Georgia"/>
                <a:cs typeface="Georgia"/>
              </a:rPr>
              <a:t>500</a:t>
            </a:r>
            <a:endParaRPr sz="5100" baseline="-8986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9338" y="2614930"/>
            <a:ext cx="12547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of Act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rules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937761" y="3195573"/>
            <a:ext cx="3769360" cy="922655"/>
            <a:chOff x="3937761" y="3195573"/>
            <a:chExt cx="3769360" cy="922655"/>
          </a:xfrm>
        </p:grpSpPr>
        <p:sp>
          <p:nvSpPr>
            <p:cNvPr id="11" name="object 11"/>
            <p:cNvSpPr/>
            <p:nvPr/>
          </p:nvSpPr>
          <p:spPr>
            <a:xfrm>
              <a:off x="3947921" y="3205733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3297935" y="0"/>
                  </a:moveTo>
                  <a:lnTo>
                    <a:pt x="3297935" y="112775"/>
                  </a:lnTo>
                  <a:lnTo>
                    <a:pt x="0" y="112775"/>
                  </a:lnTo>
                  <a:lnTo>
                    <a:pt x="0" y="789432"/>
                  </a:lnTo>
                  <a:lnTo>
                    <a:pt x="3297935" y="789432"/>
                  </a:lnTo>
                  <a:lnTo>
                    <a:pt x="3297935" y="902207"/>
                  </a:lnTo>
                  <a:lnTo>
                    <a:pt x="3749039" y="451103"/>
                  </a:lnTo>
                  <a:lnTo>
                    <a:pt x="3297935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47921" y="3205733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0" y="112775"/>
                  </a:moveTo>
                  <a:lnTo>
                    <a:pt x="3297935" y="112775"/>
                  </a:lnTo>
                  <a:lnTo>
                    <a:pt x="3297935" y="0"/>
                  </a:lnTo>
                  <a:lnTo>
                    <a:pt x="3749039" y="451103"/>
                  </a:lnTo>
                  <a:lnTo>
                    <a:pt x="3297935" y="902207"/>
                  </a:lnTo>
                  <a:lnTo>
                    <a:pt x="3297935" y="789432"/>
                  </a:lnTo>
                  <a:lnTo>
                    <a:pt x="0" y="789432"/>
                  </a:lnTo>
                  <a:lnTo>
                    <a:pt x="0" y="112775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956684" y="3242894"/>
            <a:ext cx="334137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3400" spc="-5" dirty="0">
                <a:latin typeface="Georgia"/>
                <a:cs typeface="Georgia"/>
              </a:rPr>
              <a:t>Rs.250 </a:t>
            </a:r>
            <a:r>
              <a:rPr sz="3400" dirty="0">
                <a:latin typeface="Georgia"/>
                <a:cs typeface="Georgia"/>
              </a:rPr>
              <a:t>to</a:t>
            </a:r>
            <a:r>
              <a:rPr sz="3400" spc="-50" dirty="0">
                <a:latin typeface="Georgia"/>
                <a:cs typeface="Georgia"/>
              </a:rPr>
              <a:t> </a:t>
            </a:r>
            <a:r>
              <a:rPr sz="3400" spc="-5" dirty="0">
                <a:latin typeface="Georgia"/>
                <a:cs typeface="Georgia"/>
              </a:rPr>
              <a:t>1,000</a:t>
            </a:r>
            <a:endParaRPr sz="3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438655" y="3195827"/>
            <a:ext cx="2519680" cy="922019"/>
            <a:chOff x="1438655" y="3195827"/>
            <a:chExt cx="2519680" cy="922019"/>
          </a:xfrm>
        </p:grpSpPr>
        <p:sp>
          <p:nvSpPr>
            <p:cNvPr id="15" name="object 15"/>
            <p:cNvSpPr/>
            <p:nvPr/>
          </p:nvSpPr>
          <p:spPr>
            <a:xfrm>
              <a:off x="1448561" y="3205733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2348991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7"/>
                  </a:lnTo>
                  <a:lnTo>
                    <a:pt x="0" y="751839"/>
                  </a:lnTo>
                  <a:lnTo>
                    <a:pt x="7664" y="799372"/>
                  </a:lnTo>
                  <a:lnTo>
                    <a:pt x="29008" y="840650"/>
                  </a:lnTo>
                  <a:lnTo>
                    <a:pt x="61557" y="873199"/>
                  </a:lnTo>
                  <a:lnTo>
                    <a:pt x="102835" y="894543"/>
                  </a:lnTo>
                  <a:lnTo>
                    <a:pt x="150368" y="902207"/>
                  </a:lnTo>
                  <a:lnTo>
                    <a:pt x="2348991" y="902207"/>
                  </a:lnTo>
                  <a:lnTo>
                    <a:pt x="2396524" y="894543"/>
                  </a:lnTo>
                  <a:lnTo>
                    <a:pt x="2437802" y="873199"/>
                  </a:lnTo>
                  <a:lnTo>
                    <a:pt x="2470351" y="840650"/>
                  </a:lnTo>
                  <a:lnTo>
                    <a:pt x="2491695" y="799372"/>
                  </a:lnTo>
                  <a:lnTo>
                    <a:pt x="2499360" y="751839"/>
                  </a:lnTo>
                  <a:lnTo>
                    <a:pt x="2499360" y="150367"/>
                  </a:lnTo>
                  <a:lnTo>
                    <a:pt x="2491695" y="102835"/>
                  </a:lnTo>
                  <a:lnTo>
                    <a:pt x="2470351" y="61557"/>
                  </a:lnTo>
                  <a:lnTo>
                    <a:pt x="2437802" y="29008"/>
                  </a:lnTo>
                  <a:lnTo>
                    <a:pt x="2396524" y="7664"/>
                  </a:lnTo>
                  <a:lnTo>
                    <a:pt x="2348991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48561" y="3205733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0" y="150367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2348991" y="0"/>
                  </a:lnTo>
                  <a:lnTo>
                    <a:pt x="2396524" y="7664"/>
                  </a:lnTo>
                  <a:lnTo>
                    <a:pt x="2437802" y="29008"/>
                  </a:lnTo>
                  <a:lnTo>
                    <a:pt x="2470351" y="61557"/>
                  </a:lnTo>
                  <a:lnTo>
                    <a:pt x="2491695" y="102835"/>
                  </a:lnTo>
                  <a:lnTo>
                    <a:pt x="2499360" y="150367"/>
                  </a:lnTo>
                  <a:lnTo>
                    <a:pt x="2499360" y="751839"/>
                  </a:lnTo>
                  <a:lnTo>
                    <a:pt x="2491695" y="799372"/>
                  </a:lnTo>
                  <a:lnTo>
                    <a:pt x="2470351" y="840650"/>
                  </a:lnTo>
                  <a:lnTo>
                    <a:pt x="2437802" y="873199"/>
                  </a:lnTo>
                  <a:lnTo>
                    <a:pt x="2396524" y="894543"/>
                  </a:lnTo>
                  <a:lnTo>
                    <a:pt x="2348991" y="902207"/>
                  </a:lnTo>
                  <a:lnTo>
                    <a:pt x="150368" y="902207"/>
                  </a:lnTo>
                  <a:lnTo>
                    <a:pt x="102835" y="894543"/>
                  </a:lnTo>
                  <a:lnTo>
                    <a:pt x="61557" y="873199"/>
                  </a:lnTo>
                  <a:lnTo>
                    <a:pt x="29008" y="840650"/>
                  </a:lnTo>
                  <a:lnTo>
                    <a:pt x="7664" y="799372"/>
                  </a:lnTo>
                  <a:lnTo>
                    <a:pt x="0" y="751839"/>
                  </a:lnTo>
                  <a:lnTo>
                    <a:pt x="0" y="150367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618233" y="3336416"/>
            <a:ext cx="2157095" cy="60261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indent="126364">
              <a:lnSpc>
                <a:spcPts val="1430"/>
              </a:lnSpc>
              <a:spcBef>
                <a:spcPts val="360"/>
              </a:spcBef>
            </a:pP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61. Enhanced penalty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in 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certain cases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after</a:t>
            </a:r>
            <a:r>
              <a:rPr sz="14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previous</a:t>
            </a:r>
            <a:endParaRPr sz="1400">
              <a:latin typeface="Georgia"/>
              <a:cs typeface="Georgia"/>
            </a:endParaRPr>
          </a:p>
          <a:p>
            <a:pPr marL="670560">
              <a:lnSpc>
                <a:spcPts val="1420"/>
              </a:lnSpc>
            </a:pP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conviction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937761" y="4189221"/>
            <a:ext cx="3769360" cy="922655"/>
            <a:chOff x="3937761" y="4189221"/>
            <a:chExt cx="3769360" cy="922655"/>
          </a:xfrm>
        </p:grpSpPr>
        <p:sp>
          <p:nvSpPr>
            <p:cNvPr id="19" name="object 19"/>
            <p:cNvSpPr/>
            <p:nvPr/>
          </p:nvSpPr>
          <p:spPr>
            <a:xfrm>
              <a:off x="3947921" y="4199381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3297935" y="0"/>
                  </a:moveTo>
                  <a:lnTo>
                    <a:pt x="3297935" y="112776"/>
                  </a:lnTo>
                  <a:lnTo>
                    <a:pt x="0" y="112776"/>
                  </a:lnTo>
                  <a:lnTo>
                    <a:pt x="0" y="789432"/>
                  </a:lnTo>
                  <a:lnTo>
                    <a:pt x="3297935" y="789432"/>
                  </a:lnTo>
                  <a:lnTo>
                    <a:pt x="3297935" y="902208"/>
                  </a:lnTo>
                  <a:lnTo>
                    <a:pt x="3749039" y="451104"/>
                  </a:lnTo>
                  <a:lnTo>
                    <a:pt x="3297935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47921" y="4199381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0" y="112776"/>
                  </a:moveTo>
                  <a:lnTo>
                    <a:pt x="3297935" y="112776"/>
                  </a:lnTo>
                  <a:lnTo>
                    <a:pt x="3297935" y="0"/>
                  </a:lnTo>
                  <a:lnTo>
                    <a:pt x="3749039" y="451104"/>
                  </a:lnTo>
                  <a:lnTo>
                    <a:pt x="3297935" y="902208"/>
                  </a:lnTo>
                  <a:lnTo>
                    <a:pt x="3297935" y="789432"/>
                  </a:lnTo>
                  <a:lnTo>
                    <a:pt x="0" y="789432"/>
                  </a:lnTo>
                  <a:lnTo>
                    <a:pt x="0" y="112776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956684" y="4237101"/>
            <a:ext cx="1780539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3400" spc="-5" dirty="0">
                <a:latin typeface="Georgia"/>
                <a:cs typeface="Georgia"/>
              </a:rPr>
              <a:t>Rs.</a:t>
            </a:r>
            <a:r>
              <a:rPr sz="3400" spc="-70" dirty="0">
                <a:latin typeface="Georgia"/>
                <a:cs typeface="Georgia"/>
              </a:rPr>
              <a:t> </a:t>
            </a:r>
            <a:r>
              <a:rPr sz="3400" spc="-5" dirty="0">
                <a:latin typeface="Georgia"/>
                <a:cs typeface="Georgia"/>
              </a:rPr>
              <a:t>500</a:t>
            </a:r>
            <a:endParaRPr sz="3400">
              <a:latin typeface="Georgia"/>
              <a:cs typeface="Georgi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438655" y="4189476"/>
            <a:ext cx="2519680" cy="922019"/>
            <a:chOff x="1438655" y="4189476"/>
            <a:chExt cx="2519680" cy="922019"/>
          </a:xfrm>
        </p:grpSpPr>
        <p:sp>
          <p:nvSpPr>
            <p:cNvPr id="23" name="object 23"/>
            <p:cNvSpPr/>
            <p:nvPr/>
          </p:nvSpPr>
          <p:spPr>
            <a:xfrm>
              <a:off x="1448561" y="4199382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2348991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8"/>
                  </a:lnTo>
                  <a:lnTo>
                    <a:pt x="0" y="751840"/>
                  </a:lnTo>
                  <a:lnTo>
                    <a:pt x="7664" y="799372"/>
                  </a:lnTo>
                  <a:lnTo>
                    <a:pt x="29008" y="840650"/>
                  </a:lnTo>
                  <a:lnTo>
                    <a:pt x="61557" y="873199"/>
                  </a:lnTo>
                  <a:lnTo>
                    <a:pt x="102835" y="894543"/>
                  </a:lnTo>
                  <a:lnTo>
                    <a:pt x="150368" y="902208"/>
                  </a:lnTo>
                  <a:lnTo>
                    <a:pt x="2348991" y="902208"/>
                  </a:lnTo>
                  <a:lnTo>
                    <a:pt x="2396524" y="894543"/>
                  </a:lnTo>
                  <a:lnTo>
                    <a:pt x="2437802" y="873199"/>
                  </a:lnTo>
                  <a:lnTo>
                    <a:pt x="2470351" y="840650"/>
                  </a:lnTo>
                  <a:lnTo>
                    <a:pt x="2491695" y="799372"/>
                  </a:lnTo>
                  <a:lnTo>
                    <a:pt x="2499360" y="751840"/>
                  </a:lnTo>
                  <a:lnTo>
                    <a:pt x="2499360" y="150368"/>
                  </a:lnTo>
                  <a:lnTo>
                    <a:pt x="2491695" y="102835"/>
                  </a:lnTo>
                  <a:lnTo>
                    <a:pt x="2470351" y="61557"/>
                  </a:lnTo>
                  <a:lnTo>
                    <a:pt x="2437802" y="29008"/>
                  </a:lnTo>
                  <a:lnTo>
                    <a:pt x="2396524" y="7664"/>
                  </a:lnTo>
                  <a:lnTo>
                    <a:pt x="2348991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48561" y="4199382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0" y="150368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2348991" y="0"/>
                  </a:lnTo>
                  <a:lnTo>
                    <a:pt x="2396524" y="7664"/>
                  </a:lnTo>
                  <a:lnTo>
                    <a:pt x="2437802" y="29008"/>
                  </a:lnTo>
                  <a:lnTo>
                    <a:pt x="2470351" y="61557"/>
                  </a:lnTo>
                  <a:lnTo>
                    <a:pt x="2491695" y="102835"/>
                  </a:lnTo>
                  <a:lnTo>
                    <a:pt x="2499360" y="150368"/>
                  </a:lnTo>
                  <a:lnTo>
                    <a:pt x="2499360" y="751840"/>
                  </a:lnTo>
                  <a:lnTo>
                    <a:pt x="2491695" y="799372"/>
                  </a:lnTo>
                  <a:lnTo>
                    <a:pt x="2470351" y="840650"/>
                  </a:lnTo>
                  <a:lnTo>
                    <a:pt x="2437802" y="873199"/>
                  </a:lnTo>
                  <a:lnTo>
                    <a:pt x="2396524" y="894543"/>
                  </a:lnTo>
                  <a:lnTo>
                    <a:pt x="2348991" y="902208"/>
                  </a:lnTo>
                  <a:lnTo>
                    <a:pt x="150368" y="902208"/>
                  </a:lnTo>
                  <a:lnTo>
                    <a:pt x="102835" y="894543"/>
                  </a:lnTo>
                  <a:lnTo>
                    <a:pt x="61557" y="873199"/>
                  </a:lnTo>
                  <a:lnTo>
                    <a:pt x="29008" y="840650"/>
                  </a:lnTo>
                  <a:lnTo>
                    <a:pt x="7664" y="799372"/>
                  </a:lnTo>
                  <a:lnTo>
                    <a:pt x="0" y="751840"/>
                  </a:lnTo>
                  <a:lnTo>
                    <a:pt x="0" y="150368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552702" y="4239259"/>
            <a:ext cx="2288540" cy="78549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57785" marR="5080" indent="-45720">
              <a:lnSpc>
                <a:spcPts val="1430"/>
              </a:lnSpc>
              <a:spcBef>
                <a:spcPts val="359"/>
              </a:spcBef>
            </a:pP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62. Penalty for failure to give  notice of commencement</a:t>
            </a:r>
            <a:r>
              <a:rPr sz="1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endParaRPr sz="1400">
              <a:latin typeface="Georgia"/>
              <a:cs typeface="Georgia"/>
            </a:endParaRPr>
          </a:p>
          <a:p>
            <a:pPr algn="ctr">
              <a:lnSpc>
                <a:spcPts val="1300"/>
              </a:lnSpc>
            </a:pP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work or of change</a:t>
            </a:r>
            <a:r>
              <a:rPr sz="14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endParaRPr sz="1400">
              <a:latin typeface="Georgia"/>
              <a:cs typeface="Georgia"/>
            </a:endParaRPr>
          </a:p>
          <a:p>
            <a:pPr algn="ctr">
              <a:lnSpc>
                <a:spcPts val="1560"/>
              </a:lnSpc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manager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937761" y="5182870"/>
            <a:ext cx="3769360" cy="922655"/>
            <a:chOff x="3937761" y="5182870"/>
            <a:chExt cx="3769360" cy="922655"/>
          </a:xfrm>
        </p:grpSpPr>
        <p:sp>
          <p:nvSpPr>
            <p:cNvPr id="27" name="object 27"/>
            <p:cNvSpPr/>
            <p:nvPr/>
          </p:nvSpPr>
          <p:spPr>
            <a:xfrm>
              <a:off x="3947921" y="5193030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3297935" y="0"/>
                  </a:moveTo>
                  <a:lnTo>
                    <a:pt x="3297935" y="112776"/>
                  </a:lnTo>
                  <a:lnTo>
                    <a:pt x="0" y="112776"/>
                  </a:lnTo>
                  <a:lnTo>
                    <a:pt x="0" y="789432"/>
                  </a:lnTo>
                  <a:lnTo>
                    <a:pt x="3297935" y="789432"/>
                  </a:lnTo>
                  <a:lnTo>
                    <a:pt x="3297935" y="902208"/>
                  </a:lnTo>
                  <a:lnTo>
                    <a:pt x="3749039" y="451104"/>
                  </a:lnTo>
                  <a:lnTo>
                    <a:pt x="3297935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47921" y="5193030"/>
              <a:ext cx="3749040" cy="902335"/>
            </a:xfrm>
            <a:custGeom>
              <a:avLst/>
              <a:gdLst/>
              <a:ahLst/>
              <a:cxnLst/>
              <a:rect l="l" t="t" r="r" b="b"/>
              <a:pathLst>
                <a:path w="3749040" h="902335">
                  <a:moveTo>
                    <a:pt x="0" y="112776"/>
                  </a:moveTo>
                  <a:lnTo>
                    <a:pt x="3297935" y="112776"/>
                  </a:lnTo>
                  <a:lnTo>
                    <a:pt x="3297935" y="0"/>
                  </a:lnTo>
                  <a:lnTo>
                    <a:pt x="3749039" y="451104"/>
                  </a:lnTo>
                  <a:lnTo>
                    <a:pt x="3297935" y="902208"/>
                  </a:lnTo>
                  <a:lnTo>
                    <a:pt x="3297935" y="789432"/>
                  </a:lnTo>
                  <a:lnTo>
                    <a:pt x="0" y="789432"/>
                  </a:lnTo>
                  <a:lnTo>
                    <a:pt x="0" y="112776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956684" y="5230774"/>
            <a:ext cx="1780539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3400" spc="-5" dirty="0">
                <a:latin typeface="Georgia"/>
                <a:cs typeface="Georgia"/>
              </a:rPr>
              <a:t>Rs.</a:t>
            </a:r>
            <a:r>
              <a:rPr sz="3400" spc="-70" dirty="0">
                <a:latin typeface="Georgia"/>
                <a:cs typeface="Georgia"/>
              </a:rPr>
              <a:t> </a:t>
            </a:r>
            <a:r>
              <a:rPr sz="3400" spc="-5" dirty="0">
                <a:latin typeface="Georgia"/>
                <a:cs typeface="Georgia"/>
              </a:rPr>
              <a:t>500</a:t>
            </a:r>
            <a:endParaRPr sz="3400">
              <a:latin typeface="Georgia"/>
              <a:cs typeface="Georgi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438655" y="5183123"/>
            <a:ext cx="2519680" cy="922019"/>
            <a:chOff x="1438655" y="5183123"/>
            <a:chExt cx="2519680" cy="922019"/>
          </a:xfrm>
        </p:grpSpPr>
        <p:sp>
          <p:nvSpPr>
            <p:cNvPr id="31" name="object 31"/>
            <p:cNvSpPr/>
            <p:nvPr/>
          </p:nvSpPr>
          <p:spPr>
            <a:xfrm>
              <a:off x="1448561" y="5193029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2348991" y="0"/>
                  </a:moveTo>
                  <a:lnTo>
                    <a:pt x="150368" y="0"/>
                  </a:lnTo>
                  <a:lnTo>
                    <a:pt x="102835" y="7664"/>
                  </a:lnTo>
                  <a:lnTo>
                    <a:pt x="61557" y="29008"/>
                  </a:lnTo>
                  <a:lnTo>
                    <a:pt x="29008" y="61557"/>
                  </a:lnTo>
                  <a:lnTo>
                    <a:pt x="7664" y="102835"/>
                  </a:lnTo>
                  <a:lnTo>
                    <a:pt x="0" y="150368"/>
                  </a:lnTo>
                  <a:lnTo>
                    <a:pt x="0" y="751840"/>
                  </a:lnTo>
                  <a:lnTo>
                    <a:pt x="7664" y="799367"/>
                  </a:lnTo>
                  <a:lnTo>
                    <a:pt x="29008" y="840645"/>
                  </a:lnTo>
                  <a:lnTo>
                    <a:pt x="61557" y="873195"/>
                  </a:lnTo>
                  <a:lnTo>
                    <a:pt x="102835" y="894542"/>
                  </a:lnTo>
                  <a:lnTo>
                    <a:pt x="150368" y="902208"/>
                  </a:lnTo>
                  <a:lnTo>
                    <a:pt x="2348991" y="902208"/>
                  </a:lnTo>
                  <a:lnTo>
                    <a:pt x="2396524" y="894542"/>
                  </a:lnTo>
                  <a:lnTo>
                    <a:pt x="2437802" y="873195"/>
                  </a:lnTo>
                  <a:lnTo>
                    <a:pt x="2470351" y="840645"/>
                  </a:lnTo>
                  <a:lnTo>
                    <a:pt x="2491695" y="799367"/>
                  </a:lnTo>
                  <a:lnTo>
                    <a:pt x="2499360" y="751840"/>
                  </a:lnTo>
                  <a:lnTo>
                    <a:pt x="2499360" y="150368"/>
                  </a:lnTo>
                  <a:lnTo>
                    <a:pt x="2491695" y="102835"/>
                  </a:lnTo>
                  <a:lnTo>
                    <a:pt x="2470351" y="61557"/>
                  </a:lnTo>
                  <a:lnTo>
                    <a:pt x="2437802" y="29008"/>
                  </a:lnTo>
                  <a:lnTo>
                    <a:pt x="2396524" y="7664"/>
                  </a:lnTo>
                  <a:lnTo>
                    <a:pt x="2348991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48561" y="5193029"/>
              <a:ext cx="2499360" cy="902335"/>
            </a:xfrm>
            <a:custGeom>
              <a:avLst/>
              <a:gdLst/>
              <a:ahLst/>
              <a:cxnLst/>
              <a:rect l="l" t="t" r="r" b="b"/>
              <a:pathLst>
                <a:path w="2499360" h="902335">
                  <a:moveTo>
                    <a:pt x="0" y="150368"/>
                  </a:moveTo>
                  <a:lnTo>
                    <a:pt x="7664" y="102835"/>
                  </a:lnTo>
                  <a:lnTo>
                    <a:pt x="29008" y="61557"/>
                  </a:lnTo>
                  <a:lnTo>
                    <a:pt x="61557" y="29008"/>
                  </a:lnTo>
                  <a:lnTo>
                    <a:pt x="102835" y="7664"/>
                  </a:lnTo>
                  <a:lnTo>
                    <a:pt x="150368" y="0"/>
                  </a:lnTo>
                  <a:lnTo>
                    <a:pt x="2348991" y="0"/>
                  </a:lnTo>
                  <a:lnTo>
                    <a:pt x="2396524" y="7664"/>
                  </a:lnTo>
                  <a:lnTo>
                    <a:pt x="2437802" y="29008"/>
                  </a:lnTo>
                  <a:lnTo>
                    <a:pt x="2470351" y="61557"/>
                  </a:lnTo>
                  <a:lnTo>
                    <a:pt x="2491695" y="102835"/>
                  </a:lnTo>
                  <a:lnTo>
                    <a:pt x="2499360" y="150368"/>
                  </a:lnTo>
                  <a:lnTo>
                    <a:pt x="2499360" y="751840"/>
                  </a:lnTo>
                  <a:lnTo>
                    <a:pt x="2491695" y="799367"/>
                  </a:lnTo>
                  <a:lnTo>
                    <a:pt x="2470351" y="840645"/>
                  </a:lnTo>
                  <a:lnTo>
                    <a:pt x="2437802" y="873195"/>
                  </a:lnTo>
                  <a:lnTo>
                    <a:pt x="2396524" y="894542"/>
                  </a:lnTo>
                  <a:lnTo>
                    <a:pt x="2348991" y="902208"/>
                  </a:lnTo>
                  <a:lnTo>
                    <a:pt x="150368" y="902208"/>
                  </a:lnTo>
                  <a:lnTo>
                    <a:pt x="102835" y="894542"/>
                  </a:lnTo>
                  <a:lnTo>
                    <a:pt x="61557" y="873195"/>
                  </a:lnTo>
                  <a:lnTo>
                    <a:pt x="29008" y="840645"/>
                  </a:lnTo>
                  <a:lnTo>
                    <a:pt x="7664" y="799367"/>
                  </a:lnTo>
                  <a:lnTo>
                    <a:pt x="0" y="751840"/>
                  </a:lnTo>
                  <a:lnTo>
                    <a:pt x="0" y="150368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639570" y="5414873"/>
            <a:ext cx="2115185" cy="42100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681355" marR="5080" indent="-669290">
              <a:lnSpc>
                <a:spcPts val="1430"/>
              </a:lnSpc>
              <a:spcBef>
                <a:spcPts val="359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63. </a:t>
            </a:r>
            <a:r>
              <a:rPr sz="1400" spc="-5" dirty="0">
                <a:solidFill>
                  <a:srgbClr val="FFFFFF"/>
                </a:solidFill>
                <a:latin typeface="Georgia"/>
                <a:cs typeface="Georgia"/>
              </a:rPr>
              <a:t>Penalty for obstructing  Inspector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3189" y="1199133"/>
            <a:ext cx="55098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CHAPTER </a:t>
            </a:r>
            <a:r>
              <a:rPr sz="2000" b="1" spc="-5" dirty="0">
                <a:latin typeface="Arial"/>
                <a:cs typeface="Arial"/>
              </a:rPr>
              <a:t>VI </a:t>
            </a:r>
            <a:r>
              <a:rPr sz="2000" b="1" dirty="0">
                <a:latin typeface="Arial"/>
                <a:cs typeface="Arial"/>
              </a:rPr>
              <a:t>- </a:t>
            </a:r>
            <a:r>
              <a:rPr sz="2000" b="1" spc="-20" dirty="0">
                <a:latin typeface="Arial"/>
                <a:cs typeface="Arial"/>
              </a:rPr>
              <a:t>PENALTIES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PROCEDURE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61561" y="1973326"/>
            <a:ext cx="4455160" cy="871219"/>
            <a:chOff x="3861561" y="1973326"/>
            <a:chExt cx="4455160" cy="871219"/>
          </a:xfrm>
        </p:grpSpPr>
        <p:sp>
          <p:nvSpPr>
            <p:cNvPr id="4" name="object 4"/>
            <p:cNvSpPr/>
            <p:nvPr/>
          </p:nvSpPr>
          <p:spPr>
            <a:xfrm>
              <a:off x="3871721" y="1983486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4009644" y="0"/>
                  </a:moveTo>
                  <a:lnTo>
                    <a:pt x="4009644" y="106299"/>
                  </a:lnTo>
                  <a:lnTo>
                    <a:pt x="0" y="106299"/>
                  </a:lnTo>
                  <a:lnTo>
                    <a:pt x="0" y="744092"/>
                  </a:lnTo>
                  <a:lnTo>
                    <a:pt x="4009644" y="744092"/>
                  </a:lnTo>
                  <a:lnTo>
                    <a:pt x="4009644" y="850391"/>
                  </a:lnTo>
                  <a:lnTo>
                    <a:pt x="4434839" y="425196"/>
                  </a:lnTo>
                  <a:lnTo>
                    <a:pt x="4009644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71721" y="1983486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0" y="106299"/>
                  </a:moveTo>
                  <a:lnTo>
                    <a:pt x="4009644" y="106299"/>
                  </a:lnTo>
                  <a:lnTo>
                    <a:pt x="4009644" y="0"/>
                  </a:lnTo>
                  <a:lnTo>
                    <a:pt x="4434839" y="425196"/>
                  </a:lnTo>
                  <a:lnTo>
                    <a:pt x="4009644" y="850391"/>
                  </a:lnTo>
                  <a:lnTo>
                    <a:pt x="4009644" y="744092"/>
                  </a:lnTo>
                  <a:lnTo>
                    <a:pt x="0" y="744092"/>
                  </a:lnTo>
                  <a:lnTo>
                    <a:pt x="0" y="106299"/>
                  </a:lnTo>
                  <a:close/>
                </a:path>
              </a:pathLst>
            </a:custGeom>
            <a:ln w="19811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86961" y="1994662"/>
            <a:ext cx="2213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720" algn="l"/>
              </a:tabLst>
            </a:pPr>
            <a:r>
              <a:rPr sz="4400" b="0" dirty="0">
                <a:solidFill>
                  <a:srgbClr val="000000"/>
                </a:solidFill>
                <a:latin typeface="Georgia"/>
                <a:cs typeface="Georgia"/>
              </a:rPr>
              <a:t>Rs.</a:t>
            </a:r>
            <a:r>
              <a:rPr sz="4400" b="0" spc="-8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4400" b="0" spc="-5" dirty="0">
                <a:solidFill>
                  <a:srgbClr val="000000"/>
                </a:solidFill>
                <a:latin typeface="Georgia"/>
                <a:cs typeface="Georgia"/>
              </a:rPr>
              <a:t>500</a:t>
            </a:r>
            <a:endParaRPr sz="44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05255" y="1973579"/>
            <a:ext cx="2976880" cy="870585"/>
            <a:chOff x="905255" y="1973579"/>
            <a:chExt cx="2976880" cy="870585"/>
          </a:xfrm>
        </p:grpSpPr>
        <p:sp>
          <p:nvSpPr>
            <p:cNvPr id="8" name="object 8"/>
            <p:cNvSpPr/>
            <p:nvPr/>
          </p:nvSpPr>
          <p:spPr>
            <a:xfrm>
              <a:off x="915161" y="1983485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2814828" y="0"/>
                  </a:moveTo>
                  <a:lnTo>
                    <a:pt x="141731" y="0"/>
                  </a:lnTo>
                  <a:lnTo>
                    <a:pt x="96936" y="7229"/>
                  </a:lnTo>
                  <a:lnTo>
                    <a:pt x="58029" y="27358"/>
                  </a:lnTo>
                  <a:lnTo>
                    <a:pt x="27347" y="58046"/>
                  </a:lnTo>
                  <a:lnTo>
                    <a:pt x="7226" y="96950"/>
                  </a:lnTo>
                  <a:lnTo>
                    <a:pt x="0" y="141731"/>
                  </a:lnTo>
                  <a:lnTo>
                    <a:pt x="0" y="708660"/>
                  </a:lnTo>
                  <a:lnTo>
                    <a:pt x="7226" y="753441"/>
                  </a:lnTo>
                  <a:lnTo>
                    <a:pt x="27347" y="792345"/>
                  </a:lnTo>
                  <a:lnTo>
                    <a:pt x="58029" y="823033"/>
                  </a:lnTo>
                  <a:lnTo>
                    <a:pt x="96936" y="843162"/>
                  </a:lnTo>
                  <a:lnTo>
                    <a:pt x="141731" y="850391"/>
                  </a:lnTo>
                  <a:lnTo>
                    <a:pt x="2814828" y="850391"/>
                  </a:lnTo>
                  <a:lnTo>
                    <a:pt x="2859609" y="843162"/>
                  </a:lnTo>
                  <a:lnTo>
                    <a:pt x="2898513" y="823033"/>
                  </a:lnTo>
                  <a:lnTo>
                    <a:pt x="2929201" y="792345"/>
                  </a:lnTo>
                  <a:lnTo>
                    <a:pt x="2949330" y="753441"/>
                  </a:lnTo>
                  <a:lnTo>
                    <a:pt x="2956560" y="708660"/>
                  </a:lnTo>
                  <a:lnTo>
                    <a:pt x="2956560" y="141731"/>
                  </a:lnTo>
                  <a:lnTo>
                    <a:pt x="2949330" y="96950"/>
                  </a:lnTo>
                  <a:lnTo>
                    <a:pt x="2929201" y="58046"/>
                  </a:lnTo>
                  <a:lnTo>
                    <a:pt x="2898513" y="27358"/>
                  </a:lnTo>
                  <a:lnTo>
                    <a:pt x="2859609" y="7229"/>
                  </a:lnTo>
                  <a:lnTo>
                    <a:pt x="2814828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5161" y="1983485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0" y="141731"/>
                  </a:moveTo>
                  <a:lnTo>
                    <a:pt x="7226" y="96950"/>
                  </a:lnTo>
                  <a:lnTo>
                    <a:pt x="27347" y="58046"/>
                  </a:lnTo>
                  <a:lnTo>
                    <a:pt x="58029" y="27358"/>
                  </a:lnTo>
                  <a:lnTo>
                    <a:pt x="96936" y="7229"/>
                  </a:lnTo>
                  <a:lnTo>
                    <a:pt x="141731" y="0"/>
                  </a:lnTo>
                  <a:lnTo>
                    <a:pt x="2814828" y="0"/>
                  </a:lnTo>
                  <a:lnTo>
                    <a:pt x="2859609" y="7229"/>
                  </a:lnTo>
                  <a:lnTo>
                    <a:pt x="2898513" y="27358"/>
                  </a:lnTo>
                  <a:lnTo>
                    <a:pt x="2929201" y="58046"/>
                  </a:lnTo>
                  <a:lnTo>
                    <a:pt x="2949330" y="96950"/>
                  </a:lnTo>
                  <a:lnTo>
                    <a:pt x="2956560" y="141731"/>
                  </a:lnTo>
                  <a:lnTo>
                    <a:pt x="2956560" y="708660"/>
                  </a:lnTo>
                  <a:lnTo>
                    <a:pt x="2949330" y="753441"/>
                  </a:lnTo>
                  <a:lnTo>
                    <a:pt x="2929201" y="792345"/>
                  </a:lnTo>
                  <a:lnTo>
                    <a:pt x="2898513" y="823033"/>
                  </a:lnTo>
                  <a:lnTo>
                    <a:pt x="2859609" y="843162"/>
                  </a:lnTo>
                  <a:lnTo>
                    <a:pt x="2814828" y="850391"/>
                  </a:lnTo>
                  <a:lnTo>
                    <a:pt x="141731" y="850391"/>
                  </a:lnTo>
                  <a:lnTo>
                    <a:pt x="96936" y="843162"/>
                  </a:lnTo>
                  <a:lnTo>
                    <a:pt x="58029" y="823033"/>
                  </a:lnTo>
                  <a:lnTo>
                    <a:pt x="27347" y="792345"/>
                  </a:lnTo>
                  <a:lnTo>
                    <a:pt x="7226" y="753441"/>
                  </a:lnTo>
                  <a:lnTo>
                    <a:pt x="0" y="708660"/>
                  </a:lnTo>
                  <a:lnTo>
                    <a:pt x="0" y="141731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22959" y="2131568"/>
            <a:ext cx="233743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89"/>
              </a:lnSpc>
              <a:spcBef>
                <a:spcPts val="105"/>
              </a:spcBef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64.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Penalty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failure</a:t>
            </a:r>
            <a:r>
              <a:rPr sz="1700" spc="-1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endParaRPr sz="1700">
              <a:latin typeface="Georgia"/>
              <a:cs typeface="Georgia"/>
            </a:endParaRPr>
          </a:p>
          <a:p>
            <a:pPr marL="113030">
              <a:lnSpc>
                <a:spcPts val="1889"/>
              </a:lnSpc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give notice </a:t>
            </a:r>
            <a:r>
              <a:rPr sz="1700" spc="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7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accident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05255" y="2907792"/>
            <a:ext cx="7411720" cy="870585"/>
            <a:chOff x="905255" y="2907792"/>
            <a:chExt cx="7411720" cy="870585"/>
          </a:xfrm>
        </p:grpSpPr>
        <p:sp>
          <p:nvSpPr>
            <p:cNvPr id="12" name="object 12"/>
            <p:cNvSpPr/>
            <p:nvPr/>
          </p:nvSpPr>
          <p:spPr>
            <a:xfrm>
              <a:off x="3871722" y="2917698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4009644" y="0"/>
                  </a:moveTo>
                  <a:lnTo>
                    <a:pt x="4009644" y="106299"/>
                  </a:lnTo>
                  <a:lnTo>
                    <a:pt x="0" y="106299"/>
                  </a:lnTo>
                  <a:lnTo>
                    <a:pt x="0" y="744093"/>
                  </a:lnTo>
                  <a:lnTo>
                    <a:pt x="4009644" y="744093"/>
                  </a:lnTo>
                  <a:lnTo>
                    <a:pt x="4009644" y="850391"/>
                  </a:lnTo>
                  <a:lnTo>
                    <a:pt x="4434839" y="425196"/>
                  </a:lnTo>
                  <a:lnTo>
                    <a:pt x="4009644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1722" y="2917698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0" y="106299"/>
                  </a:moveTo>
                  <a:lnTo>
                    <a:pt x="4009644" y="106299"/>
                  </a:lnTo>
                  <a:lnTo>
                    <a:pt x="4009644" y="0"/>
                  </a:lnTo>
                  <a:lnTo>
                    <a:pt x="4434839" y="425196"/>
                  </a:lnTo>
                  <a:lnTo>
                    <a:pt x="4009644" y="850391"/>
                  </a:lnTo>
                  <a:lnTo>
                    <a:pt x="4009644" y="744093"/>
                  </a:lnTo>
                  <a:lnTo>
                    <a:pt x="0" y="744093"/>
                  </a:lnTo>
                  <a:lnTo>
                    <a:pt x="0" y="106299"/>
                  </a:lnTo>
                  <a:close/>
                </a:path>
              </a:pathLst>
            </a:custGeom>
            <a:ln w="19811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5161" y="2917698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2814828" y="0"/>
                  </a:moveTo>
                  <a:lnTo>
                    <a:pt x="141731" y="0"/>
                  </a:lnTo>
                  <a:lnTo>
                    <a:pt x="96936" y="7229"/>
                  </a:lnTo>
                  <a:lnTo>
                    <a:pt x="58029" y="27358"/>
                  </a:lnTo>
                  <a:lnTo>
                    <a:pt x="27347" y="58046"/>
                  </a:lnTo>
                  <a:lnTo>
                    <a:pt x="7226" y="96950"/>
                  </a:lnTo>
                  <a:lnTo>
                    <a:pt x="0" y="141731"/>
                  </a:lnTo>
                  <a:lnTo>
                    <a:pt x="0" y="708659"/>
                  </a:lnTo>
                  <a:lnTo>
                    <a:pt x="7226" y="753441"/>
                  </a:lnTo>
                  <a:lnTo>
                    <a:pt x="27347" y="792345"/>
                  </a:lnTo>
                  <a:lnTo>
                    <a:pt x="58029" y="823033"/>
                  </a:lnTo>
                  <a:lnTo>
                    <a:pt x="96936" y="843162"/>
                  </a:lnTo>
                  <a:lnTo>
                    <a:pt x="141731" y="850391"/>
                  </a:lnTo>
                  <a:lnTo>
                    <a:pt x="2814828" y="850391"/>
                  </a:lnTo>
                  <a:lnTo>
                    <a:pt x="2859609" y="843162"/>
                  </a:lnTo>
                  <a:lnTo>
                    <a:pt x="2898513" y="823033"/>
                  </a:lnTo>
                  <a:lnTo>
                    <a:pt x="2929201" y="792345"/>
                  </a:lnTo>
                  <a:lnTo>
                    <a:pt x="2949330" y="753441"/>
                  </a:lnTo>
                  <a:lnTo>
                    <a:pt x="2956560" y="708659"/>
                  </a:lnTo>
                  <a:lnTo>
                    <a:pt x="2956560" y="141731"/>
                  </a:lnTo>
                  <a:lnTo>
                    <a:pt x="2949330" y="96950"/>
                  </a:lnTo>
                  <a:lnTo>
                    <a:pt x="2929201" y="58046"/>
                  </a:lnTo>
                  <a:lnTo>
                    <a:pt x="2898513" y="27358"/>
                  </a:lnTo>
                  <a:lnTo>
                    <a:pt x="2859609" y="7229"/>
                  </a:lnTo>
                  <a:lnTo>
                    <a:pt x="2814828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5161" y="2917698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0" y="141731"/>
                  </a:moveTo>
                  <a:lnTo>
                    <a:pt x="7226" y="96950"/>
                  </a:lnTo>
                  <a:lnTo>
                    <a:pt x="27347" y="58046"/>
                  </a:lnTo>
                  <a:lnTo>
                    <a:pt x="58029" y="27358"/>
                  </a:lnTo>
                  <a:lnTo>
                    <a:pt x="96936" y="7229"/>
                  </a:lnTo>
                  <a:lnTo>
                    <a:pt x="141731" y="0"/>
                  </a:lnTo>
                  <a:lnTo>
                    <a:pt x="2814828" y="0"/>
                  </a:lnTo>
                  <a:lnTo>
                    <a:pt x="2859609" y="7229"/>
                  </a:lnTo>
                  <a:lnTo>
                    <a:pt x="2898513" y="27358"/>
                  </a:lnTo>
                  <a:lnTo>
                    <a:pt x="2929201" y="58046"/>
                  </a:lnTo>
                  <a:lnTo>
                    <a:pt x="2949330" y="96950"/>
                  </a:lnTo>
                  <a:lnTo>
                    <a:pt x="2956560" y="141731"/>
                  </a:lnTo>
                  <a:lnTo>
                    <a:pt x="2956560" y="708659"/>
                  </a:lnTo>
                  <a:lnTo>
                    <a:pt x="2949330" y="753441"/>
                  </a:lnTo>
                  <a:lnTo>
                    <a:pt x="2929201" y="792345"/>
                  </a:lnTo>
                  <a:lnTo>
                    <a:pt x="2898513" y="823033"/>
                  </a:lnTo>
                  <a:lnTo>
                    <a:pt x="2859609" y="843162"/>
                  </a:lnTo>
                  <a:lnTo>
                    <a:pt x="2814828" y="850391"/>
                  </a:lnTo>
                  <a:lnTo>
                    <a:pt x="141731" y="850391"/>
                  </a:lnTo>
                  <a:lnTo>
                    <a:pt x="96936" y="843162"/>
                  </a:lnTo>
                  <a:lnTo>
                    <a:pt x="58029" y="823033"/>
                  </a:lnTo>
                  <a:lnTo>
                    <a:pt x="27347" y="792345"/>
                  </a:lnTo>
                  <a:lnTo>
                    <a:pt x="7226" y="753441"/>
                  </a:lnTo>
                  <a:lnTo>
                    <a:pt x="0" y="708659"/>
                  </a:lnTo>
                  <a:lnTo>
                    <a:pt x="0" y="141731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227531" y="3067050"/>
            <a:ext cx="2334895" cy="5060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527685" marR="5080" indent="-515620">
              <a:lnSpc>
                <a:spcPts val="1739"/>
              </a:lnSpc>
              <a:spcBef>
                <a:spcPts val="409"/>
              </a:spcBef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65. Penalty for failure</a:t>
            </a:r>
            <a:r>
              <a:rPr sz="1700" spc="-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to 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make</a:t>
            </a:r>
            <a:r>
              <a:rPr sz="17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returns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05255" y="3843528"/>
            <a:ext cx="7411720" cy="870585"/>
            <a:chOff x="905255" y="3843528"/>
            <a:chExt cx="7411720" cy="870585"/>
          </a:xfrm>
        </p:grpSpPr>
        <p:sp>
          <p:nvSpPr>
            <p:cNvPr id="18" name="object 18"/>
            <p:cNvSpPr/>
            <p:nvPr/>
          </p:nvSpPr>
          <p:spPr>
            <a:xfrm>
              <a:off x="3871722" y="3853434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4009644" y="0"/>
                  </a:moveTo>
                  <a:lnTo>
                    <a:pt x="4009644" y="106299"/>
                  </a:lnTo>
                  <a:lnTo>
                    <a:pt x="0" y="106299"/>
                  </a:lnTo>
                  <a:lnTo>
                    <a:pt x="0" y="744093"/>
                  </a:lnTo>
                  <a:lnTo>
                    <a:pt x="4009644" y="744093"/>
                  </a:lnTo>
                  <a:lnTo>
                    <a:pt x="4009644" y="850392"/>
                  </a:lnTo>
                  <a:lnTo>
                    <a:pt x="4434839" y="425196"/>
                  </a:lnTo>
                  <a:lnTo>
                    <a:pt x="4009644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71722" y="3853434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0" y="106299"/>
                  </a:moveTo>
                  <a:lnTo>
                    <a:pt x="4009644" y="106299"/>
                  </a:lnTo>
                  <a:lnTo>
                    <a:pt x="4009644" y="0"/>
                  </a:lnTo>
                  <a:lnTo>
                    <a:pt x="4434839" y="425196"/>
                  </a:lnTo>
                  <a:lnTo>
                    <a:pt x="4009644" y="850392"/>
                  </a:lnTo>
                  <a:lnTo>
                    <a:pt x="4009644" y="744093"/>
                  </a:lnTo>
                  <a:lnTo>
                    <a:pt x="0" y="744093"/>
                  </a:lnTo>
                  <a:lnTo>
                    <a:pt x="0" y="106299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15161" y="3853434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2814828" y="0"/>
                  </a:moveTo>
                  <a:lnTo>
                    <a:pt x="141731" y="0"/>
                  </a:lnTo>
                  <a:lnTo>
                    <a:pt x="96936" y="7229"/>
                  </a:lnTo>
                  <a:lnTo>
                    <a:pt x="58029" y="27358"/>
                  </a:lnTo>
                  <a:lnTo>
                    <a:pt x="27347" y="58046"/>
                  </a:lnTo>
                  <a:lnTo>
                    <a:pt x="7226" y="96950"/>
                  </a:lnTo>
                  <a:lnTo>
                    <a:pt x="0" y="141732"/>
                  </a:lnTo>
                  <a:lnTo>
                    <a:pt x="0" y="708660"/>
                  </a:lnTo>
                  <a:lnTo>
                    <a:pt x="7226" y="753441"/>
                  </a:lnTo>
                  <a:lnTo>
                    <a:pt x="27347" y="792345"/>
                  </a:lnTo>
                  <a:lnTo>
                    <a:pt x="58029" y="823033"/>
                  </a:lnTo>
                  <a:lnTo>
                    <a:pt x="96936" y="843162"/>
                  </a:lnTo>
                  <a:lnTo>
                    <a:pt x="141731" y="850392"/>
                  </a:lnTo>
                  <a:lnTo>
                    <a:pt x="2814828" y="850392"/>
                  </a:lnTo>
                  <a:lnTo>
                    <a:pt x="2859609" y="843162"/>
                  </a:lnTo>
                  <a:lnTo>
                    <a:pt x="2898513" y="823033"/>
                  </a:lnTo>
                  <a:lnTo>
                    <a:pt x="2929201" y="792345"/>
                  </a:lnTo>
                  <a:lnTo>
                    <a:pt x="2949330" y="753441"/>
                  </a:lnTo>
                  <a:lnTo>
                    <a:pt x="2956560" y="708660"/>
                  </a:lnTo>
                  <a:lnTo>
                    <a:pt x="2956560" y="141732"/>
                  </a:lnTo>
                  <a:lnTo>
                    <a:pt x="2949330" y="96950"/>
                  </a:lnTo>
                  <a:lnTo>
                    <a:pt x="2929201" y="58046"/>
                  </a:lnTo>
                  <a:lnTo>
                    <a:pt x="2898513" y="27358"/>
                  </a:lnTo>
                  <a:lnTo>
                    <a:pt x="2859609" y="7229"/>
                  </a:lnTo>
                  <a:lnTo>
                    <a:pt x="2814828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15161" y="3853434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0" y="141732"/>
                  </a:moveTo>
                  <a:lnTo>
                    <a:pt x="7226" y="96950"/>
                  </a:lnTo>
                  <a:lnTo>
                    <a:pt x="27347" y="58046"/>
                  </a:lnTo>
                  <a:lnTo>
                    <a:pt x="58029" y="27358"/>
                  </a:lnTo>
                  <a:lnTo>
                    <a:pt x="96936" y="7229"/>
                  </a:lnTo>
                  <a:lnTo>
                    <a:pt x="141731" y="0"/>
                  </a:lnTo>
                  <a:lnTo>
                    <a:pt x="2814828" y="0"/>
                  </a:lnTo>
                  <a:lnTo>
                    <a:pt x="2859609" y="7229"/>
                  </a:lnTo>
                  <a:lnTo>
                    <a:pt x="2898513" y="27358"/>
                  </a:lnTo>
                  <a:lnTo>
                    <a:pt x="2929201" y="58046"/>
                  </a:lnTo>
                  <a:lnTo>
                    <a:pt x="2949330" y="96950"/>
                  </a:lnTo>
                  <a:lnTo>
                    <a:pt x="2956560" y="141732"/>
                  </a:lnTo>
                  <a:lnTo>
                    <a:pt x="2956560" y="708660"/>
                  </a:lnTo>
                  <a:lnTo>
                    <a:pt x="2949330" y="753441"/>
                  </a:lnTo>
                  <a:lnTo>
                    <a:pt x="2929201" y="792345"/>
                  </a:lnTo>
                  <a:lnTo>
                    <a:pt x="2898513" y="823033"/>
                  </a:lnTo>
                  <a:lnTo>
                    <a:pt x="2859609" y="843162"/>
                  </a:lnTo>
                  <a:lnTo>
                    <a:pt x="2814828" y="850392"/>
                  </a:lnTo>
                  <a:lnTo>
                    <a:pt x="141731" y="850392"/>
                  </a:lnTo>
                  <a:lnTo>
                    <a:pt x="96936" y="843162"/>
                  </a:lnTo>
                  <a:lnTo>
                    <a:pt x="58029" y="823033"/>
                  </a:lnTo>
                  <a:lnTo>
                    <a:pt x="27347" y="792345"/>
                  </a:lnTo>
                  <a:lnTo>
                    <a:pt x="7226" y="753441"/>
                  </a:lnTo>
                  <a:lnTo>
                    <a:pt x="0" y="708660"/>
                  </a:lnTo>
                  <a:lnTo>
                    <a:pt x="0" y="141732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59891" y="3891788"/>
            <a:ext cx="2663825" cy="727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ts val="1889"/>
              </a:lnSpc>
              <a:spcBef>
                <a:spcPts val="100"/>
              </a:spcBef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66.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Penalty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smoking</a:t>
            </a:r>
            <a:r>
              <a:rPr sz="1700" spc="-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endParaRPr sz="1700">
              <a:latin typeface="Georgia"/>
              <a:cs typeface="Georgia"/>
            </a:endParaRPr>
          </a:p>
          <a:p>
            <a:pPr algn="ctr">
              <a:lnSpc>
                <a:spcPts val="1739"/>
              </a:lnSpc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using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naked light in</a:t>
            </a:r>
            <a:r>
              <a:rPr sz="1700" spc="-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vicinity</a:t>
            </a:r>
            <a:endParaRPr sz="1700">
              <a:latin typeface="Georgia"/>
              <a:cs typeface="Georgia"/>
            </a:endParaRPr>
          </a:p>
          <a:p>
            <a:pPr marL="5715" algn="ctr">
              <a:lnSpc>
                <a:spcPts val="1889"/>
              </a:lnSpc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or inflammable</a:t>
            </a:r>
            <a:r>
              <a:rPr sz="17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material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861561" y="4777485"/>
            <a:ext cx="4455160" cy="871219"/>
            <a:chOff x="3861561" y="4777485"/>
            <a:chExt cx="4455160" cy="871219"/>
          </a:xfrm>
        </p:grpSpPr>
        <p:sp>
          <p:nvSpPr>
            <p:cNvPr id="24" name="object 24"/>
            <p:cNvSpPr/>
            <p:nvPr/>
          </p:nvSpPr>
          <p:spPr>
            <a:xfrm>
              <a:off x="3871721" y="4787645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4009644" y="0"/>
                  </a:moveTo>
                  <a:lnTo>
                    <a:pt x="4009644" y="106298"/>
                  </a:lnTo>
                  <a:lnTo>
                    <a:pt x="0" y="106298"/>
                  </a:lnTo>
                  <a:lnTo>
                    <a:pt x="0" y="744092"/>
                  </a:lnTo>
                  <a:lnTo>
                    <a:pt x="4009644" y="744092"/>
                  </a:lnTo>
                  <a:lnTo>
                    <a:pt x="4009644" y="850391"/>
                  </a:lnTo>
                  <a:lnTo>
                    <a:pt x="4434839" y="425195"/>
                  </a:lnTo>
                  <a:lnTo>
                    <a:pt x="4009644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71721" y="4787645"/>
              <a:ext cx="4434840" cy="850900"/>
            </a:xfrm>
            <a:custGeom>
              <a:avLst/>
              <a:gdLst/>
              <a:ahLst/>
              <a:cxnLst/>
              <a:rect l="l" t="t" r="r" b="b"/>
              <a:pathLst>
                <a:path w="4434840" h="850900">
                  <a:moveTo>
                    <a:pt x="0" y="106298"/>
                  </a:moveTo>
                  <a:lnTo>
                    <a:pt x="4009644" y="106298"/>
                  </a:lnTo>
                  <a:lnTo>
                    <a:pt x="4009644" y="0"/>
                  </a:lnTo>
                  <a:lnTo>
                    <a:pt x="4434839" y="425195"/>
                  </a:lnTo>
                  <a:lnTo>
                    <a:pt x="4009644" y="850391"/>
                  </a:lnTo>
                  <a:lnTo>
                    <a:pt x="4009644" y="744092"/>
                  </a:lnTo>
                  <a:lnTo>
                    <a:pt x="0" y="744092"/>
                  </a:lnTo>
                  <a:lnTo>
                    <a:pt x="0" y="106298"/>
                  </a:lnTo>
                  <a:close/>
                </a:path>
              </a:pathLst>
            </a:custGeom>
            <a:ln w="19812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886961" y="2665316"/>
            <a:ext cx="2214245" cy="2832100"/>
          </a:xfrm>
          <a:prstGeom prst="rect">
            <a:avLst/>
          </a:prstGeom>
        </p:spPr>
        <p:txBody>
          <a:bodyPr vert="horz" wrap="square" lIns="0" tIns="2774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2185"/>
              </a:spcBef>
              <a:buChar char="•"/>
              <a:tabLst>
                <a:tab pos="299720" algn="l"/>
              </a:tabLst>
            </a:pPr>
            <a:r>
              <a:rPr sz="4400" dirty="0">
                <a:latin typeface="Georgia"/>
                <a:cs typeface="Georgia"/>
              </a:rPr>
              <a:t>Rs.</a:t>
            </a:r>
            <a:r>
              <a:rPr sz="4400" spc="-90" dirty="0">
                <a:latin typeface="Georgia"/>
                <a:cs typeface="Georgia"/>
              </a:rPr>
              <a:t> </a:t>
            </a:r>
            <a:r>
              <a:rPr sz="4400" spc="-5" dirty="0">
                <a:latin typeface="Georgia"/>
                <a:cs typeface="Georgia"/>
              </a:rPr>
              <a:t>500</a:t>
            </a:r>
            <a:endParaRPr sz="4400">
              <a:latin typeface="Georgia"/>
              <a:cs typeface="Georgia"/>
            </a:endParaRPr>
          </a:p>
          <a:p>
            <a:pPr marL="299085" indent="-287020">
              <a:lnSpc>
                <a:spcPct val="100000"/>
              </a:lnSpc>
              <a:spcBef>
                <a:spcPts val="2085"/>
              </a:spcBef>
              <a:buChar char="•"/>
              <a:tabLst>
                <a:tab pos="299720" algn="l"/>
              </a:tabLst>
            </a:pPr>
            <a:r>
              <a:rPr sz="4400" dirty="0">
                <a:latin typeface="Georgia"/>
                <a:cs typeface="Georgia"/>
              </a:rPr>
              <a:t>Rs.</a:t>
            </a:r>
            <a:r>
              <a:rPr sz="4400" spc="-95" dirty="0">
                <a:latin typeface="Georgia"/>
                <a:cs typeface="Georgia"/>
              </a:rPr>
              <a:t> </a:t>
            </a:r>
            <a:r>
              <a:rPr sz="4400" spc="-5" dirty="0">
                <a:latin typeface="Georgia"/>
                <a:cs typeface="Georgia"/>
              </a:rPr>
              <a:t>500</a:t>
            </a:r>
            <a:endParaRPr sz="4400">
              <a:latin typeface="Georgia"/>
              <a:cs typeface="Georgia"/>
            </a:endParaRPr>
          </a:p>
          <a:p>
            <a:pPr marL="299085" indent="-287020">
              <a:lnSpc>
                <a:spcPct val="100000"/>
              </a:lnSpc>
              <a:spcBef>
                <a:spcPts val="2085"/>
              </a:spcBef>
              <a:buChar char="•"/>
              <a:tabLst>
                <a:tab pos="299720" algn="l"/>
              </a:tabLst>
            </a:pPr>
            <a:r>
              <a:rPr sz="4400" dirty="0">
                <a:latin typeface="Georgia"/>
                <a:cs typeface="Georgia"/>
              </a:rPr>
              <a:t>Rs.</a:t>
            </a:r>
            <a:r>
              <a:rPr sz="4400" spc="-35" dirty="0">
                <a:latin typeface="Georgia"/>
                <a:cs typeface="Georgia"/>
              </a:rPr>
              <a:t> </a:t>
            </a:r>
            <a:r>
              <a:rPr sz="4400" dirty="0">
                <a:latin typeface="Georgia"/>
                <a:cs typeface="Georgia"/>
              </a:rPr>
              <a:t>20</a:t>
            </a:r>
            <a:endParaRPr sz="4400">
              <a:latin typeface="Georgia"/>
              <a:cs typeface="Georgi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905255" y="4777740"/>
            <a:ext cx="2976880" cy="870585"/>
            <a:chOff x="905255" y="4777740"/>
            <a:chExt cx="2976880" cy="870585"/>
          </a:xfrm>
        </p:grpSpPr>
        <p:sp>
          <p:nvSpPr>
            <p:cNvPr id="28" name="object 28"/>
            <p:cNvSpPr/>
            <p:nvPr/>
          </p:nvSpPr>
          <p:spPr>
            <a:xfrm>
              <a:off x="915161" y="4787646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2814828" y="0"/>
                  </a:moveTo>
                  <a:lnTo>
                    <a:pt x="141731" y="0"/>
                  </a:lnTo>
                  <a:lnTo>
                    <a:pt x="96936" y="7229"/>
                  </a:lnTo>
                  <a:lnTo>
                    <a:pt x="58029" y="27358"/>
                  </a:lnTo>
                  <a:lnTo>
                    <a:pt x="27347" y="58046"/>
                  </a:lnTo>
                  <a:lnTo>
                    <a:pt x="7226" y="96950"/>
                  </a:lnTo>
                  <a:lnTo>
                    <a:pt x="0" y="141731"/>
                  </a:lnTo>
                  <a:lnTo>
                    <a:pt x="0" y="708659"/>
                  </a:lnTo>
                  <a:lnTo>
                    <a:pt x="7226" y="753441"/>
                  </a:lnTo>
                  <a:lnTo>
                    <a:pt x="27347" y="792345"/>
                  </a:lnTo>
                  <a:lnTo>
                    <a:pt x="58029" y="823033"/>
                  </a:lnTo>
                  <a:lnTo>
                    <a:pt x="96936" y="843162"/>
                  </a:lnTo>
                  <a:lnTo>
                    <a:pt x="141731" y="850391"/>
                  </a:lnTo>
                  <a:lnTo>
                    <a:pt x="2814828" y="850391"/>
                  </a:lnTo>
                  <a:lnTo>
                    <a:pt x="2859609" y="843162"/>
                  </a:lnTo>
                  <a:lnTo>
                    <a:pt x="2898513" y="823033"/>
                  </a:lnTo>
                  <a:lnTo>
                    <a:pt x="2929201" y="792345"/>
                  </a:lnTo>
                  <a:lnTo>
                    <a:pt x="2949330" y="753441"/>
                  </a:lnTo>
                  <a:lnTo>
                    <a:pt x="2956560" y="708659"/>
                  </a:lnTo>
                  <a:lnTo>
                    <a:pt x="2956560" y="141731"/>
                  </a:lnTo>
                  <a:lnTo>
                    <a:pt x="2949330" y="96950"/>
                  </a:lnTo>
                  <a:lnTo>
                    <a:pt x="2929201" y="58046"/>
                  </a:lnTo>
                  <a:lnTo>
                    <a:pt x="2898513" y="27358"/>
                  </a:lnTo>
                  <a:lnTo>
                    <a:pt x="2859609" y="7229"/>
                  </a:lnTo>
                  <a:lnTo>
                    <a:pt x="2814828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15161" y="4787646"/>
              <a:ext cx="2956560" cy="850900"/>
            </a:xfrm>
            <a:custGeom>
              <a:avLst/>
              <a:gdLst/>
              <a:ahLst/>
              <a:cxnLst/>
              <a:rect l="l" t="t" r="r" b="b"/>
              <a:pathLst>
                <a:path w="2956560" h="850900">
                  <a:moveTo>
                    <a:pt x="0" y="141731"/>
                  </a:moveTo>
                  <a:lnTo>
                    <a:pt x="7226" y="96950"/>
                  </a:lnTo>
                  <a:lnTo>
                    <a:pt x="27347" y="58046"/>
                  </a:lnTo>
                  <a:lnTo>
                    <a:pt x="58029" y="27358"/>
                  </a:lnTo>
                  <a:lnTo>
                    <a:pt x="96936" y="7229"/>
                  </a:lnTo>
                  <a:lnTo>
                    <a:pt x="141731" y="0"/>
                  </a:lnTo>
                  <a:lnTo>
                    <a:pt x="2814828" y="0"/>
                  </a:lnTo>
                  <a:lnTo>
                    <a:pt x="2859609" y="7229"/>
                  </a:lnTo>
                  <a:lnTo>
                    <a:pt x="2898513" y="27358"/>
                  </a:lnTo>
                  <a:lnTo>
                    <a:pt x="2929201" y="58046"/>
                  </a:lnTo>
                  <a:lnTo>
                    <a:pt x="2949330" y="96950"/>
                  </a:lnTo>
                  <a:lnTo>
                    <a:pt x="2956560" y="141731"/>
                  </a:lnTo>
                  <a:lnTo>
                    <a:pt x="2956560" y="708659"/>
                  </a:lnTo>
                  <a:lnTo>
                    <a:pt x="2949330" y="753441"/>
                  </a:lnTo>
                  <a:lnTo>
                    <a:pt x="2929201" y="792345"/>
                  </a:lnTo>
                  <a:lnTo>
                    <a:pt x="2898513" y="823033"/>
                  </a:lnTo>
                  <a:lnTo>
                    <a:pt x="2859609" y="843162"/>
                  </a:lnTo>
                  <a:lnTo>
                    <a:pt x="2814828" y="850391"/>
                  </a:lnTo>
                  <a:lnTo>
                    <a:pt x="141731" y="850391"/>
                  </a:lnTo>
                  <a:lnTo>
                    <a:pt x="96936" y="843162"/>
                  </a:lnTo>
                  <a:lnTo>
                    <a:pt x="58029" y="823033"/>
                  </a:lnTo>
                  <a:lnTo>
                    <a:pt x="27347" y="792345"/>
                  </a:lnTo>
                  <a:lnTo>
                    <a:pt x="7226" y="753441"/>
                  </a:lnTo>
                  <a:lnTo>
                    <a:pt x="0" y="708659"/>
                  </a:lnTo>
                  <a:lnTo>
                    <a:pt x="0" y="141731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157427" y="4937505"/>
            <a:ext cx="2470150" cy="5060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759460" marR="5080" indent="-747395">
              <a:lnSpc>
                <a:spcPts val="1739"/>
              </a:lnSpc>
              <a:spcBef>
                <a:spcPts val="409"/>
              </a:spcBef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67.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Penalty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for using false  certificate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3189" y="1122933"/>
            <a:ext cx="55098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CHAPTER </a:t>
            </a:r>
            <a:r>
              <a:rPr sz="2000" spc="-5" dirty="0">
                <a:latin typeface="Arial"/>
                <a:cs typeface="Arial"/>
              </a:rPr>
              <a:t>VI </a:t>
            </a:r>
            <a:r>
              <a:rPr sz="2000" dirty="0">
                <a:latin typeface="Arial"/>
                <a:cs typeface="Arial"/>
              </a:rPr>
              <a:t>- </a:t>
            </a:r>
            <a:r>
              <a:rPr sz="2000" spc="-20" dirty="0">
                <a:latin typeface="Arial"/>
                <a:cs typeface="Arial"/>
              </a:rPr>
              <a:t>PENALTIES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PROCEDURE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90161" y="2276601"/>
            <a:ext cx="3083560" cy="1544320"/>
            <a:chOff x="4090161" y="2276601"/>
            <a:chExt cx="3083560" cy="1544320"/>
          </a:xfrm>
        </p:grpSpPr>
        <p:sp>
          <p:nvSpPr>
            <p:cNvPr id="4" name="object 4"/>
            <p:cNvSpPr/>
            <p:nvPr/>
          </p:nvSpPr>
          <p:spPr>
            <a:xfrm>
              <a:off x="4100321" y="2286761"/>
              <a:ext cx="3063240" cy="1524000"/>
            </a:xfrm>
            <a:custGeom>
              <a:avLst/>
              <a:gdLst/>
              <a:ahLst/>
              <a:cxnLst/>
              <a:rect l="l" t="t" r="r" b="b"/>
              <a:pathLst>
                <a:path w="3063240" h="1524000">
                  <a:moveTo>
                    <a:pt x="2301240" y="0"/>
                  </a:moveTo>
                  <a:lnTo>
                    <a:pt x="2301240" y="190500"/>
                  </a:lnTo>
                  <a:lnTo>
                    <a:pt x="0" y="190500"/>
                  </a:lnTo>
                  <a:lnTo>
                    <a:pt x="0" y="1333500"/>
                  </a:lnTo>
                  <a:lnTo>
                    <a:pt x="2301240" y="1333500"/>
                  </a:lnTo>
                  <a:lnTo>
                    <a:pt x="2301240" y="1524000"/>
                  </a:lnTo>
                  <a:lnTo>
                    <a:pt x="3063239" y="762000"/>
                  </a:lnTo>
                  <a:lnTo>
                    <a:pt x="2301240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00321" y="2286761"/>
              <a:ext cx="3063240" cy="1524000"/>
            </a:xfrm>
            <a:custGeom>
              <a:avLst/>
              <a:gdLst/>
              <a:ahLst/>
              <a:cxnLst/>
              <a:rect l="l" t="t" r="r" b="b"/>
              <a:pathLst>
                <a:path w="3063240" h="1524000">
                  <a:moveTo>
                    <a:pt x="0" y="190500"/>
                  </a:moveTo>
                  <a:lnTo>
                    <a:pt x="2301240" y="190500"/>
                  </a:lnTo>
                  <a:lnTo>
                    <a:pt x="2301240" y="0"/>
                  </a:lnTo>
                  <a:lnTo>
                    <a:pt x="3063239" y="762000"/>
                  </a:lnTo>
                  <a:lnTo>
                    <a:pt x="2301240" y="1524000"/>
                  </a:lnTo>
                  <a:lnTo>
                    <a:pt x="2301240" y="1333500"/>
                  </a:lnTo>
                  <a:lnTo>
                    <a:pt x="0" y="1333500"/>
                  </a:lnTo>
                  <a:lnTo>
                    <a:pt x="0" y="190500"/>
                  </a:lnTo>
                  <a:close/>
                </a:path>
              </a:pathLst>
            </a:custGeom>
            <a:ln w="19811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118864" y="2373579"/>
            <a:ext cx="2066289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4900" spc="-5" dirty="0">
                <a:latin typeface="Georgia"/>
                <a:cs typeface="Georgia"/>
              </a:rPr>
              <a:t>Rs.</a:t>
            </a:r>
            <a:r>
              <a:rPr sz="4900" spc="-75" dirty="0">
                <a:latin typeface="Georgia"/>
                <a:cs typeface="Georgia"/>
              </a:rPr>
              <a:t> </a:t>
            </a:r>
            <a:r>
              <a:rPr sz="4900" spc="-5" dirty="0">
                <a:latin typeface="Georgia"/>
                <a:cs typeface="Georgia"/>
              </a:rPr>
              <a:t>20</a:t>
            </a:r>
            <a:endParaRPr sz="49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048255" y="2276855"/>
            <a:ext cx="2062480" cy="1544320"/>
            <a:chOff x="2048255" y="2276855"/>
            <a:chExt cx="2062480" cy="1544320"/>
          </a:xfrm>
        </p:grpSpPr>
        <p:sp>
          <p:nvSpPr>
            <p:cNvPr id="8" name="object 8"/>
            <p:cNvSpPr/>
            <p:nvPr/>
          </p:nvSpPr>
          <p:spPr>
            <a:xfrm>
              <a:off x="2058161" y="2286761"/>
              <a:ext cx="2042160" cy="1524000"/>
            </a:xfrm>
            <a:custGeom>
              <a:avLst/>
              <a:gdLst/>
              <a:ahLst/>
              <a:cxnLst/>
              <a:rect l="l" t="t" r="r" b="b"/>
              <a:pathLst>
                <a:path w="2042160" h="1524000">
                  <a:moveTo>
                    <a:pt x="1788160" y="0"/>
                  </a:moveTo>
                  <a:lnTo>
                    <a:pt x="254000" y="0"/>
                  </a:lnTo>
                  <a:lnTo>
                    <a:pt x="208328" y="4090"/>
                  </a:lnTo>
                  <a:lnTo>
                    <a:pt x="165349" y="15884"/>
                  </a:lnTo>
                  <a:lnTo>
                    <a:pt x="125777" y="34666"/>
                  </a:lnTo>
                  <a:lnTo>
                    <a:pt x="90328" y="59719"/>
                  </a:lnTo>
                  <a:lnTo>
                    <a:pt x="59719" y="90328"/>
                  </a:lnTo>
                  <a:lnTo>
                    <a:pt x="34666" y="125777"/>
                  </a:lnTo>
                  <a:lnTo>
                    <a:pt x="15884" y="165349"/>
                  </a:lnTo>
                  <a:lnTo>
                    <a:pt x="4090" y="208328"/>
                  </a:lnTo>
                  <a:lnTo>
                    <a:pt x="0" y="254000"/>
                  </a:lnTo>
                  <a:lnTo>
                    <a:pt x="0" y="1270000"/>
                  </a:lnTo>
                  <a:lnTo>
                    <a:pt x="4090" y="1315671"/>
                  </a:lnTo>
                  <a:lnTo>
                    <a:pt x="15884" y="1358650"/>
                  </a:lnTo>
                  <a:lnTo>
                    <a:pt x="34666" y="1398222"/>
                  </a:lnTo>
                  <a:lnTo>
                    <a:pt x="59719" y="1433671"/>
                  </a:lnTo>
                  <a:lnTo>
                    <a:pt x="90328" y="1464280"/>
                  </a:lnTo>
                  <a:lnTo>
                    <a:pt x="125777" y="1489333"/>
                  </a:lnTo>
                  <a:lnTo>
                    <a:pt x="165349" y="1508115"/>
                  </a:lnTo>
                  <a:lnTo>
                    <a:pt x="208328" y="1519909"/>
                  </a:lnTo>
                  <a:lnTo>
                    <a:pt x="254000" y="1524000"/>
                  </a:lnTo>
                  <a:lnTo>
                    <a:pt x="1788160" y="1524000"/>
                  </a:lnTo>
                  <a:lnTo>
                    <a:pt x="1833831" y="1519909"/>
                  </a:lnTo>
                  <a:lnTo>
                    <a:pt x="1876810" y="1508115"/>
                  </a:lnTo>
                  <a:lnTo>
                    <a:pt x="1916382" y="1489333"/>
                  </a:lnTo>
                  <a:lnTo>
                    <a:pt x="1951831" y="1464280"/>
                  </a:lnTo>
                  <a:lnTo>
                    <a:pt x="1982440" y="1433671"/>
                  </a:lnTo>
                  <a:lnTo>
                    <a:pt x="2007493" y="1398222"/>
                  </a:lnTo>
                  <a:lnTo>
                    <a:pt x="2026275" y="1358650"/>
                  </a:lnTo>
                  <a:lnTo>
                    <a:pt x="2038069" y="1315671"/>
                  </a:lnTo>
                  <a:lnTo>
                    <a:pt x="2042160" y="1270000"/>
                  </a:lnTo>
                  <a:lnTo>
                    <a:pt x="2042160" y="254000"/>
                  </a:lnTo>
                  <a:lnTo>
                    <a:pt x="2038069" y="208328"/>
                  </a:lnTo>
                  <a:lnTo>
                    <a:pt x="2026275" y="165349"/>
                  </a:lnTo>
                  <a:lnTo>
                    <a:pt x="2007493" y="125777"/>
                  </a:lnTo>
                  <a:lnTo>
                    <a:pt x="1982440" y="90328"/>
                  </a:lnTo>
                  <a:lnTo>
                    <a:pt x="1951831" y="59719"/>
                  </a:lnTo>
                  <a:lnTo>
                    <a:pt x="1916382" y="34666"/>
                  </a:lnTo>
                  <a:lnTo>
                    <a:pt x="1876810" y="15884"/>
                  </a:lnTo>
                  <a:lnTo>
                    <a:pt x="1833831" y="4090"/>
                  </a:lnTo>
                  <a:lnTo>
                    <a:pt x="1788160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58161" y="2286761"/>
              <a:ext cx="2042160" cy="1524000"/>
            </a:xfrm>
            <a:custGeom>
              <a:avLst/>
              <a:gdLst/>
              <a:ahLst/>
              <a:cxnLst/>
              <a:rect l="l" t="t" r="r" b="b"/>
              <a:pathLst>
                <a:path w="2042160" h="1524000">
                  <a:moveTo>
                    <a:pt x="0" y="254000"/>
                  </a:moveTo>
                  <a:lnTo>
                    <a:pt x="4090" y="208328"/>
                  </a:lnTo>
                  <a:lnTo>
                    <a:pt x="15884" y="165349"/>
                  </a:lnTo>
                  <a:lnTo>
                    <a:pt x="34666" y="125777"/>
                  </a:lnTo>
                  <a:lnTo>
                    <a:pt x="59719" y="90328"/>
                  </a:lnTo>
                  <a:lnTo>
                    <a:pt x="90328" y="59719"/>
                  </a:lnTo>
                  <a:lnTo>
                    <a:pt x="125777" y="34666"/>
                  </a:lnTo>
                  <a:lnTo>
                    <a:pt x="165349" y="15884"/>
                  </a:lnTo>
                  <a:lnTo>
                    <a:pt x="208328" y="4090"/>
                  </a:lnTo>
                  <a:lnTo>
                    <a:pt x="254000" y="0"/>
                  </a:lnTo>
                  <a:lnTo>
                    <a:pt x="1788160" y="0"/>
                  </a:lnTo>
                  <a:lnTo>
                    <a:pt x="1833831" y="4090"/>
                  </a:lnTo>
                  <a:lnTo>
                    <a:pt x="1876810" y="15884"/>
                  </a:lnTo>
                  <a:lnTo>
                    <a:pt x="1916382" y="34666"/>
                  </a:lnTo>
                  <a:lnTo>
                    <a:pt x="1951831" y="59719"/>
                  </a:lnTo>
                  <a:lnTo>
                    <a:pt x="1982440" y="90328"/>
                  </a:lnTo>
                  <a:lnTo>
                    <a:pt x="2007493" y="125777"/>
                  </a:lnTo>
                  <a:lnTo>
                    <a:pt x="2026275" y="165349"/>
                  </a:lnTo>
                  <a:lnTo>
                    <a:pt x="2038069" y="208328"/>
                  </a:lnTo>
                  <a:lnTo>
                    <a:pt x="2042160" y="254000"/>
                  </a:lnTo>
                  <a:lnTo>
                    <a:pt x="2042160" y="1270000"/>
                  </a:lnTo>
                  <a:lnTo>
                    <a:pt x="2038069" y="1315671"/>
                  </a:lnTo>
                  <a:lnTo>
                    <a:pt x="2026275" y="1358650"/>
                  </a:lnTo>
                  <a:lnTo>
                    <a:pt x="2007493" y="1398222"/>
                  </a:lnTo>
                  <a:lnTo>
                    <a:pt x="1982440" y="1433671"/>
                  </a:lnTo>
                  <a:lnTo>
                    <a:pt x="1951831" y="1464280"/>
                  </a:lnTo>
                  <a:lnTo>
                    <a:pt x="1916382" y="1489333"/>
                  </a:lnTo>
                  <a:lnTo>
                    <a:pt x="1876810" y="1508115"/>
                  </a:lnTo>
                  <a:lnTo>
                    <a:pt x="1833831" y="1519909"/>
                  </a:lnTo>
                  <a:lnTo>
                    <a:pt x="1788160" y="1524000"/>
                  </a:lnTo>
                  <a:lnTo>
                    <a:pt x="254000" y="1524000"/>
                  </a:lnTo>
                  <a:lnTo>
                    <a:pt x="208328" y="1519909"/>
                  </a:lnTo>
                  <a:lnTo>
                    <a:pt x="165349" y="1508115"/>
                  </a:lnTo>
                  <a:lnTo>
                    <a:pt x="125777" y="1489333"/>
                  </a:lnTo>
                  <a:lnTo>
                    <a:pt x="90328" y="1464280"/>
                  </a:lnTo>
                  <a:lnTo>
                    <a:pt x="59719" y="1433671"/>
                  </a:lnTo>
                  <a:lnTo>
                    <a:pt x="34666" y="1398222"/>
                  </a:lnTo>
                  <a:lnTo>
                    <a:pt x="15884" y="1358650"/>
                  </a:lnTo>
                  <a:lnTo>
                    <a:pt x="4090" y="1315671"/>
                  </a:lnTo>
                  <a:lnTo>
                    <a:pt x="0" y="1270000"/>
                  </a:lnTo>
                  <a:lnTo>
                    <a:pt x="0" y="254000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201036" y="2441575"/>
            <a:ext cx="1751330" cy="116776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5115" marR="179705" indent="-94615">
              <a:lnSpc>
                <a:spcPts val="1739"/>
              </a:lnSpc>
              <a:spcBef>
                <a:spcPts val="409"/>
              </a:spcBef>
            </a:pP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68. Penalty</a:t>
            </a:r>
            <a:r>
              <a:rPr sz="1700" spc="-1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on  guardian</a:t>
            </a:r>
            <a:r>
              <a:rPr sz="17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for</a:t>
            </a:r>
            <a:endParaRPr sz="1700">
              <a:latin typeface="Georgia"/>
              <a:cs typeface="Georgia"/>
            </a:endParaRPr>
          </a:p>
          <a:p>
            <a:pPr marL="12700" marR="5080" algn="ctr">
              <a:lnSpc>
                <a:spcPts val="1730"/>
              </a:lnSpc>
              <a:spcBef>
                <a:spcPts val="10"/>
              </a:spcBef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permitting</a:t>
            </a:r>
            <a:r>
              <a:rPr sz="17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double 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employment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7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endParaRPr sz="1700">
              <a:latin typeface="Georgia"/>
              <a:cs typeface="Georgia"/>
            </a:endParaRPr>
          </a:p>
          <a:p>
            <a:pPr marL="635" algn="ctr">
              <a:lnSpc>
                <a:spcPts val="1730"/>
              </a:lnSpc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child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090161" y="3953002"/>
            <a:ext cx="3083560" cy="1544320"/>
            <a:chOff x="4090161" y="3953002"/>
            <a:chExt cx="3083560" cy="1544320"/>
          </a:xfrm>
        </p:grpSpPr>
        <p:sp>
          <p:nvSpPr>
            <p:cNvPr id="12" name="object 12"/>
            <p:cNvSpPr/>
            <p:nvPr/>
          </p:nvSpPr>
          <p:spPr>
            <a:xfrm>
              <a:off x="4100321" y="3963162"/>
              <a:ext cx="3063240" cy="1524000"/>
            </a:xfrm>
            <a:custGeom>
              <a:avLst/>
              <a:gdLst/>
              <a:ahLst/>
              <a:cxnLst/>
              <a:rect l="l" t="t" r="r" b="b"/>
              <a:pathLst>
                <a:path w="3063240" h="1524000">
                  <a:moveTo>
                    <a:pt x="2301240" y="0"/>
                  </a:moveTo>
                  <a:lnTo>
                    <a:pt x="2301240" y="190500"/>
                  </a:lnTo>
                  <a:lnTo>
                    <a:pt x="0" y="190500"/>
                  </a:lnTo>
                  <a:lnTo>
                    <a:pt x="0" y="1333500"/>
                  </a:lnTo>
                  <a:lnTo>
                    <a:pt x="2301240" y="1333500"/>
                  </a:lnTo>
                  <a:lnTo>
                    <a:pt x="2301240" y="1524000"/>
                  </a:lnTo>
                  <a:lnTo>
                    <a:pt x="3063239" y="762000"/>
                  </a:lnTo>
                  <a:lnTo>
                    <a:pt x="2301240" y="0"/>
                  </a:lnTo>
                  <a:close/>
                </a:path>
              </a:pathLst>
            </a:custGeom>
            <a:solidFill>
              <a:srgbClr val="D1D1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00321" y="3963162"/>
              <a:ext cx="3063240" cy="1524000"/>
            </a:xfrm>
            <a:custGeom>
              <a:avLst/>
              <a:gdLst/>
              <a:ahLst/>
              <a:cxnLst/>
              <a:rect l="l" t="t" r="r" b="b"/>
              <a:pathLst>
                <a:path w="3063240" h="1524000">
                  <a:moveTo>
                    <a:pt x="0" y="190500"/>
                  </a:moveTo>
                  <a:lnTo>
                    <a:pt x="2301240" y="190500"/>
                  </a:lnTo>
                  <a:lnTo>
                    <a:pt x="2301240" y="0"/>
                  </a:lnTo>
                  <a:lnTo>
                    <a:pt x="3063239" y="762000"/>
                  </a:lnTo>
                  <a:lnTo>
                    <a:pt x="2301240" y="1524000"/>
                  </a:lnTo>
                  <a:lnTo>
                    <a:pt x="2301240" y="1333500"/>
                  </a:lnTo>
                  <a:lnTo>
                    <a:pt x="0" y="1333500"/>
                  </a:lnTo>
                  <a:lnTo>
                    <a:pt x="0" y="190500"/>
                  </a:lnTo>
                  <a:close/>
                </a:path>
              </a:pathLst>
            </a:custGeom>
            <a:ln w="19811">
              <a:solidFill>
                <a:srgbClr val="D1D1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118864" y="4049979"/>
            <a:ext cx="242633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720" algn="l"/>
              </a:tabLst>
            </a:pPr>
            <a:r>
              <a:rPr sz="4900" spc="-5" dirty="0">
                <a:latin typeface="Georgia"/>
                <a:cs typeface="Georgia"/>
              </a:rPr>
              <a:t>Rs.</a:t>
            </a:r>
            <a:r>
              <a:rPr sz="4900" spc="-80" dirty="0">
                <a:latin typeface="Georgia"/>
                <a:cs typeface="Georgia"/>
              </a:rPr>
              <a:t> </a:t>
            </a:r>
            <a:r>
              <a:rPr sz="4900" spc="-10" dirty="0">
                <a:latin typeface="Georgia"/>
                <a:cs typeface="Georgia"/>
              </a:rPr>
              <a:t>500</a:t>
            </a:r>
            <a:endParaRPr sz="4900">
              <a:latin typeface="Georgia"/>
              <a:cs typeface="Georg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48255" y="3953255"/>
            <a:ext cx="2062480" cy="1544320"/>
            <a:chOff x="2048255" y="3953255"/>
            <a:chExt cx="2062480" cy="1544320"/>
          </a:xfrm>
        </p:grpSpPr>
        <p:sp>
          <p:nvSpPr>
            <p:cNvPr id="16" name="object 16"/>
            <p:cNvSpPr/>
            <p:nvPr/>
          </p:nvSpPr>
          <p:spPr>
            <a:xfrm>
              <a:off x="2058161" y="3963161"/>
              <a:ext cx="2042160" cy="1524000"/>
            </a:xfrm>
            <a:custGeom>
              <a:avLst/>
              <a:gdLst/>
              <a:ahLst/>
              <a:cxnLst/>
              <a:rect l="l" t="t" r="r" b="b"/>
              <a:pathLst>
                <a:path w="2042160" h="1524000">
                  <a:moveTo>
                    <a:pt x="1788160" y="0"/>
                  </a:moveTo>
                  <a:lnTo>
                    <a:pt x="254000" y="0"/>
                  </a:lnTo>
                  <a:lnTo>
                    <a:pt x="208328" y="4090"/>
                  </a:lnTo>
                  <a:lnTo>
                    <a:pt x="165349" y="15884"/>
                  </a:lnTo>
                  <a:lnTo>
                    <a:pt x="125777" y="34666"/>
                  </a:lnTo>
                  <a:lnTo>
                    <a:pt x="90328" y="59719"/>
                  </a:lnTo>
                  <a:lnTo>
                    <a:pt x="59719" y="90328"/>
                  </a:lnTo>
                  <a:lnTo>
                    <a:pt x="34666" y="125777"/>
                  </a:lnTo>
                  <a:lnTo>
                    <a:pt x="15884" y="165349"/>
                  </a:lnTo>
                  <a:lnTo>
                    <a:pt x="4090" y="208328"/>
                  </a:lnTo>
                  <a:lnTo>
                    <a:pt x="0" y="254000"/>
                  </a:lnTo>
                  <a:lnTo>
                    <a:pt x="0" y="1270000"/>
                  </a:lnTo>
                  <a:lnTo>
                    <a:pt x="4090" y="1315671"/>
                  </a:lnTo>
                  <a:lnTo>
                    <a:pt x="15884" y="1358650"/>
                  </a:lnTo>
                  <a:lnTo>
                    <a:pt x="34666" y="1398222"/>
                  </a:lnTo>
                  <a:lnTo>
                    <a:pt x="59719" y="1433671"/>
                  </a:lnTo>
                  <a:lnTo>
                    <a:pt x="90328" y="1464280"/>
                  </a:lnTo>
                  <a:lnTo>
                    <a:pt x="125777" y="1489333"/>
                  </a:lnTo>
                  <a:lnTo>
                    <a:pt x="165349" y="1508115"/>
                  </a:lnTo>
                  <a:lnTo>
                    <a:pt x="208328" y="1519909"/>
                  </a:lnTo>
                  <a:lnTo>
                    <a:pt x="254000" y="1524000"/>
                  </a:lnTo>
                  <a:lnTo>
                    <a:pt x="1788160" y="1524000"/>
                  </a:lnTo>
                  <a:lnTo>
                    <a:pt x="1833831" y="1519909"/>
                  </a:lnTo>
                  <a:lnTo>
                    <a:pt x="1876810" y="1508115"/>
                  </a:lnTo>
                  <a:lnTo>
                    <a:pt x="1916382" y="1489333"/>
                  </a:lnTo>
                  <a:lnTo>
                    <a:pt x="1951831" y="1464280"/>
                  </a:lnTo>
                  <a:lnTo>
                    <a:pt x="1982440" y="1433671"/>
                  </a:lnTo>
                  <a:lnTo>
                    <a:pt x="2007493" y="1398222"/>
                  </a:lnTo>
                  <a:lnTo>
                    <a:pt x="2026275" y="1358650"/>
                  </a:lnTo>
                  <a:lnTo>
                    <a:pt x="2038069" y="1315671"/>
                  </a:lnTo>
                  <a:lnTo>
                    <a:pt x="2042160" y="1270000"/>
                  </a:lnTo>
                  <a:lnTo>
                    <a:pt x="2042160" y="254000"/>
                  </a:lnTo>
                  <a:lnTo>
                    <a:pt x="2038069" y="208328"/>
                  </a:lnTo>
                  <a:lnTo>
                    <a:pt x="2026275" y="165349"/>
                  </a:lnTo>
                  <a:lnTo>
                    <a:pt x="2007493" y="125777"/>
                  </a:lnTo>
                  <a:lnTo>
                    <a:pt x="1982440" y="90328"/>
                  </a:lnTo>
                  <a:lnTo>
                    <a:pt x="1951831" y="59719"/>
                  </a:lnTo>
                  <a:lnTo>
                    <a:pt x="1916382" y="34666"/>
                  </a:lnTo>
                  <a:lnTo>
                    <a:pt x="1876810" y="15884"/>
                  </a:lnTo>
                  <a:lnTo>
                    <a:pt x="1833831" y="4090"/>
                  </a:lnTo>
                  <a:lnTo>
                    <a:pt x="1788160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58161" y="3963161"/>
              <a:ext cx="2042160" cy="1524000"/>
            </a:xfrm>
            <a:custGeom>
              <a:avLst/>
              <a:gdLst/>
              <a:ahLst/>
              <a:cxnLst/>
              <a:rect l="l" t="t" r="r" b="b"/>
              <a:pathLst>
                <a:path w="2042160" h="1524000">
                  <a:moveTo>
                    <a:pt x="0" y="254000"/>
                  </a:moveTo>
                  <a:lnTo>
                    <a:pt x="4090" y="208328"/>
                  </a:lnTo>
                  <a:lnTo>
                    <a:pt x="15884" y="165349"/>
                  </a:lnTo>
                  <a:lnTo>
                    <a:pt x="34666" y="125777"/>
                  </a:lnTo>
                  <a:lnTo>
                    <a:pt x="59719" y="90328"/>
                  </a:lnTo>
                  <a:lnTo>
                    <a:pt x="90328" y="59719"/>
                  </a:lnTo>
                  <a:lnTo>
                    <a:pt x="125777" y="34666"/>
                  </a:lnTo>
                  <a:lnTo>
                    <a:pt x="165349" y="15884"/>
                  </a:lnTo>
                  <a:lnTo>
                    <a:pt x="208328" y="4090"/>
                  </a:lnTo>
                  <a:lnTo>
                    <a:pt x="254000" y="0"/>
                  </a:lnTo>
                  <a:lnTo>
                    <a:pt x="1788160" y="0"/>
                  </a:lnTo>
                  <a:lnTo>
                    <a:pt x="1833831" y="4090"/>
                  </a:lnTo>
                  <a:lnTo>
                    <a:pt x="1876810" y="15884"/>
                  </a:lnTo>
                  <a:lnTo>
                    <a:pt x="1916382" y="34666"/>
                  </a:lnTo>
                  <a:lnTo>
                    <a:pt x="1951831" y="59719"/>
                  </a:lnTo>
                  <a:lnTo>
                    <a:pt x="1982440" y="90328"/>
                  </a:lnTo>
                  <a:lnTo>
                    <a:pt x="2007493" y="125777"/>
                  </a:lnTo>
                  <a:lnTo>
                    <a:pt x="2026275" y="165349"/>
                  </a:lnTo>
                  <a:lnTo>
                    <a:pt x="2038069" y="208328"/>
                  </a:lnTo>
                  <a:lnTo>
                    <a:pt x="2042160" y="254000"/>
                  </a:lnTo>
                  <a:lnTo>
                    <a:pt x="2042160" y="1270000"/>
                  </a:lnTo>
                  <a:lnTo>
                    <a:pt x="2038069" y="1315671"/>
                  </a:lnTo>
                  <a:lnTo>
                    <a:pt x="2026275" y="1358650"/>
                  </a:lnTo>
                  <a:lnTo>
                    <a:pt x="2007493" y="1398222"/>
                  </a:lnTo>
                  <a:lnTo>
                    <a:pt x="1982440" y="1433671"/>
                  </a:lnTo>
                  <a:lnTo>
                    <a:pt x="1951831" y="1464280"/>
                  </a:lnTo>
                  <a:lnTo>
                    <a:pt x="1916382" y="1489333"/>
                  </a:lnTo>
                  <a:lnTo>
                    <a:pt x="1876810" y="1508115"/>
                  </a:lnTo>
                  <a:lnTo>
                    <a:pt x="1833831" y="1519909"/>
                  </a:lnTo>
                  <a:lnTo>
                    <a:pt x="1788160" y="1524000"/>
                  </a:lnTo>
                  <a:lnTo>
                    <a:pt x="254000" y="1524000"/>
                  </a:lnTo>
                  <a:lnTo>
                    <a:pt x="208328" y="1519909"/>
                  </a:lnTo>
                  <a:lnTo>
                    <a:pt x="165349" y="1508115"/>
                  </a:lnTo>
                  <a:lnTo>
                    <a:pt x="125777" y="1489333"/>
                  </a:lnTo>
                  <a:lnTo>
                    <a:pt x="90328" y="1464280"/>
                  </a:lnTo>
                  <a:lnTo>
                    <a:pt x="59719" y="1433671"/>
                  </a:lnTo>
                  <a:lnTo>
                    <a:pt x="34666" y="1398222"/>
                  </a:lnTo>
                  <a:lnTo>
                    <a:pt x="15884" y="1358650"/>
                  </a:lnTo>
                  <a:lnTo>
                    <a:pt x="4090" y="1315671"/>
                  </a:lnTo>
                  <a:lnTo>
                    <a:pt x="0" y="1270000"/>
                  </a:lnTo>
                  <a:lnTo>
                    <a:pt x="0" y="254000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265045" y="4338573"/>
            <a:ext cx="1624965" cy="72707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101600">
              <a:lnSpc>
                <a:spcPts val="1739"/>
              </a:lnSpc>
              <a:spcBef>
                <a:spcPts val="409"/>
              </a:spcBef>
            </a:pP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69.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Penalty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for 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failure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700" spc="-10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dirty="0">
                <a:solidFill>
                  <a:srgbClr val="FFFFFF"/>
                </a:solidFill>
                <a:latin typeface="Georgia"/>
                <a:cs typeface="Georgia"/>
              </a:rPr>
              <a:t>display 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certain</a:t>
            </a:r>
            <a:r>
              <a:rPr sz="17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Georgia"/>
                <a:cs typeface="Georgia"/>
              </a:rPr>
              <a:t>notices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6925" y="1199133"/>
            <a:ext cx="50088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72. PRESUMPTION AS </a:t>
            </a:r>
            <a:r>
              <a:rPr sz="2000" spc="-20" dirty="0">
                <a:latin typeface="Arial"/>
                <a:cs typeface="Arial"/>
              </a:rPr>
              <a:t>TO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EMPLOYMENT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6982"/>
            <a:ext cx="50749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1600" spc="-10" dirty="0">
                <a:latin typeface="Georgia"/>
                <a:cs typeface="Georgia"/>
              </a:rPr>
              <a:t>Children </a:t>
            </a:r>
            <a:r>
              <a:rPr sz="1600" spc="-5" dirty="0">
                <a:latin typeface="Georgia"/>
                <a:cs typeface="Georgia"/>
              </a:rPr>
              <a:t>shall </a:t>
            </a:r>
            <a:r>
              <a:rPr sz="1600" spc="-10" dirty="0">
                <a:latin typeface="Georgia"/>
                <a:cs typeface="Georgia"/>
              </a:rPr>
              <a:t>be deemed </a:t>
            </a:r>
            <a:r>
              <a:rPr sz="1600" spc="-5" dirty="0">
                <a:latin typeface="Georgia"/>
                <a:cs typeface="Georgia"/>
              </a:rPr>
              <a:t>to </a:t>
            </a:r>
            <a:r>
              <a:rPr sz="1600" spc="-10" dirty="0">
                <a:latin typeface="Georgia"/>
                <a:cs typeface="Georgia"/>
              </a:rPr>
              <a:t>be working </a:t>
            </a:r>
            <a:r>
              <a:rPr sz="1600" spc="-5" dirty="0">
                <a:latin typeface="Georgia"/>
                <a:cs typeface="Georgia"/>
              </a:rPr>
              <a:t>in </a:t>
            </a:r>
            <a:r>
              <a:rPr sz="1600" spc="-10" dirty="0">
                <a:latin typeface="Georgia"/>
                <a:cs typeface="Georgia"/>
              </a:rPr>
              <a:t>the</a:t>
            </a:r>
            <a:r>
              <a:rPr sz="1600" spc="29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factory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5610" y="1503933"/>
            <a:ext cx="31940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73. EVIDENCE AS </a:t>
            </a:r>
            <a:r>
              <a:rPr sz="2000" spc="-20" dirty="0">
                <a:latin typeface="Arial"/>
                <a:cs typeface="Arial"/>
              </a:rPr>
              <a:t>TO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56475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If a person </a:t>
            </a:r>
            <a:r>
              <a:rPr sz="1600" spc="-10" dirty="0">
                <a:latin typeface="Arial"/>
                <a:cs typeface="Arial"/>
              </a:rPr>
              <a:t>were </a:t>
            </a:r>
            <a:r>
              <a:rPr sz="1600" spc="-5" dirty="0">
                <a:latin typeface="Arial"/>
                <a:cs typeface="Arial"/>
              </a:rPr>
              <a:t>under or over a certain age, be an offence punishable under this  Act.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960" y="1183893"/>
            <a:ext cx="44380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74. COGNIZANCE OF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OFFENCES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6537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 prosecution under this Act, except a prosecution under section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66,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8364" y="1183893"/>
            <a:ext cx="48329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75. </a:t>
            </a:r>
            <a:r>
              <a:rPr sz="2200" spc="-35" dirty="0">
                <a:latin typeface="Arial"/>
                <a:cs typeface="Arial"/>
              </a:rPr>
              <a:t>LIMITATION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PROSECUTIONS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290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10" dirty="0">
                <a:latin typeface="Arial"/>
                <a:cs typeface="Arial"/>
              </a:rPr>
              <a:t>No </a:t>
            </a:r>
            <a:r>
              <a:rPr sz="1600" spc="-5" dirty="0">
                <a:latin typeface="Arial"/>
                <a:cs typeface="Arial"/>
              </a:rPr>
              <a:t>Court shall take cognizance of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offence under this Act or </a:t>
            </a:r>
            <a:r>
              <a:rPr sz="1600" dirty="0">
                <a:latin typeface="Arial"/>
                <a:cs typeface="Arial"/>
              </a:rPr>
              <a:t>any </a:t>
            </a:r>
            <a:r>
              <a:rPr sz="1600" spc="-5" dirty="0">
                <a:latin typeface="Arial"/>
                <a:cs typeface="Arial"/>
              </a:rPr>
              <a:t>rule or </a:t>
            </a:r>
            <a:r>
              <a:rPr sz="1600" dirty="0">
                <a:latin typeface="Arial"/>
                <a:cs typeface="Arial"/>
              </a:rPr>
              <a:t>order  </a:t>
            </a:r>
            <a:r>
              <a:rPr sz="1600" spc="-5" dirty="0">
                <a:latin typeface="Arial"/>
                <a:cs typeface="Arial"/>
              </a:rPr>
              <a:t>there </a:t>
            </a:r>
            <a:r>
              <a:rPr sz="1600" spc="-15" dirty="0">
                <a:latin typeface="Arial"/>
                <a:cs typeface="Arial"/>
              </a:rPr>
              <a:t>under, </a:t>
            </a:r>
            <a:r>
              <a:rPr sz="1600" dirty="0">
                <a:latin typeface="Arial"/>
                <a:cs typeface="Arial"/>
              </a:rPr>
              <a:t>other </a:t>
            </a:r>
            <a:r>
              <a:rPr sz="1600" spc="-5" dirty="0">
                <a:latin typeface="Arial"/>
                <a:cs typeface="Arial"/>
              </a:rPr>
              <a:t>than an offence under section 62 or section 64 unless complaint  thereof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made </a:t>
            </a:r>
            <a:r>
              <a:rPr sz="1600" spc="-10" dirty="0">
                <a:latin typeface="Arial"/>
                <a:cs typeface="Arial"/>
              </a:rPr>
              <a:t>with </a:t>
            </a:r>
            <a:r>
              <a:rPr sz="1600" dirty="0">
                <a:latin typeface="Arial"/>
                <a:cs typeface="Arial"/>
              </a:rPr>
              <a:t>in six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months.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5629" y="1275333"/>
            <a:ext cx="4421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76. </a:t>
            </a:r>
            <a:r>
              <a:rPr sz="2000" spc="-25" dirty="0">
                <a:latin typeface="Arial"/>
                <a:cs typeface="Arial"/>
              </a:rPr>
              <a:t>DISPLAY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30" dirty="0">
                <a:latin typeface="Arial"/>
                <a:cs typeface="Arial"/>
              </a:rPr>
              <a:t>FACTORY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NOTICES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55646"/>
            <a:ext cx="5189855" cy="415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dirty="0">
                <a:latin typeface="Arial"/>
                <a:cs typeface="Arial"/>
              </a:rPr>
              <a:t>Notice of periods of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work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spc="-5" dirty="0">
                <a:latin typeface="Arial"/>
                <a:cs typeface="Arial"/>
              </a:rPr>
              <a:t>An </a:t>
            </a:r>
            <a:r>
              <a:rPr sz="1500" dirty="0">
                <a:latin typeface="Arial"/>
                <a:cs typeface="Arial"/>
              </a:rPr>
              <a:t>abstract of the act </a:t>
            </a:r>
            <a:r>
              <a:rPr sz="1500" spc="-5" dirty="0">
                <a:latin typeface="Arial"/>
                <a:cs typeface="Arial"/>
              </a:rPr>
              <a:t>and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rules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dirty="0">
                <a:latin typeface="Arial"/>
                <a:cs typeface="Arial"/>
              </a:rPr>
              <a:t>Cautionary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notices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dirty="0">
                <a:latin typeface="Arial"/>
                <a:cs typeface="Arial"/>
              </a:rPr>
              <a:t>Safety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posters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spc="-5" dirty="0">
                <a:latin typeface="Arial"/>
                <a:cs typeface="Arial"/>
              </a:rPr>
              <a:t>Name </a:t>
            </a:r>
            <a:r>
              <a:rPr sz="1500" dirty="0">
                <a:latin typeface="Arial"/>
                <a:cs typeface="Arial"/>
              </a:rPr>
              <a:t>of the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inspectors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dirty="0">
                <a:latin typeface="Arial"/>
                <a:cs typeface="Arial"/>
              </a:rPr>
              <a:t>Name of the </a:t>
            </a:r>
            <a:r>
              <a:rPr sz="1500" spc="-5" dirty="0">
                <a:latin typeface="Arial"/>
                <a:cs typeface="Arial"/>
              </a:rPr>
              <a:t>certifying</a:t>
            </a:r>
            <a:r>
              <a:rPr sz="1500" spc="-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surgeon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spc="-5" dirty="0">
                <a:latin typeface="Arial"/>
                <a:cs typeface="Arial"/>
              </a:rPr>
              <a:t>Displayed </a:t>
            </a:r>
            <a:r>
              <a:rPr sz="1500" dirty="0">
                <a:latin typeface="Arial"/>
                <a:cs typeface="Arial"/>
              </a:rPr>
              <a:t>at conspicuous place </a:t>
            </a:r>
            <a:r>
              <a:rPr sz="1500" spc="-5" dirty="0">
                <a:latin typeface="Arial"/>
                <a:cs typeface="Arial"/>
              </a:rPr>
              <a:t>or near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5" dirty="0">
                <a:latin typeface="Arial"/>
                <a:cs typeface="Arial"/>
              </a:rPr>
              <a:t>main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entrance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spc="-5" dirty="0">
                <a:latin typeface="Arial"/>
                <a:cs typeface="Arial"/>
              </a:rPr>
              <a:t>Shall </a:t>
            </a:r>
            <a:r>
              <a:rPr sz="1500" dirty="0">
                <a:latin typeface="Arial"/>
                <a:cs typeface="Arial"/>
              </a:rPr>
              <a:t>be maintained </a:t>
            </a:r>
            <a:r>
              <a:rPr sz="1500" spc="-5" dirty="0">
                <a:latin typeface="Arial"/>
                <a:cs typeface="Arial"/>
              </a:rPr>
              <a:t>in a </a:t>
            </a:r>
            <a:r>
              <a:rPr sz="1500" dirty="0">
                <a:latin typeface="Arial"/>
                <a:cs typeface="Arial"/>
              </a:rPr>
              <a:t>clean </a:t>
            </a:r>
            <a:r>
              <a:rPr sz="1500" spc="-5" dirty="0">
                <a:latin typeface="Arial"/>
                <a:cs typeface="Arial"/>
              </a:rPr>
              <a:t>and </a:t>
            </a:r>
            <a:r>
              <a:rPr sz="1500" dirty="0">
                <a:latin typeface="Arial"/>
                <a:cs typeface="Arial"/>
              </a:rPr>
              <a:t>legible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condition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DA2"/>
              </a:buClr>
              <a:buFont typeface="Wingdings"/>
              <a:buChar char=""/>
            </a:pPr>
            <a:endParaRPr sz="17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500" spc="-5" dirty="0">
                <a:latin typeface="Arial"/>
                <a:cs typeface="Arial"/>
              </a:rPr>
              <a:t>Written </a:t>
            </a:r>
            <a:r>
              <a:rPr sz="1500" dirty="0">
                <a:latin typeface="Arial"/>
                <a:cs typeface="Arial"/>
              </a:rPr>
              <a:t>in </a:t>
            </a:r>
            <a:r>
              <a:rPr sz="1500" spc="-5" dirty="0">
                <a:latin typeface="Arial"/>
                <a:cs typeface="Arial"/>
              </a:rPr>
              <a:t>English </a:t>
            </a:r>
            <a:r>
              <a:rPr sz="1500" dirty="0">
                <a:latin typeface="Arial"/>
                <a:cs typeface="Arial"/>
              </a:rPr>
              <a:t>and vernacular of the</a:t>
            </a:r>
            <a:r>
              <a:rPr sz="1500" spc="-1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majority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440436"/>
            <a:ext cx="1905" cy="147955"/>
          </a:xfrm>
          <a:custGeom>
            <a:avLst/>
            <a:gdLst/>
            <a:ahLst/>
            <a:cxnLst/>
            <a:rect l="l" t="t" r="r" b="b"/>
            <a:pathLst>
              <a:path w="1904" h="147954">
                <a:moveTo>
                  <a:pt x="0" y="147828"/>
                </a:moveTo>
                <a:lnTo>
                  <a:pt x="1524" y="147828"/>
                </a:lnTo>
                <a:lnTo>
                  <a:pt x="1524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476" y="588263"/>
            <a:ext cx="1905" cy="32384"/>
          </a:xfrm>
          <a:custGeom>
            <a:avLst/>
            <a:gdLst/>
            <a:ahLst/>
            <a:cxnLst/>
            <a:rect l="l" t="t" r="r" b="b"/>
            <a:pathLst>
              <a:path w="1904" h="32384">
                <a:moveTo>
                  <a:pt x="0" y="32003"/>
                </a:moveTo>
                <a:lnTo>
                  <a:pt x="1524" y="32003"/>
                </a:lnTo>
                <a:lnTo>
                  <a:pt x="1524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7152" y="496823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1207" y="0"/>
                </a:moveTo>
                <a:lnTo>
                  <a:pt x="2032" y="0"/>
                </a:lnTo>
                <a:lnTo>
                  <a:pt x="0" y="2031"/>
                </a:lnTo>
                <a:lnTo>
                  <a:pt x="0" y="25400"/>
                </a:lnTo>
                <a:lnTo>
                  <a:pt x="2032" y="27431"/>
                </a:lnTo>
                <a:lnTo>
                  <a:pt x="3061207" y="27431"/>
                </a:lnTo>
                <a:lnTo>
                  <a:pt x="3063240" y="25400"/>
                </a:lnTo>
                <a:lnTo>
                  <a:pt x="306324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8872728" y="0"/>
            <a:ext cx="161925" cy="622300"/>
            <a:chOff x="8872728" y="0"/>
            <a:chExt cx="161925" cy="622300"/>
          </a:xfrm>
        </p:grpSpPr>
        <p:sp>
          <p:nvSpPr>
            <p:cNvPr id="7" name="object 7"/>
            <p:cNvSpPr/>
            <p:nvPr/>
          </p:nvSpPr>
          <p:spPr>
            <a:xfrm>
              <a:off x="9025128" y="0"/>
              <a:ext cx="9525" cy="622300"/>
            </a:xfrm>
            <a:custGeom>
              <a:avLst/>
              <a:gdLst/>
              <a:ahLst/>
              <a:cxnLst/>
              <a:rect l="l" t="t" r="r" b="b"/>
              <a:pathLst>
                <a:path w="9525" h="622300">
                  <a:moveTo>
                    <a:pt x="9143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9143" y="621791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74836" y="0"/>
              <a:ext cx="27940" cy="622300"/>
            </a:xfrm>
            <a:custGeom>
              <a:avLst/>
              <a:gdLst/>
              <a:ahLst/>
              <a:cxnLst/>
              <a:rect l="l" t="t" r="r" b="b"/>
              <a:pathLst>
                <a:path w="27940" h="622300">
                  <a:moveTo>
                    <a:pt x="27431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27431" y="621791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15400" y="0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70">
                  <a:moveTo>
                    <a:pt x="54864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54864" y="585215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72728" y="0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70">
                  <a:moveTo>
                    <a:pt x="9143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9143" y="585215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45668" y="1351533"/>
            <a:ext cx="7964170" cy="2169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03505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424455"/>
                </a:solidFill>
                <a:latin typeface="Arial"/>
                <a:cs typeface="Arial"/>
              </a:rPr>
              <a:t>6. POWER </a:t>
            </a:r>
            <a:r>
              <a:rPr sz="2000" b="1" spc="-20" dirty="0">
                <a:solidFill>
                  <a:srgbClr val="424455"/>
                </a:solidFill>
                <a:latin typeface="Arial"/>
                <a:cs typeface="Arial"/>
              </a:rPr>
              <a:t>TO </a:t>
            </a:r>
            <a:r>
              <a:rPr sz="2000" b="1" dirty="0">
                <a:solidFill>
                  <a:srgbClr val="424455"/>
                </a:solidFill>
                <a:latin typeface="Arial"/>
                <a:cs typeface="Arial"/>
              </a:rPr>
              <a:t>DECLARE </a:t>
            </a:r>
            <a:r>
              <a:rPr sz="2000" b="1" spc="-15" dirty="0">
                <a:solidFill>
                  <a:srgbClr val="424455"/>
                </a:solidFill>
                <a:latin typeface="Arial"/>
                <a:cs typeface="Arial"/>
              </a:rPr>
              <a:t>DEPARTMENTS </a:t>
            </a:r>
            <a:r>
              <a:rPr sz="2000" b="1" spc="-20" dirty="0">
                <a:solidFill>
                  <a:srgbClr val="424455"/>
                </a:solidFill>
                <a:latin typeface="Arial"/>
                <a:cs typeface="Arial"/>
              </a:rPr>
              <a:t>TO </a:t>
            </a:r>
            <a:r>
              <a:rPr sz="2000" b="1" dirty="0">
                <a:solidFill>
                  <a:srgbClr val="424455"/>
                </a:solidFill>
                <a:latin typeface="Arial"/>
                <a:cs typeface="Arial"/>
              </a:rPr>
              <a:t>BE</a:t>
            </a:r>
            <a:r>
              <a:rPr sz="2000" b="1" spc="-10" dirty="0">
                <a:solidFill>
                  <a:srgbClr val="424455"/>
                </a:solidFill>
                <a:latin typeface="Arial"/>
                <a:cs typeface="Arial"/>
              </a:rPr>
              <a:t> </a:t>
            </a:r>
            <a:r>
              <a:rPr sz="2000" b="1" spc="-35" dirty="0">
                <a:solidFill>
                  <a:srgbClr val="424455"/>
                </a:solidFill>
                <a:latin typeface="Arial"/>
                <a:cs typeface="Arial"/>
              </a:rPr>
              <a:t>SEPARATE</a:t>
            </a:r>
            <a:endParaRPr sz="2000">
              <a:latin typeface="Arial"/>
              <a:cs typeface="Arial"/>
            </a:endParaRPr>
          </a:p>
          <a:p>
            <a:pPr marR="99695" algn="ctr">
              <a:lnSpc>
                <a:spcPct val="100000"/>
              </a:lnSpc>
            </a:pPr>
            <a:r>
              <a:rPr sz="2000" b="1" spc="-15" dirty="0">
                <a:solidFill>
                  <a:srgbClr val="424455"/>
                </a:solidFill>
                <a:latin typeface="Arial"/>
                <a:cs typeface="Arial"/>
              </a:rPr>
              <a:t>FACTORIES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5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2000" dirty="0">
                <a:latin typeface="Arial"/>
                <a:cs typeface="Arial"/>
              </a:rPr>
              <a:t>The Provincial </a:t>
            </a:r>
            <a:r>
              <a:rPr sz="2000" spc="-5" dirty="0">
                <a:latin typeface="Arial"/>
                <a:cs typeface="Arial"/>
              </a:rPr>
              <a:t>Government </a:t>
            </a:r>
            <a:r>
              <a:rPr sz="2000" spc="-40" dirty="0">
                <a:latin typeface="Arial"/>
                <a:cs typeface="Arial"/>
              </a:rPr>
              <a:t>may, </a:t>
            </a:r>
            <a:r>
              <a:rPr sz="2000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order in writing, </a:t>
            </a:r>
            <a:r>
              <a:rPr sz="2000" dirty="0">
                <a:latin typeface="Arial"/>
                <a:cs typeface="Arial"/>
              </a:rPr>
              <a:t>direct </a:t>
            </a:r>
            <a:r>
              <a:rPr sz="2000" spc="-5" dirty="0">
                <a:latin typeface="Arial"/>
                <a:cs typeface="Arial"/>
              </a:rPr>
              <a:t>that the  different departments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branches </a:t>
            </a:r>
            <a:r>
              <a:rPr sz="2000" dirty="0">
                <a:latin typeface="Arial"/>
                <a:cs typeface="Arial"/>
              </a:rPr>
              <a:t>of a specified </a:t>
            </a:r>
            <a:r>
              <a:rPr sz="2000" spc="-5" dirty="0">
                <a:latin typeface="Arial"/>
                <a:cs typeface="Arial"/>
              </a:rPr>
              <a:t>factory </a:t>
            </a:r>
            <a:r>
              <a:rPr sz="2000" dirty="0">
                <a:latin typeface="Arial"/>
                <a:cs typeface="Arial"/>
              </a:rPr>
              <a:t>shall be  treated </a:t>
            </a:r>
            <a:r>
              <a:rPr sz="2000" spc="-10" dirty="0">
                <a:latin typeface="Arial"/>
                <a:cs typeface="Arial"/>
              </a:rPr>
              <a:t>as </a:t>
            </a:r>
            <a:r>
              <a:rPr sz="2000" spc="-5" dirty="0">
                <a:latin typeface="Arial"/>
                <a:cs typeface="Arial"/>
              </a:rPr>
              <a:t>separate factories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all or any of </a:t>
            </a:r>
            <a:r>
              <a:rPr sz="2000" spc="-5" dirty="0">
                <a:latin typeface="Arial"/>
                <a:cs typeface="Arial"/>
              </a:rPr>
              <a:t>the purposes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this  </a:t>
            </a:r>
            <a:r>
              <a:rPr sz="2000" spc="-5" dirty="0">
                <a:latin typeface="Arial"/>
                <a:cs typeface="Arial"/>
              </a:rPr>
              <a:t>Act.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133"/>
            <a:ext cx="28403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Trebuchet MS"/>
                <a:cs typeface="Trebuchet MS"/>
              </a:rPr>
              <a:t>CHAPTER</a:t>
            </a:r>
            <a:r>
              <a:rPr b="0" spc="-6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VII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72411"/>
            <a:ext cx="21831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u="heavy" spc="-5" dirty="0">
                <a:solidFill>
                  <a:srgbClr val="67AEBC"/>
                </a:solidFill>
                <a:uFill>
                  <a:solidFill>
                    <a:srgbClr val="67AEBC"/>
                  </a:solidFill>
                </a:uFill>
                <a:latin typeface="Georgia"/>
                <a:cs typeface="Georgia"/>
                <a:hlinkClick r:id="rId2"/>
              </a:rPr>
              <a:t>Supplement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650" y="1275333"/>
            <a:ext cx="752538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77. POWER OF PROVINCIAL GOVERNMENT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MAKE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RULES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842386"/>
            <a:ext cx="42424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Make rules requiring occupiers or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managers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476" y="879093"/>
            <a:ext cx="38703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79. </a:t>
            </a:r>
            <a:r>
              <a:rPr sz="2200" spc="-20" dirty="0">
                <a:latin typeface="Arial"/>
                <a:cs typeface="Arial"/>
              </a:rPr>
              <a:t>PUBLICATION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RULES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560447"/>
            <a:ext cx="2458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dirty="0">
                <a:latin typeface="Arial"/>
                <a:cs typeface="Arial"/>
              </a:rPr>
              <a:t>All </a:t>
            </a:r>
            <a:r>
              <a:rPr sz="1600" spc="-5" dirty="0">
                <a:latin typeface="Arial"/>
                <a:cs typeface="Arial"/>
              </a:rPr>
              <a:t>rules shall be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publish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816" y="1275333"/>
            <a:ext cx="59759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80. </a:t>
            </a:r>
            <a:r>
              <a:rPr sz="2000" spc="-15" dirty="0">
                <a:latin typeface="Arial"/>
                <a:cs typeface="Arial"/>
              </a:rPr>
              <a:t>APPLICATION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GOVERNMENT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FACTORIES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842386"/>
            <a:ext cx="28428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This act apply to all factories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3068" y="1199133"/>
            <a:ext cx="71342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81. PROTECTION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PERSONS ACTING UNDER THIS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ACT.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560447"/>
            <a:ext cx="4682490" cy="8331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suit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F4DA2"/>
              </a:buClr>
              <a:buFont typeface="Wingdings"/>
              <a:buChar char=""/>
            </a:pPr>
            <a:endParaRPr sz="21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No prosecution or other legal proceeding shall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lie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2476" y="588263"/>
            <a:ext cx="1905" cy="32384"/>
          </a:xfrm>
          <a:custGeom>
            <a:avLst/>
            <a:gdLst/>
            <a:ahLst/>
            <a:cxnLst/>
            <a:rect l="l" t="t" r="r" b="b"/>
            <a:pathLst>
              <a:path w="1904" h="32384">
                <a:moveTo>
                  <a:pt x="0" y="32003"/>
                </a:moveTo>
                <a:lnTo>
                  <a:pt x="1524" y="32003"/>
                </a:lnTo>
                <a:lnTo>
                  <a:pt x="1524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2476" y="440436"/>
            <a:ext cx="1905" cy="147955"/>
          </a:xfrm>
          <a:custGeom>
            <a:avLst/>
            <a:gdLst/>
            <a:ahLst/>
            <a:cxnLst/>
            <a:rect l="l" t="t" r="r" b="b"/>
            <a:pathLst>
              <a:path w="1904" h="147954">
                <a:moveTo>
                  <a:pt x="0" y="147828"/>
                </a:moveTo>
                <a:lnTo>
                  <a:pt x="1524" y="147828"/>
                </a:lnTo>
                <a:lnTo>
                  <a:pt x="1524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7152" y="496823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1207" y="0"/>
                </a:moveTo>
                <a:lnTo>
                  <a:pt x="2032" y="0"/>
                </a:lnTo>
                <a:lnTo>
                  <a:pt x="0" y="2031"/>
                </a:lnTo>
                <a:lnTo>
                  <a:pt x="0" y="25400"/>
                </a:lnTo>
                <a:lnTo>
                  <a:pt x="2032" y="27431"/>
                </a:lnTo>
                <a:lnTo>
                  <a:pt x="3061207" y="27431"/>
                </a:lnTo>
                <a:lnTo>
                  <a:pt x="3063240" y="25400"/>
                </a:lnTo>
                <a:lnTo>
                  <a:pt x="306324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9144000" cy="6859905"/>
            <a:chOff x="0" y="0"/>
            <a:chExt cx="9144000" cy="6859905"/>
          </a:xfrm>
        </p:grpSpPr>
        <p:sp>
          <p:nvSpPr>
            <p:cNvPr id="7" name="object 7"/>
            <p:cNvSpPr/>
            <p:nvPr/>
          </p:nvSpPr>
          <p:spPr>
            <a:xfrm>
              <a:off x="9025128" y="0"/>
              <a:ext cx="9525" cy="622300"/>
            </a:xfrm>
            <a:custGeom>
              <a:avLst/>
              <a:gdLst/>
              <a:ahLst/>
              <a:cxnLst/>
              <a:rect l="l" t="t" r="r" b="b"/>
              <a:pathLst>
                <a:path w="9525" h="622300">
                  <a:moveTo>
                    <a:pt x="9143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9143" y="621791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74835" y="0"/>
              <a:ext cx="27940" cy="622300"/>
            </a:xfrm>
            <a:custGeom>
              <a:avLst/>
              <a:gdLst/>
              <a:ahLst/>
              <a:cxnLst/>
              <a:rect l="l" t="t" r="r" b="b"/>
              <a:pathLst>
                <a:path w="27940" h="622300">
                  <a:moveTo>
                    <a:pt x="27431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27431" y="621791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15400" y="0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70">
                  <a:moveTo>
                    <a:pt x="54864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54864" y="585215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72728" y="0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70">
                  <a:moveTo>
                    <a:pt x="9143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9143" y="585215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9144000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4074" y="1503933"/>
            <a:ext cx="683640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7. POWER </a:t>
            </a:r>
            <a:r>
              <a:rPr sz="2000" spc="-2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EXEMPT </a:t>
            </a:r>
            <a:r>
              <a:rPr sz="2000" dirty="0">
                <a:latin typeface="Arial"/>
                <a:cs typeface="Arial"/>
              </a:rPr>
              <a:t>ON A CHANGE IN THE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FACTORY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8506"/>
            <a:ext cx="79648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  <a:buClr>
                <a:srgbClr val="9F4DA2"/>
              </a:buClr>
              <a:buFont typeface="Georgia"/>
              <a:buChar char="•"/>
              <a:tabLst>
                <a:tab pos="269240" algn="l"/>
              </a:tabLst>
            </a:pPr>
            <a:r>
              <a:rPr sz="1600" spc="-5" dirty="0">
                <a:latin typeface="Arial"/>
                <a:cs typeface="Arial"/>
              </a:rPr>
              <a:t>When the Provincial Government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satisfied that, following </a:t>
            </a:r>
            <a:r>
              <a:rPr sz="1600" spc="-10" dirty="0">
                <a:latin typeface="Arial"/>
                <a:cs typeface="Arial"/>
              </a:rPr>
              <a:t>upon </a:t>
            </a:r>
            <a:r>
              <a:rPr sz="1600" spc="-5" dirty="0">
                <a:latin typeface="Arial"/>
                <a:cs typeface="Arial"/>
              </a:rPr>
              <a:t>a change of  occupier of a </a:t>
            </a:r>
            <a:r>
              <a:rPr sz="1600" dirty="0">
                <a:latin typeface="Arial"/>
                <a:cs typeface="Arial"/>
              </a:rPr>
              <a:t>factory or in </a:t>
            </a:r>
            <a:r>
              <a:rPr sz="1600" spc="-5" dirty="0">
                <a:latin typeface="Arial"/>
                <a:cs typeface="Arial"/>
              </a:rPr>
              <a:t>the manufacturing </a:t>
            </a:r>
            <a:r>
              <a:rPr sz="1600" dirty="0">
                <a:latin typeface="Arial"/>
                <a:cs typeface="Arial"/>
              </a:rPr>
              <a:t>process </a:t>
            </a:r>
            <a:r>
              <a:rPr sz="1600" spc="-5" dirty="0">
                <a:latin typeface="Arial"/>
                <a:cs typeface="Arial"/>
              </a:rPr>
              <a:t>carried on therein, the </a:t>
            </a:r>
            <a:r>
              <a:rPr sz="1600" dirty="0">
                <a:latin typeface="Arial"/>
                <a:cs typeface="Arial"/>
              </a:rPr>
              <a:t>number  </a:t>
            </a:r>
            <a:r>
              <a:rPr sz="1600" spc="-5" dirty="0">
                <a:latin typeface="Arial"/>
                <a:cs typeface="Arial"/>
              </a:rPr>
              <a:t>of workers </a:t>
            </a:r>
            <a:r>
              <a:rPr sz="1600" dirty="0">
                <a:latin typeface="Arial"/>
                <a:cs typeface="Arial"/>
              </a:rPr>
              <a:t>for the </a:t>
            </a:r>
            <a:r>
              <a:rPr sz="1600" spc="-5" dirty="0">
                <a:latin typeface="Arial"/>
                <a:cs typeface="Arial"/>
              </a:rPr>
              <a:t>time being working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factory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10" dirty="0">
                <a:latin typeface="Arial"/>
                <a:cs typeface="Arial"/>
              </a:rPr>
              <a:t>less </a:t>
            </a:r>
            <a:r>
              <a:rPr sz="1600" spc="-5" dirty="0">
                <a:latin typeface="Arial"/>
                <a:cs typeface="Arial"/>
              </a:rPr>
              <a:t>than twenty and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not  </a:t>
            </a:r>
            <a:r>
              <a:rPr sz="1600" spc="-10" dirty="0">
                <a:latin typeface="Arial"/>
                <a:cs typeface="Arial"/>
              </a:rPr>
              <a:t>likely </a:t>
            </a:r>
            <a:r>
              <a:rPr sz="1600" spc="-5" dirty="0">
                <a:latin typeface="Arial"/>
                <a:cs typeface="Arial"/>
              </a:rPr>
              <a:t>to be </a:t>
            </a:r>
            <a:r>
              <a:rPr sz="1600" dirty="0">
                <a:latin typeface="Arial"/>
                <a:cs typeface="Arial"/>
              </a:rPr>
              <a:t>twenty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more </a:t>
            </a:r>
            <a:r>
              <a:rPr sz="1600" spc="-5" dirty="0">
                <a:latin typeface="Arial"/>
                <a:cs typeface="Arial"/>
              </a:rPr>
              <a:t>on </a:t>
            </a:r>
            <a:r>
              <a:rPr sz="1600" dirty="0">
                <a:latin typeface="Arial"/>
                <a:cs typeface="Arial"/>
              </a:rPr>
              <a:t>any day </a:t>
            </a:r>
            <a:r>
              <a:rPr sz="1600" spc="-5" dirty="0">
                <a:latin typeface="Arial"/>
                <a:cs typeface="Arial"/>
              </a:rPr>
              <a:t>during the ensuing twelve months, </a:t>
            </a:r>
            <a:r>
              <a:rPr sz="1600" dirty="0">
                <a:latin typeface="Arial"/>
                <a:cs typeface="Arial"/>
              </a:rPr>
              <a:t>it may </a:t>
            </a:r>
            <a:r>
              <a:rPr sz="1600" spc="5" dirty="0">
                <a:latin typeface="Arial"/>
                <a:cs typeface="Arial"/>
              </a:rPr>
              <a:t>by  </a:t>
            </a:r>
            <a:r>
              <a:rPr sz="1600" spc="-5" dirty="0">
                <a:latin typeface="Arial"/>
                <a:cs typeface="Arial"/>
              </a:rPr>
              <a:t>order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writing exempt such factory from operation of this Act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AE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3859</Words>
  <Application>Microsoft Office PowerPoint</Application>
  <PresentationFormat>On-screen Show (4:3)</PresentationFormat>
  <Paragraphs>516</Paragraphs>
  <Slides>85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Office Theme</vt:lpstr>
      <vt:lpstr>THE FACTORIES ACT, 1934</vt:lpstr>
      <vt:lpstr>CHAPTER I - Preliminary</vt:lpstr>
      <vt:lpstr>1. DEFINITIONS</vt:lpstr>
      <vt:lpstr>2. DEFINITIONS</vt:lpstr>
      <vt:lpstr>3. REFERENCE TO TIME OF DAY</vt:lpstr>
      <vt:lpstr>Slide 6</vt:lpstr>
      <vt:lpstr>5. POWER TO APPLY PROVISIONS APPLICABLE TO FACTORIES TO  CERTAIN OTHER PLACES</vt:lpstr>
      <vt:lpstr>Slide 8</vt:lpstr>
      <vt:lpstr>7. POWER TO EXEMPT ON A CHANGE IN THE FACTORY</vt:lpstr>
      <vt:lpstr>8. EXEMPTION FROM CERTAIN PROVISIONS OF THE ACT</vt:lpstr>
      <vt:lpstr>CHAPTER II</vt:lpstr>
      <vt:lpstr>10. INSPECTORS</vt:lpstr>
      <vt:lpstr>11. POWERS OF THE INSPECTOR</vt:lpstr>
      <vt:lpstr>12. CERTIFYING SURGONS</vt:lpstr>
      <vt:lpstr>Slide 15</vt:lpstr>
      <vt:lpstr>13. CLEANLINESS</vt:lpstr>
      <vt:lpstr>14. DISPOSAL OF WASTES AND EFFLUENTS</vt:lpstr>
      <vt:lpstr>15. VENTILATION AND TEMPERATURE</vt:lpstr>
      <vt:lpstr>16. DUST AND FUME</vt:lpstr>
      <vt:lpstr>17. Artificial humidification</vt:lpstr>
      <vt:lpstr>18. OVERCROWDING</vt:lpstr>
      <vt:lpstr>19. LIGHTING</vt:lpstr>
      <vt:lpstr>20. DRINKING WATER</vt:lpstr>
      <vt:lpstr>21. WASH ROOMS</vt:lpstr>
      <vt:lpstr>22. SPITTOONS</vt:lpstr>
      <vt:lpstr>23. PRECAUTIONS AGAINST CONTAGIOUS OR INFECTIONS  DISEASE</vt:lpstr>
      <vt:lpstr>24. POWER TO MAKE RULES FOR PROVISION OF CANTEENS</vt:lpstr>
      <vt:lpstr>25. PRECAUTIONS IN CASE OF FIRE</vt:lpstr>
      <vt:lpstr>26. FENCING OF MACHINERY</vt:lpstr>
      <vt:lpstr>27. WORK ON OR NEAR MACHINERY IN MOTION</vt:lpstr>
      <vt:lpstr>28. EMPLOYMENT OF YOUNG PERSONS ON DANGEROUS  MACHINES</vt:lpstr>
      <vt:lpstr>29. STRIKING GEAR AND DEVICES FOR CATTING OFF POWER</vt:lpstr>
      <vt:lpstr>31. CASING OF NEW MACHINERY</vt:lpstr>
      <vt:lpstr>32. PROHIBITION OF EMPLOYMENT OF WOMEN AND CHILDREN  NEAR COTTON OPENERS.</vt:lpstr>
      <vt:lpstr>33. CRANES AND OTHER LIFTING MACHINERY</vt:lpstr>
      <vt:lpstr>33-B. REVOLVING MACHINERY</vt:lpstr>
      <vt:lpstr>33-C. PRESSURE PLANT</vt:lpstr>
      <vt:lpstr>33-D. FLOORS, STAIRS AND MEANS OF ACCESS</vt:lpstr>
      <vt:lpstr>33-E. PITS, SUMPS, OPENING IN FLOORS, ETC</vt:lpstr>
      <vt:lpstr>33-F. EXCESSIVE WEIGHTS</vt:lpstr>
      <vt:lpstr>33-G. PROTECTION OF EYES</vt:lpstr>
      <vt:lpstr>33-H. POWERS TO REQUIRE SPECIFICATIONS OF DEFECTIVE  PARTS OR TESTS OF STABILITY</vt:lpstr>
      <vt:lpstr>33-I. SAFETY OF BUILDING, MACHINERY AND MANUFACTURING  PROCESS</vt:lpstr>
      <vt:lpstr>33- J. POWER TO MAKE RULES TO SUPPLEMENT THIS CHAPTER</vt:lpstr>
      <vt:lpstr>33-K. PRECAUTIONS AGAINST DANGEROUS FUMES</vt:lpstr>
      <vt:lpstr>33-L. EXPLOSIVE OR INFLAMMABLE DUST, GAS, ETC</vt:lpstr>
      <vt:lpstr>33-M. POWER TO EXCLUDE CHILDREN</vt:lpstr>
      <vt:lpstr>33-P. APPEALS</vt:lpstr>
      <vt:lpstr>33-Q. ADDITIONAL POWER TO MAKE HEALTH AND SAFETY  RULES RELATING TO SHELTERS DURING REST.</vt:lpstr>
      <vt:lpstr>Chapter 4</vt:lpstr>
      <vt:lpstr>RESTRICTIONS ON WORKING HOURS OF ADULTS</vt:lpstr>
      <vt:lpstr>CONTINUED…</vt:lpstr>
      <vt:lpstr>CONTINUED…</vt:lpstr>
      <vt:lpstr>CONTINUED…</vt:lpstr>
      <vt:lpstr>CONTINUED…</vt:lpstr>
      <vt:lpstr>CONTINUED…</vt:lpstr>
      <vt:lpstr>CONTINUED….</vt:lpstr>
      <vt:lpstr>CONTINUED…</vt:lpstr>
      <vt:lpstr>CONTINUED…</vt:lpstr>
      <vt:lpstr>CHAPTER IV-A. HOLIDAY WITH PAY</vt:lpstr>
      <vt:lpstr>50. PROHIBITION OF EMPLOYMENT OF YOUNG CHILDREN</vt:lpstr>
      <vt:lpstr>CHAPTER V</vt:lpstr>
      <vt:lpstr>51. NON ADULT WORKERS TO CARRY TOKENS GIVING  REFERENCE TO CERTIFICATES OF FITNESS</vt:lpstr>
      <vt:lpstr>52. CERTIFICATE OF FITNESS</vt:lpstr>
      <vt:lpstr>54. RESTRICTIONS ON THE WORKING HOURS OF A CHILD</vt:lpstr>
      <vt:lpstr>55. NOTICE OF PERIODS FOR WORK FOR CHILDREN</vt:lpstr>
      <vt:lpstr>56. REGISTER OF CHILD WORKERS</vt:lpstr>
      <vt:lpstr>57. HOURS OF WORK TO CORRESPOND WITH NOTICE AND  REGISTER</vt:lpstr>
      <vt:lpstr>58.POWER TO REQUIRE MEDICAL EXAMINATION</vt:lpstr>
      <vt:lpstr>59. POWER TO MAKE RULES</vt:lpstr>
      <vt:lpstr>CHAPTER VI</vt:lpstr>
      <vt:lpstr>60. Penalty for contravention • Rs. 500</vt:lpstr>
      <vt:lpstr>Rs. 500</vt:lpstr>
      <vt:lpstr>CHAPTER VI - PENALTIES AND PROCEDURE</vt:lpstr>
      <vt:lpstr>72. PRESUMPTION AS TO EMPLOYMENT</vt:lpstr>
      <vt:lpstr>73. EVIDENCE AS TO AGE</vt:lpstr>
      <vt:lpstr>74. COGNIZANCE OF OFFENCES</vt:lpstr>
      <vt:lpstr>75. LIMITATION OF PROSECUTIONS</vt:lpstr>
      <vt:lpstr>76. DISPLAY OF FACTORY NOTICES</vt:lpstr>
      <vt:lpstr>CHAPTER VII</vt:lpstr>
      <vt:lpstr>77. POWER OF PROVINCIAL GOVERNMENT TO MAKE RULES</vt:lpstr>
      <vt:lpstr>79. PUBLICATION OF RULES</vt:lpstr>
      <vt:lpstr>80. APPLICATION TO GOVERNMENT FACTORIES</vt:lpstr>
      <vt:lpstr>81. PROTECTION TO PERSONS ACTING UNDER THIS ACT.</vt:lpstr>
      <vt:lpstr>Slide 85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uos1</dc:creator>
  <cp:lastModifiedBy>uos1</cp:lastModifiedBy>
  <cp:revision>2</cp:revision>
  <dcterms:created xsi:type="dcterms:W3CDTF">2020-05-02T06:24:07Z</dcterms:created>
  <dcterms:modified xsi:type="dcterms:W3CDTF">2020-05-02T06:47:13Z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2020-05-02T00:00:00Z</vt:filetime>
  </property>
</Properties>
</file>