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82" r:id="rId2"/>
    <p:sldId id="281" r:id="rId3"/>
    <p:sldId id="256" r:id="rId4"/>
    <p:sldId id="258" r:id="rId5"/>
    <p:sldId id="259" r:id="rId6"/>
    <p:sldId id="260" r:id="rId7"/>
    <p:sldId id="261" r:id="rId8"/>
    <p:sldId id="28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7" r:id="rId18"/>
    <p:sldId id="272" r:id="rId19"/>
    <p:sldId id="288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4" r:id="rId29"/>
    <p:sldId id="283" r:id="rId30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HASSAN" initials="AH" lastIdx="1" clrIdx="0">
    <p:extLst>
      <p:ext uri="{19B8F6BF-5375-455C-9EA6-DF929625EA0E}">
        <p15:presenceInfo xmlns:p15="http://schemas.microsoft.com/office/powerpoint/2012/main" userId="ALI HAS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0T12:07:34.304" idx="1">
    <p:pos x="7014" y="361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1D23-6F13-4BC6-A33F-C8223133F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EB59B-1FDF-48E8-A29E-11D4BF245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1C9A0-FE36-48F9-AFD9-4FE438B0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D66-5D3A-4B00-A955-C71C04AD352A}" type="datetimeFigureOut">
              <a:rPr lang="en-PK" smtClean="0"/>
              <a:t>26/04/2020</a:t>
            </a:fld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F1EF1-FFA3-4ADA-AFFE-5CD6942DF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4199C-51F5-4722-A715-9E8A99ED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236C-E535-4D67-98CC-548DF5F9D178}" type="slidenum">
              <a:rPr lang="en-PK" smtClean="0"/>
              <a:t>‹#›</a:t>
            </a:fld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62816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BBB3-1BE1-4156-952C-49D57271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722BB-78D6-4320-9602-64E8CB112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C7135-C21F-4660-8900-2602842EC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D66-5D3A-4B00-A955-C71C04AD352A}" type="datetimeFigureOut">
              <a:rPr lang="en-PK" smtClean="0"/>
              <a:t>26/04/2020</a:t>
            </a:fld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F7273-81EF-4966-866F-03CA4E78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5A04B-78F1-4E74-A801-9F4A1536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236C-E535-4D67-98CC-548DF5F9D178}" type="slidenum">
              <a:rPr lang="en-PK" smtClean="0"/>
              <a:t>‹#›</a:t>
            </a:fld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98040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817186-9D70-450C-8E3F-2A067B29D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0C8AB-C08D-4D75-AC36-FA148BA88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1740A-0371-4F50-960C-225C30EDC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D66-5D3A-4B00-A955-C71C04AD352A}" type="datetimeFigureOut">
              <a:rPr lang="en-PK" smtClean="0"/>
              <a:t>26/04/2020</a:t>
            </a:fld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E2D76-F553-42DF-944E-BCE0F67A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816EA-6A62-4C71-92D1-0288F211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236C-E535-4D67-98CC-548DF5F9D178}" type="slidenum">
              <a:rPr lang="en-PK" smtClean="0"/>
              <a:t>‹#›</a:t>
            </a:fld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42034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FD10-F3FD-4E3A-B425-3BB5D6D1F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48229-E5C9-496C-994B-E7721A673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89726-8A92-4886-9153-E0B93AE3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D66-5D3A-4B00-A955-C71C04AD352A}" type="datetimeFigureOut">
              <a:rPr lang="en-PK" smtClean="0"/>
              <a:t>26/04/2020</a:t>
            </a:fld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7B51E-B07A-48DE-AD7F-7E8CCB5D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633A3-E95C-4A7B-8AE9-BFF5B5A2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236C-E535-4D67-98CC-548DF5F9D178}" type="slidenum">
              <a:rPr lang="en-PK" smtClean="0"/>
              <a:t>‹#›</a:t>
            </a:fld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70907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5331-BF0B-4FA5-8804-1FDA7B90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B84D5-7CC9-4FC2-904E-A1D0F474C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1228B-2E02-4680-B7DF-503134849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D66-5D3A-4B00-A955-C71C04AD352A}" type="datetimeFigureOut">
              <a:rPr lang="en-PK" smtClean="0"/>
              <a:t>26/04/2020</a:t>
            </a:fld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A7E9A-3D07-40CF-8890-3BC95E86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5B1D-0A21-400A-9310-48E93B8F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236C-E535-4D67-98CC-548DF5F9D178}" type="slidenum">
              <a:rPr lang="en-PK" smtClean="0"/>
              <a:t>‹#›</a:t>
            </a:fld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90869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ED82-7FC0-45F5-B981-7F94E485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21A24-AA37-43DE-A9AD-BE8BE1C05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54472-72BF-49C3-A93C-C517274E9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0621C-1E1B-404D-8901-5C329AC7B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D66-5D3A-4B00-A955-C71C04AD352A}" type="datetimeFigureOut">
              <a:rPr lang="en-PK" smtClean="0"/>
              <a:t>26/04/2020</a:t>
            </a:fld>
            <a:endParaRPr lang="en-P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32185-E6A2-4050-995F-DEA26EB8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DAAA6-5D9A-4947-BF3C-AFC866DB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236C-E535-4D67-98CC-548DF5F9D178}" type="slidenum">
              <a:rPr lang="en-PK" smtClean="0"/>
              <a:t>‹#›</a:t>
            </a:fld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91060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260E-2F83-44D7-ACB9-453EFDFEA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EA919-11BB-4EA9-9AC0-37A745E6D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AC51D-2B22-48A5-9EF1-622A6202E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44604-1492-46EA-ADB5-D750EA1CC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E6C2AC-558B-486D-8C19-775BB2B4B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9BCACC-578A-4BCC-B47E-181C3E30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D66-5D3A-4B00-A955-C71C04AD352A}" type="datetimeFigureOut">
              <a:rPr lang="en-PK" smtClean="0"/>
              <a:t>26/04/2020</a:t>
            </a:fld>
            <a:endParaRPr lang="en-P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27A5F-A51B-4A09-A957-83AB0626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F2CCE4-69F9-452C-B975-75F453E91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236C-E535-4D67-98CC-548DF5F9D178}" type="slidenum">
              <a:rPr lang="en-PK" smtClean="0"/>
              <a:t>‹#›</a:t>
            </a:fld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01721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7653-CB61-4A08-9BE8-A4B692B77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0F2D9-C92E-4624-A873-13978E35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D66-5D3A-4B00-A955-C71C04AD352A}" type="datetimeFigureOut">
              <a:rPr lang="en-PK" smtClean="0"/>
              <a:t>26/04/2020</a:t>
            </a:fld>
            <a:endParaRPr lang="en-P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6C0B5-9378-4980-AF2F-77C03831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BDE5F-201D-485E-89B7-42199E2DE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236C-E535-4D67-98CC-548DF5F9D178}" type="slidenum">
              <a:rPr lang="en-PK" smtClean="0"/>
              <a:t>‹#›</a:t>
            </a:fld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94028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B7A1B-06E6-45DD-9E6E-68104507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D66-5D3A-4B00-A955-C71C04AD352A}" type="datetimeFigureOut">
              <a:rPr lang="en-PK" smtClean="0"/>
              <a:t>26/04/2020</a:t>
            </a:fld>
            <a:endParaRPr lang="en-P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2F5AFA-0240-47EE-BA63-5D57DA08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45637-29A4-4657-A3E2-476ADD47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236C-E535-4D67-98CC-548DF5F9D178}" type="slidenum">
              <a:rPr lang="en-PK" smtClean="0"/>
              <a:t>‹#›</a:t>
            </a:fld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07982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C1F3-5E04-422B-817E-3A627C24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6FA54-6DF1-4448-8917-BCF3F302E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9D9CC-0B48-4CA3-959F-623CC5198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0EE7B-B640-45D2-B592-8F4E8652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D66-5D3A-4B00-A955-C71C04AD352A}" type="datetimeFigureOut">
              <a:rPr lang="en-PK" smtClean="0"/>
              <a:t>26/04/2020</a:t>
            </a:fld>
            <a:endParaRPr lang="en-P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B056C-6405-4D3A-9F03-57BA1B90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B9EAB-4BFF-45ED-A7DE-374A7CD3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236C-E535-4D67-98CC-548DF5F9D178}" type="slidenum">
              <a:rPr lang="en-PK" smtClean="0"/>
              <a:t>‹#›</a:t>
            </a:fld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23825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A86C-CBE7-4F5A-80DE-1CD6B2B9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B95EC4-23C3-44D7-8A94-5CE7FD7DC1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A95AC-870E-4EFE-A99C-9F4A4300F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F576E-6A7D-42D6-B657-E0AE3360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1D66-5D3A-4B00-A955-C71C04AD352A}" type="datetimeFigureOut">
              <a:rPr lang="en-PK" smtClean="0"/>
              <a:t>26/04/2020</a:t>
            </a:fld>
            <a:endParaRPr lang="en-P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24562-6AC9-420D-A727-A2468D78E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07CB5-088B-401E-8393-4EFFDE00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236C-E535-4D67-98CC-548DF5F9D178}" type="slidenum">
              <a:rPr lang="en-PK" smtClean="0"/>
              <a:t>‹#›</a:t>
            </a:fld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08060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E0F59C-A944-4539-A167-E217B1D7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3C5EF-48ED-49D9-A699-289A8519B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CDDAC-47DC-470F-B571-D2C137B91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51D66-5D3A-4B00-A955-C71C04AD352A}" type="datetimeFigureOut">
              <a:rPr lang="en-PK" smtClean="0"/>
              <a:t>26/04/2020</a:t>
            </a:fld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E842D-ACB2-4D62-AFE0-C5F67D4C3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1B316-6EAB-42B6-8916-2855D7AAD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7236C-E535-4D67-98CC-548DF5F9D178}" type="slidenum">
              <a:rPr lang="en-PK" smtClean="0"/>
              <a:t>‹#›</a:t>
            </a:fld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77721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5FA3A88-1792-4792-8288-EF690BC01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b="1" dirty="0">
                <a:latin typeface="Algerian" panose="04020705040A02060702" pitchFamily="82" charset="0"/>
              </a:rPr>
              <a:t>CANCER GROWTH FACTORS</a:t>
            </a:r>
            <a:endParaRPr lang="en-PK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47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 A special category of genes – cancer&#10;suppressor genes or antioncogenes.&#10; The products of these genes apply breaks &amp;&#10;reg...">
            <a:extLst>
              <a:ext uri="{FF2B5EF4-FFF2-40B4-BE49-F238E27FC236}">
                <a16:creationId xmlns:a16="http://schemas.microsoft.com/office/drawing/2014/main" id="{B5AABC40-F863-4DC0-B9A9-444796143B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 bwMode="auto">
          <a:xfrm>
            <a:off x="0" y="10"/>
            <a:ext cx="12061031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542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 Tumor markers are defined as bio chemical&#10;substance (e.g. hormone, enzyme or&#10;proteins) synthesized &amp; released by cancer&#10;...">
            <a:extLst>
              <a:ext uri="{FF2B5EF4-FFF2-40B4-BE49-F238E27FC236}">
                <a16:creationId xmlns:a16="http://schemas.microsoft.com/office/drawing/2014/main" id="{94CE0A4A-7AF3-4B9D-BA6C-E95E377E35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 bwMode="auto">
          <a:xfrm>
            <a:off x="261938" y="10"/>
            <a:ext cx="11608593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312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umor marker Associated cancer&#10;Oncofetal antigens&#10;Carcinoembryonic antigen (CEA)&#10;Cancer of colon, stomach, lung,&#10;pancreas ...">
            <a:extLst>
              <a:ext uri="{FF2B5EF4-FFF2-40B4-BE49-F238E27FC236}">
                <a16:creationId xmlns:a16="http://schemas.microsoft.com/office/drawing/2014/main" id="{2F421919-8812-4014-A0AE-3AE53D99D0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 bwMode="auto">
          <a:xfrm>
            <a:off x="261938" y="10"/>
            <a:ext cx="11584781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618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E735511-6562-457C-8B00-79729A7D93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 bwMode="auto">
          <a:xfrm>
            <a:off x="321468" y="10"/>
            <a:ext cx="11465719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34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0937-11D3-4F0F-AA24-AD0E26E6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 dirty="0"/>
          </a:p>
        </p:txBody>
      </p:sp>
      <p:pic>
        <p:nvPicPr>
          <p:cNvPr id="13314" name="Picture 2" descr=" Carcinoembryonic antigen(CEA):&#10; CEA is a glycoprotein.&#10; Present in both carcinoma &amp; embryonic tissue.&#10; Normal range: ...">
            <a:extLst>
              <a:ext uri="{FF2B5EF4-FFF2-40B4-BE49-F238E27FC236}">
                <a16:creationId xmlns:a16="http://schemas.microsoft.com/office/drawing/2014/main" id="{3272BB1A-435C-4C11-82F2-D1B0D8A8F5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504"/>
            <a:ext cx="12191999" cy="666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15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FDDBE-87BB-4586-82C8-D563C60D6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 dirty="0"/>
          </a:p>
        </p:txBody>
      </p:sp>
      <p:pic>
        <p:nvPicPr>
          <p:cNvPr id="14338" name="Picture 2" descr=" Human chorionic gonadotropin (β-HCG):&#10; It is a placental hormone.&#10; Synthesized by syncytiotrophoblastic cells of&#10;place...">
            <a:extLst>
              <a:ext uri="{FF2B5EF4-FFF2-40B4-BE49-F238E27FC236}">
                <a16:creationId xmlns:a16="http://schemas.microsoft.com/office/drawing/2014/main" id="{93B99218-FE71-4BD8-9910-5A27C00F59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" y="176464"/>
            <a:ext cx="12311062" cy="66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934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 Alpha-Fetoprotein(AFP):&#10; AFP is synthesized in liver, yolk sac &amp; GIT in&#10;fetal life.&#10; It is a glycoprotein.&#10; Normal ra...">
            <a:extLst>
              <a:ext uri="{FF2B5EF4-FFF2-40B4-BE49-F238E27FC236}">
                <a16:creationId xmlns:a16="http://schemas.microsoft.com/office/drawing/2014/main" id="{CED1A7C1-B66C-4D6F-9FFB-6E0D5D9AD7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" b="1178"/>
          <a:stretch/>
        </p:blipFill>
        <p:spPr bwMode="auto">
          <a:xfrm>
            <a:off x="529388" y="10"/>
            <a:ext cx="11388767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521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50A0-A0B6-B94E-92CC-8A3567DE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04AD4C3-D751-D846-A089-FEC0963FF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9" y="365125"/>
            <a:ext cx="11870531" cy="5811838"/>
          </a:xfrm>
        </p:spPr>
      </p:pic>
    </p:spTree>
    <p:extLst>
      <p:ext uri="{BB962C8B-B14F-4D97-AF65-F5344CB8AC3E}">
        <p14:creationId xmlns:p14="http://schemas.microsoft.com/office/powerpoint/2010/main" val="185375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7F951-C13F-4B6E-A13B-F7B6B15A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 dirty="0"/>
          </a:p>
        </p:txBody>
      </p:sp>
      <p:pic>
        <p:nvPicPr>
          <p:cNvPr id="17410" name="Picture 2" descr=" CA 19-9:&#10; It is useful tumor marker in pancreatic cancer.&#10; It is also elevated in colorectal&#10;cancer(20%),hepatomas(20 ...">
            <a:extLst>
              <a:ext uri="{FF2B5EF4-FFF2-40B4-BE49-F238E27FC236}">
                <a16:creationId xmlns:a16="http://schemas.microsoft.com/office/drawing/2014/main" id="{AEC94255-EF09-48A7-9B89-3FF2EED843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336"/>
            <a:ext cx="11903242" cy="672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40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C727-7B19-6348-BE4C-6EDC76AE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BA425C-30F5-4E48-8434-49F5D88F3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4" y="250031"/>
            <a:ext cx="11013281" cy="5926932"/>
          </a:xfrm>
        </p:spPr>
      </p:pic>
    </p:spTree>
    <p:extLst>
      <p:ext uri="{BB962C8B-B14F-4D97-AF65-F5344CB8AC3E}">
        <p14:creationId xmlns:p14="http://schemas.microsoft.com/office/powerpoint/2010/main" val="110095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20C6C09-050A-4549-B700-59BD638C1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900" y="1214438"/>
            <a:ext cx="9144000" cy="2387600"/>
          </a:xfrm>
        </p:spPr>
        <p:txBody>
          <a:bodyPr/>
          <a:lstStyle/>
          <a:p>
            <a:endParaRPr lang="en-PK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E3621AD-9021-4998-A583-01989DAB4D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K" dirty="0"/>
          </a:p>
        </p:txBody>
      </p:sp>
      <p:pic>
        <p:nvPicPr>
          <p:cNvPr id="25602" name="Picture 2" descr="Cancer Genes    ">
            <a:extLst>
              <a:ext uri="{FF2B5EF4-FFF2-40B4-BE49-F238E27FC236}">
                <a16:creationId xmlns:a16="http://schemas.microsoft.com/office/drawing/2014/main" id="{2262CD6A-6929-4C97-A442-CA989728E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219" y="0"/>
            <a:ext cx="124182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776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3E0D2-AEE3-4CB1-BC67-F42076B05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 dirty="0"/>
          </a:p>
        </p:txBody>
      </p:sp>
      <p:pic>
        <p:nvPicPr>
          <p:cNvPr id="18434" name="Picture 2" descr=" MSA (mammary serum antigen):&#10; It is marker of intraductal breast cancer.&#10; More sensitive marker then CA 15-3.&#10; MAP (M...">
            <a:extLst>
              <a:ext uri="{FF2B5EF4-FFF2-40B4-BE49-F238E27FC236}">
                <a16:creationId xmlns:a16="http://schemas.microsoft.com/office/drawing/2014/main" id="{EEDED6FA-2EAA-4997-87BE-09A11C3E03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" y="112294"/>
            <a:ext cx="11844212" cy="674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00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2B9D5-6555-47AC-8EAC-F768BAAA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 dirty="0"/>
          </a:p>
        </p:txBody>
      </p:sp>
      <p:pic>
        <p:nvPicPr>
          <p:cNvPr id="19458" name="Picture 2" descr=" Neuron –specific Enolase (NSE):&#10; It is a specific tumor marker of neuro-&#10;endocrine origin.&#10; It is useful marker in neu...">
            <a:extLst>
              <a:ext uri="{FF2B5EF4-FFF2-40B4-BE49-F238E27FC236}">
                <a16:creationId xmlns:a16="http://schemas.microsoft.com/office/drawing/2014/main" id="{2A528EAD-E598-4DC5-89BB-45A39A6381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723"/>
            <a:ext cx="11965781" cy="663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99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6D17-68A2-4302-8D74-2CAC76F8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 dirty="0"/>
          </a:p>
        </p:txBody>
      </p:sp>
      <p:pic>
        <p:nvPicPr>
          <p:cNvPr id="20482" name="Picture 2" descr=" Textbook of Biochemistry – U Satyanarayana&#10; Textbook of Biochemistry – DM Vasudevan&#10; Textbook of Biochemistry – MN Cha...">
            <a:extLst>
              <a:ext uri="{FF2B5EF4-FFF2-40B4-BE49-F238E27FC236}">
                <a16:creationId xmlns:a16="http://schemas.microsoft.com/office/drawing/2014/main" id="{B6E83000-3F0F-41FC-ABBC-4F2A3DF2CE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336"/>
            <a:ext cx="12108656" cy="672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848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CD75-2308-4F00-927C-79637A477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814" y="1911417"/>
            <a:ext cx="2146491" cy="45719"/>
          </a:xfrm>
        </p:spPr>
        <p:txBody>
          <a:bodyPr>
            <a:normAutofit fontScale="90000"/>
          </a:bodyPr>
          <a:lstStyle/>
          <a:p>
            <a:endParaRPr lang="en-P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31F7EF-0412-4CE0-A55A-84F4D8C3B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4" y="1171074"/>
            <a:ext cx="10548937" cy="4860758"/>
          </a:xfrm>
        </p:spPr>
      </p:pic>
    </p:spTree>
    <p:extLst>
      <p:ext uri="{BB962C8B-B14F-4D97-AF65-F5344CB8AC3E}">
        <p14:creationId xmlns:p14="http://schemas.microsoft.com/office/powerpoint/2010/main" val="1534658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DBDE-3AC8-464B-8CEA-5F46256B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 dirty="0"/>
          </a:p>
        </p:txBody>
      </p:sp>
      <p:pic>
        <p:nvPicPr>
          <p:cNvPr id="21506" name="Picture 2" descr="CANCER">
            <a:extLst>
              <a:ext uri="{FF2B5EF4-FFF2-40B4-BE49-F238E27FC236}">
                <a16:creationId xmlns:a16="http://schemas.microsoft.com/office/drawing/2014/main" id="{E1B11451-232A-47AA-A488-C3F4F8816A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271"/>
            <a:ext cx="12192000" cy="66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352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BC4C7-1552-4E8F-87A9-1988921E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 dirty="0"/>
          </a:p>
        </p:txBody>
      </p:sp>
      <p:pic>
        <p:nvPicPr>
          <p:cNvPr id="22530" name="Picture 2" descr="CANCER">
            <a:extLst>
              <a:ext uri="{FF2B5EF4-FFF2-40B4-BE49-F238E27FC236}">
                <a16:creationId xmlns:a16="http://schemas.microsoft.com/office/drawing/2014/main" id="{2DCBF7F9-CAC7-43F7-BBF2-F812935618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929"/>
            <a:ext cx="12192000" cy="661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13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41ACA-BC86-4E4E-8231-B754D5CC8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 dirty="0"/>
          </a:p>
        </p:txBody>
      </p:sp>
      <p:pic>
        <p:nvPicPr>
          <p:cNvPr id="23556" name="Picture 4" descr="CANCER">
            <a:extLst>
              <a:ext uri="{FF2B5EF4-FFF2-40B4-BE49-F238E27FC236}">
                <a16:creationId xmlns:a16="http://schemas.microsoft.com/office/drawing/2014/main" id="{E66989B0-604E-4B7A-8921-E4EB38ECC4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56"/>
            <a:ext cx="12108656" cy="680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26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92EC26-6698-4800-936F-FAFFA21413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B58E96F-FEA1-48B9-8030-AF5CA45E6C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K" dirty="0"/>
          </a:p>
        </p:txBody>
      </p:sp>
      <p:pic>
        <p:nvPicPr>
          <p:cNvPr id="24580" name="Picture 4" descr="CANCER">
            <a:extLst>
              <a:ext uri="{FF2B5EF4-FFF2-40B4-BE49-F238E27FC236}">
                <a16:creationId xmlns:a16="http://schemas.microsoft.com/office/drawing/2014/main" id="{BCC0DDFD-E3FF-431E-A4C8-4D3BFD7F462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77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38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C62B8-5643-9540-B5C8-137B9E51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3609B92-7BE3-3543-A446-AA164656A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250031"/>
            <a:ext cx="11489530" cy="5926932"/>
          </a:xfrm>
        </p:spPr>
      </p:pic>
    </p:spTree>
    <p:extLst>
      <p:ext uri="{BB962C8B-B14F-4D97-AF65-F5344CB8AC3E}">
        <p14:creationId xmlns:p14="http://schemas.microsoft.com/office/powerpoint/2010/main" val="4127792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12CCA-1717-41A9-A84E-22432060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 dirty="0"/>
          </a:p>
        </p:txBody>
      </p:sp>
      <p:pic>
        <p:nvPicPr>
          <p:cNvPr id="26626" name="Picture 2" descr="Thank you' powerpoint templates ppt slides images graphics and themes">
            <a:extLst>
              <a:ext uri="{FF2B5EF4-FFF2-40B4-BE49-F238E27FC236}">
                <a16:creationId xmlns:a16="http://schemas.microsoft.com/office/drawing/2014/main" id="{2ED6D2E1-B09B-4966-8702-24F3743BA7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65125"/>
            <a:ext cx="11478986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1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A36035-C0B8-449E-910C-91EBC22F0D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6166AAD-B7F0-4F02-8969-D67201588A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K" dirty="0"/>
          </a:p>
        </p:txBody>
      </p:sp>
      <p:pic>
        <p:nvPicPr>
          <p:cNvPr id="1026" name="Picture 2" descr=" Benign tumors:&#10; They usually grow by expansion &amp; remain&#10;encapsulated in a layer of connective tissue.&#10; These are not l...">
            <a:extLst>
              <a:ext uri="{FF2B5EF4-FFF2-40B4-BE49-F238E27FC236}">
                <a16:creationId xmlns:a16="http://schemas.microsoft.com/office/drawing/2014/main" id="{51016126-4A3D-48C5-A784-0A2AB4433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0"/>
            <a:ext cx="12144375" cy="682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39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DBCF-202B-4AFA-A4D1-AB3E63AEC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 dirty="0"/>
          </a:p>
        </p:txBody>
      </p:sp>
      <p:pic>
        <p:nvPicPr>
          <p:cNvPr id="3074" name="Picture 2" descr=" Cancers arising from epithelial cells are&#10;referred to as carcinomas, while that from&#10;connective tissue are known as sarc...">
            <a:extLst>
              <a:ext uri="{FF2B5EF4-FFF2-40B4-BE49-F238E27FC236}">
                <a16:creationId xmlns:a16="http://schemas.microsoft.com/office/drawing/2014/main" id="{4349AFEE-F0BD-497D-B92E-290D189BD7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70" y="0"/>
            <a:ext cx="123229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17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3B65B-7D9E-468D-BA16-CD53A96A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 dirty="0"/>
          </a:p>
        </p:txBody>
      </p:sp>
      <p:pic>
        <p:nvPicPr>
          <p:cNvPr id="4098" name="Picture 2" descr=" Loss of contact inhibition:&#10; The normal cells are characterized by contact&#10;inhibition, i.e. they form monolayers.&#10; The...">
            <a:extLst>
              <a:ext uri="{FF2B5EF4-FFF2-40B4-BE49-F238E27FC236}">
                <a16:creationId xmlns:a16="http://schemas.microsoft.com/office/drawing/2014/main" id="{B90962F5-263A-4B2C-9FB2-0C7625AC30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406" y="0"/>
            <a:ext cx="1239440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12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78EDA-9816-4667-A8F0-71FF70A19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 dirty="0"/>
          </a:p>
        </p:txBody>
      </p:sp>
      <p:pic>
        <p:nvPicPr>
          <p:cNvPr id="5122" name="Picture 2" descr=" Loss of anchorage dependence:&#10; The cancer cells can grow without&#10;attachment to the surface.&#10; But normal cells which fi...">
            <a:extLst>
              <a:ext uri="{FF2B5EF4-FFF2-40B4-BE49-F238E27FC236}">
                <a16:creationId xmlns:a16="http://schemas.microsoft.com/office/drawing/2014/main" id="{1364EB0E-C0F8-45F2-B6DE-8FEBC25C06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56" y="95250"/>
            <a:ext cx="12228064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75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09504-F394-4D26-9A6C-908E2E122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 dirty="0"/>
          </a:p>
        </p:txBody>
      </p:sp>
      <p:pic>
        <p:nvPicPr>
          <p:cNvPr id="6146" name="Picture 2" descr=" Increased replication and transcription:&#10; Synthesis of DNA &amp; RNA is increased.&#10; Increased glycolysis:&#10; Elevation in a...">
            <a:extLst>
              <a:ext uri="{FF2B5EF4-FFF2-40B4-BE49-F238E27FC236}">
                <a16:creationId xmlns:a16="http://schemas.microsoft.com/office/drawing/2014/main" id="{5BA08874-1CF9-4C42-9D3A-E7877148DC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97"/>
            <a:ext cx="12192000" cy="6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55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3599-D0A0-5B41-B679-8E2ACCDE2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E8C6561-AE13-084D-9003-6CC1D24B7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11301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 These are a group of signal transducing&#10;proteins.&#10; Guanosine triphosphate (GTP) – binding&#10;proteins are found in 30% of ...">
            <a:extLst>
              <a:ext uri="{FF2B5EF4-FFF2-40B4-BE49-F238E27FC236}">
                <a16:creationId xmlns:a16="http://schemas.microsoft.com/office/drawing/2014/main" id="{96034608-A1E4-47A4-B185-116BD3F088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 bwMode="auto">
          <a:xfrm>
            <a:off x="190500" y="10"/>
            <a:ext cx="11811000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80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</Words>
  <Application>Microsoft Office PowerPoint</Application>
  <PresentationFormat>Widescreen</PresentationFormat>
  <Paragraphs>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Office Theme</vt:lpstr>
      <vt:lpstr>CANCER GROWTH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HASSAN</dc:creator>
  <cp:lastModifiedBy>Farkhanda Fiaz</cp:lastModifiedBy>
  <cp:revision>15</cp:revision>
  <dcterms:created xsi:type="dcterms:W3CDTF">2020-04-20T05:50:47Z</dcterms:created>
  <dcterms:modified xsi:type="dcterms:W3CDTF">2020-04-26T14:41:43Z</dcterms:modified>
</cp:coreProperties>
</file>