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74" r:id="rId4"/>
    <p:sldId id="275" r:id="rId5"/>
    <p:sldId id="277" r:id="rId6"/>
    <p:sldId id="276" r:id="rId7"/>
    <p:sldId id="278" r:id="rId8"/>
    <p:sldId id="279" r:id="rId9"/>
    <p:sldId id="271" r:id="rId10"/>
    <p:sldId id="259" r:id="rId11"/>
    <p:sldId id="257" r:id="rId12"/>
    <p:sldId id="260" r:id="rId13"/>
    <p:sldId id="262" r:id="rId14"/>
    <p:sldId id="264" r:id="rId15"/>
    <p:sldId id="261" r:id="rId16"/>
    <p:sldId id="265" r:id="rId17"/>
    <p:sldId id="266" r:id="rId18"/>
    <p:sldId id="267" r:id="rId19"/>
    <p:sldId id="268" r:id="rId20"/>
    <p:sldId id="269" r:id="rId21"/>
    <p:sldId id="270" r:id="rId22"/>
    <p:sldId id="258" r:id="rId23"/>
    <p:sldId id="263"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9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3F72-0719-4F81-A566-7AC26F07D4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71367F-C45F-496C-99F5-E15DEF7CF7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2B1177-AFAD-4095-9082-7489116D91DA}"/>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6FC91C32-7461-4722-9B0E-39DBB02D8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46575C-0A3B-4E81-80DB-83022A4E5615}"/>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667774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23F5-D884-4C63-B0F6-276793C814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309B65-94DB-42D1-9BB4-4C6236BA08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04ABAB-BA79-43F4-830E-27F087D93DC9}"/>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82D93FD7-A726-43B2-8D25-358322ACB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746EB-919C-4D8A-A207-355C644AD731}"/>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391318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B70C-623B-4D5F-B044-13F1679C65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5780CF-D342-4360-BDB5-FFDB0D662C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22874-9763-47A4-AA38-EECC401D52C9}"/>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8DAB5940-DC61-4390-BE81-0F6AADE6EA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E65C1-D474-46A4-96B9-CB3E7C79544C}"/>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334068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ACDA-0490-4FFD-9B65-24626FDD3B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794D1C-51E8-463C-A6CE-95A97A7F34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9F65E3-31E8-4A85-A86A-52E4A131EE0A}"/>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C5A4FF8D-DD0B-4136-BA99-A068AF3AB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D2952-0348-4D4B-AD2B-25412AA723BF}"/>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213038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83E22-6EDE-45FF-9112-F6D38466F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AA5158-D00C-43C1-9A69-D52C9F83C6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85AC94-897B-4BDB-8583-9CB19CBEBCE5}"/>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7E34D134-047F-47A6-BB25-B2802E844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9E15FD-9083-4094-AB5C-702328FB0E54}"/>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164077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49F62-81CF-48CD-A39A-65989294FD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C64F34-9483-4632-9C26-8956BEB194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4F8AFB-3E95-4F99-98D6-23D5ACFBD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6829D3-0DD6-409B-B02F-FA066819A9E2}"/>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6" name="Footer Placeholder 5">
            <a:extLst>
              <a:ext uri="{FF2B5EF4-FFF2-40B4-BE49-F238E27FC236}">
                <a16:creationId xmlns:a16="http://schemas.microsoft.com/office/drawing/2014/main" id="{A79FFC7C-1CCD-4032-8BA7-69969B3DF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FA5AA6-4A4A-402A-A80B-DEC95C1DAAFC}"/>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1644535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8629-197A-457F-9970-A377959CA1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95D0F4-7FFF-4C67-AC6A-5D0C2C6B5F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5321F3-4395-485C-A6C9-56E398D807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0E1F2C-E38D-4ECF-94BF-0D1E80C046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F8FFBA-4BA4-4203-95B8-0B4F3572F2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EB92B0-2912-4108-8845-544E5C251C02}"/>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8" name="Footer Placeholder 7">
            <a:extLst>
              <a:ext uri="{FF2B5EF4-FFF2-40B4-BE49-F238E27FC236}">
                <a16:creationId xmlns:a16="http://schemas.microsoft.com/office/drawing/2014/main" id="{AD1D1B6A-1CE2-44A3-85C4-C223158468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DE2A69-5B4F-4447-8489-69057A2406F5}"/>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450249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422B-5ADD-4793-B7EA-6C52353927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86A5DB-16EA-42B4-975B-EA4AAC7A1A81}"/>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4" name="Footer Placeholder 3">
            <a:extLst>
              <a:ext uri="{FF2B5EF4-FFF2-40B4-BE49-F238E27FC236}">
                <a16:creationId xmlns:a16="http://schemas.microsoft.com/office/drawing/2014/main" id="{B7C80A92-DD7E-4F03-8C68-768939EB89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F06B47-4826-4BDC-8F4F-F1D23EB3F29D}"/>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250994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CDAD0A-2D64-43BC-B6F4-85089E07E559}"/>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3" name="Footer Placeholder 2">
            <a:extLst>
              <a:ext uri="{FF2B5EF4-FFF2-40B4-BE49-F238E27FC236}">
                <a16:creationId xmlns:a16="http://schemas.microsoft.com/office/drawing/2014/main" id="{F7FCED2B-099B-4F34-8FA3-2E32491974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668496-1BA3-407E-88F7-D3F2B0136934}"/>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22163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ECED-27B1-46C9-A88C-6DF9D94565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2A8D93-4ED2-4F22-AC68-C44872A665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20B444-5AFE-41B5-B430-469FB0064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9F3FAD-6261-433D-9D55-0D65126FF8B5}"/>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6" name="Footer Placeholder 5">
            <a:extLst>
              <a:ext uri="{FF2B5EF4-FFF2-40B4-BE49-F238E27FC236}">
                <a16:creationId xmlns:a16="http://schemas.microsoft.com/office/drawing/2014/main" id="{B1D87EA2-2AB0-4B04-99B5-B58932AB7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AD7AC0-7C10-4BCE-8FDC-D1D302962AC6}"/>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1354018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2B79C-DD90-4907-84C2-3D6FFBDB1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1B99C9-49DD-42D0-A6DA-29BEB2EFAC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738341-E560-4588-9B18-B0A048F8C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F5EF74-A37A-4A72-9E78-F891BF07324A}"/>
              </a:ext>
            </a:extLst>
          </p:cNvPr>
          <p:cNvSpPr>
            <a:spLocks noGrp="1"/>
          </p:cNvSpPr>
          <p:nvPr>
            <p:ph type="dt" sz="half" idx="10"/>
          </p:nvPr>
        </p:nvSpPr>
        <p:spPr/>
        <p:txBody>
          <a:bodyPr/>
          <a:lstStyle/>
          <a:p>
            <a:fld id="{E46CCA8A-7F8D-434B-A752-1EC643DA0304}" type="datetimeFigureOut">
              <a:rPr lang="en-US" smtClean="0"/>
              <a:t>3/16/2020</a:t>
            </a:fld>
            <a:endParaRPr lang="en-US"/>
          </a:p>
        </p:txBody>
      </p:sp>
      <p:sp>
        <p:nvSpPr>
          <p:cNvPr id="6" name="Footer Placeholder 5">
            <a:extLst>
              <a:ext uri="{FF2B5EF4-FFF2-40B4-BE49-F238E27FC236}">
                <a16:creationId xmlns:a16="http://schemas.microsoft.com/office/drawing/2014/main" id="{0B80585B-D577-4DEF-9798-98680E754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E33516-9DBB-418F-B23C-DD8AA566258D}"/>
              </a:ext>
            </a:extLst>
          </p:cNvPr>
          <p:cNvSpPr>
            <a:spLocks noGrp="1"/>
          </p:cNvSpPr>
          <p:nvPr>
            <p:ph type="sldNum" sz="quarter" idx="12"/>
          </p:nvPr>
        </p:nvSpPr>
        <p:spPr/>
        <p:txBody>
          <a:bodyPr/>
          <a:lstStyle/>
          <a:p>
            <a:fld id="{E1B4993A-7596-46D3-9263-2AFEDCB90F54}" type="slidenum">
              <a:rPr lang="en-US" smtClean="0"/>
              <a:t>‹#›</a:t>
            </a:fld>
            <a:endParaRPr lang="en-US"/>
          </a:p>
        </p:txBody>
      </p:sp>
    </p:spTree>
    <p:extLst>
      <p:ext uri="{BB962C8B-B14F-4D97-AF65-F5344CB8AC3E}">
        <p14:creationId xmlns:p14="http://schemas.microsoft.com/office/powerpoint/2010/main" val="238217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239BA1-D8F1-4F05-8FDB-FCCE105FAA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FE39AC-9EB3-46A8-BA81-E262DC35FD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829228-42F7-48AD-A930-28E3F4CD0D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CCA8A-7F8D-434B-A752-1EC643DA0304}" type="datetimeFigureOut">
              <a:rPr lang="en-US" smtClean="0"/>
              <a:t>3/16/2020</a:t>
            </a:fld>
            <a:endParaRPr lang="en-US"/>
          </a:p>
        </p:txBody>
      </p:sp>
      <p:sp>
        <p:nvSpPr>
          <p:cNvPr id="5" name="Footer Placeholder 4">
            <a:extLst>
              <a:ext uri="{FF2B5EF4-FFF2-40B4-BE49-F238E27FC236}">
                <a16:creationId xmlns:a16="http://schemas.microsoft.com/office/drawing/2014/main" id="{58A84B36-32E1-44A4-A8FC-21175D3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436391-AEEA-4A11-856B-A21ABC70F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4993A-7596-46D3-9263-2AFEDCB90F54}" type="slidenum">
              <a:rPr lang="en-US" smtClean="0"/>
              <a:t>‹#›</a:t>
            </a:fld>
            <a:endParaRPr lang="en-US"/>
          </a:p>
        </p:txBody>
      </p:sp>
    </p:spTree>
    <p:extLst>
      <p:ext uri="{BB962C8B-B14F-4D97-AF65-F5344CB8AC3E}">
        <p14:creationId xmlns:p14="http://schemas.microsoft.com/office/powerpoint/2010/main" val="2802078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bismillah">
            <a:extLst>
              <a:ext uri="{FF2B5EF4-FFF2-40B4-BE49-F238E27FC236}">
                <a16:creationId xmlns:a16="http://schemas.microsoft.com/office/drawing/2014/main" id="{9A6940B9-C7A5-459E-880D-51F0D616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796" y="713678"/>
            <a:ext cx="9757316" cy="4460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273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0AF5-8697-4CB9-8F52-B6BE014EAEC3}"/>
              </a:ext>
            </a:extLst>
          </p:cNvPr>
          <p:cNvSpPr>
            <a:spLocks noGrp="1"/>
          </p:cNvSpPr>
          <p:nvPr>
            <p:ph type="title"/>
          </p:nvPr>
        </p:nvSpPr>
        <p:spPr>
          <a:xfrm>
            <a:off x="579863" y="365125"/>
            <a:ext cx="10515600" cy="1006475"/>
          </a:xfrm>
        </p:spPr>
        <p:txBody>
          <a:bodyPr/>
          <a:lstStyle/>
          <a:p>
            <a:r>
              <a:rPr lang="en-PK" b="1" dirty="0"/>
              <a:t>INVENTION OF RADIO</a:t>
            </a:r>
            <a:endParaRPr lang="en-US" b="1" dirty="0"/>
          </a:p>
        </p:txBody>
      </p:sp>
      <p:sp>
        <p:nvSpPr>
          <p:cNvPr id="3" name="Content Placeholder 2">
            <a:extLst>
              <a:ext uri="{FF2B5EF4-FFF2-40B4-BE49-F238E27FC236}">
                <a16:creationId xmlns:a16="http://schemas.microsoft.com/office/drawing/2014/main" id="{07BEC9AD-462A-4A78-B012-83F144701327}"/>
              </a:ext>
            </a:extLst>
          </p:cNvPr>
          <p:cNvSpPr>
            <a:spLocks noGrp="1"/>
          </p:cNvSpPr>
          <p:nvPr>
            <p:ph idx="1"/>
          </p:nvPr>
        </p:nvSpPr>
        <p:spPr>
          <a:xfrm>
            <a:off x="579863" y="1371600"/>
            <a:ext cx="11128917" cy="5121275"/>
          </a:xfrm>
        </p:spPr>
        <p:txBody>
          <a:bodyPr>
            <a:normAutofit fontScale="92500" lnSpcReduction="20000"/>
          </a:bodyPr>
          <a:lstStyle/>
          <a:p>
            <a:pPr algn="just"/>
            <a:r>
              <a:rPr lang="en-PK" dirty="0"/>
              <a:t>In early</a:t>
            </a:r>
            <a:r>
              <a:rPr lang="en-US" dirty="0"/>
              <a:t> </a:t>
            </a:r>
            <a:r>
              <a:rPr lang="en-US" b="1" dirty="0"/>
              <a:t>1895</a:t>
            </a:r>
            <a:r>
              <a:rPr lang="en-US" dirty="0"/>
              <a:t>, inventors from around the world</a:t>
            </a:r>
            <a:r>
              <a:rPr lang="en-PK" dirty="0"/>
              <a:t> </a:t>
            </a:r>
            <a:r>
              <a:rPr lang="en-US" dirty="0"/>
              <a:t>contributed to the creation and development of radio.</a:t>
            </a:r>
            <a:endParaRPr lang="en-PK" dirty="0"/>
          </a:p>
          <a:p>
            <a:pPr algn="just"/>
            <a:r>
              <a:rPr lang="en-US" b="1" dirty="0"/>
              <a:t>1899: </a:t>
            </a:r>
            <a:r>
              <a:rPr lang="en-US" dirty="0"/>
              <a:t>Marconi establishes first radio link between England and France.</a:t>
            </a:r>
            <a:endParaRPr lang="en-PK" dirty="0"/>
          </a:p>
          <a:p>
            <a:pPr algn="just"/>
            <a:r>
              <a:rPr lang="it-IT" dirty="0"/>
              <a:t>The Italian inventor, </a:t>
            </a:r>
            <a:r>
              <a:rPr lang="it-IT" dirty="0">
                <a:solidFill>
                  <a:srgbClr val="00B0F0"/>
                </a:solidFill>
              </a:rPr>
              <a:t>Guglielmo Marconi,</a:t>
            </a:r>
            <a:r>
              <a:rPr lang="en-PK" dirty="0">
                <a:solidFill>
                  <a:srgbClr val="00B0F0"/>
                </a:solidFill>
              </a:rPr>
              <a:t> </a:t>
            </a:r>
            <a:r>
              <a:rPr lang="en-US" dirty="0"/>
              <a:t>successfully transmitted wireless signals in his radiotelegraphy experiments, which</a:t>
            </a:r>
            <a:r>
              <a:rPr lang="en-PK" dirty="0"/>
              <a:t> </a:t>
            </a:r>
            <a:r>
              <a:rPr lang="en-US" dirty="0"/>
              <a:t>began in </a:t>
            </a:r>
            <a:r>
              <a:rPr lang="en-US" b="1" dirty="0"/>
              <a:t>1895</a:t>
            </a:r>
            <a:r>
              <a:rPr lang="en-US" dirty="0"/>
              <a:t> and continued through </a:t>
            </a:r>
            <a:r>
              <a:rPr lang="en-US" b="1" dirty="0"/>
              <a:t>1899</a:t>
            </a:r>
            <a:r>
              <a:rPr lang="en-US" dirty="0"/>
              <a:t>.</a:t>
            </a:r>
            <a:endParaRPr lang="en-PK" dirty="0"/>
          </a:p>
          <a:p>
            <a:pPr algn="just"/>
            <a:r>
              <a:rPr lang="en-US" dirty="0">
                <a:solidFill>
                  <a:srgbClr val="00B0F0"/>
                </a:solidFill>
              </a:rPr>
              <a:t>Marconi's</a:t>
            </a:r>
            <a:r>
              <a:rPr lang="en-US" dirty="0"/>
              <a:t> wireless transmissions were first</a:t>
            </a:r>
            <a:r>
              <a:rPr lang="en-PK" dirty="0"/>
              <a:t> </a:t>
            </a:r>
            <a:r>
              <a:rPr lang="en-US" dirty="0"/>
              <a:t>sent across distances of two miles on his father's Italian estate, then increased to eight</a:t>
            </a:r>
            <a:r>
              <a:rPr lang="en-PK" dirty="0"/>
              <a:t> </a:t>
            </a:r>
            <a:r>
              <a:rPr lang="en-US" dirty="0"/>
              <a:t>miles or more</a:t>
            </a:r>
            <a:r>
              <a:rPr lang="en-PK" dirty="0"/>
              <a:t>, later on </a:t>
            </a:r>
            <a:r>
              <a:rPr lang="en-US" dirty="0"/>
              <a:t>the Atlantic Ocean.</a:t>
            </a:r>
          </a:p>
          <a:p>
            <a:pPr algn="just"/>
            <a:r>
              <a:rPr lang="en-US" b="1" dirty="0"/>
              <a:t>1901: </a:t>
            </a:r>
            <a:r>
              <a:rPr lang="en-US" dirty="0"/>
              <a:t>Marconi transmits telegraphic radio message</a:t>
            </a:r>
            <a:r>
              <a:rPr lang="en-PK" dirty="0"/>
              <a:t> </a:t>
            </a:r>
            <a:r>
              <a:rPr lang="en-US" dirty="0"/>
              <a:t>the letter '</a:t>
            </a:r>
            <a:r>
              <a:rPr lang="en-US" dirty="0">
                <a:solidFill>
                  <a:srgbClr val="00B0F0"/>
                </a:solidFill>
              </a:rPr>
              <a:t>S' </a:t>
            </a:r>
            <a:r>
              <a:rPr lang="en-US" dirty="0"/>
              <a:t>in Morse code from Cornwall to Newfoundland</a:t>
            </a:r>
            <a:endParaRPr lang="en-PK" dirty="0"/>
          </a:p>
          <a:p>
            <a:pPr algn="just"/>
            <a:r>
              <a:rPr lang="en-PK" b="1" dirty="0"/>
              <a:t>1902: </a:t>
            </a:r>
            <a:r>
              <a:rPr lang="en-PK" dirty="0"/>
              <a:t>F</a:t>
            </a:r>
            <a:r>
              <a:rPr lang="en-US" dirty="0" err="1"/>
              <a:t>i</a:t>
            </a:r>
            <a:r>
              <a:rPr lang="en-PK" dirty="0"/>
              <a:t>r</a:t>
            </a:r>
            <a:r>
              <a:rPr lang="en-US" dirty="0"/>
              <a:t>s</a:t>
            </a:r>
            <a:r>
              <a:rPr lang="en-PK" dirty="0"/>
              <a:t>t </a:t>
            </a:r>
            <a:r>
              <a:rPr lang="en-US" dirty="0"/>
              <a:t>r</a:t>
            </a:r>
            <a:r>
              <a:rPr lang="en-PK" dirty="0"/>
              <a:t>a</a:t>
            </a:r>
            <a:r>
              <a:rPr lang="en-US" dirty="0"/>
              <a:t>d</a:t>
            </a:r>
            <a:r>
              <a:rPr lang="en-PK" dirty="0" err="1"/>
              <a:t>i</a:t>
            </a:r>
            <a:r>
              <a:rPr lang="en-US" dirty="0"/>
              <a:t>o</a:t>
            </a:r>
            <a:r>
              <a:rPr lang="en-PK" dirty="0"/>
              <a:t> </a:t>
            </a:r>
            <a:r>
              <a:rPr lang="en-US" dirty="0"/>
              <a:t>t</a:t>
            </a:r>
            <a:r>
              <a:rPr lang="en-PK" dirty="0"/>
              <a:t>r</a:t>
            </a:r>
            <a:r>
              <a:rPr lang="en-US" dirty="0"/>
              <a:t>a</a:t>
            </a:r>
            <a:r>
              <a:rPr lang="en-PK" dirty="0"/>
              <a:t>n</a:t>
            </a:r>
            <a:r>
              <a:rPr lang="en-US" dirty="0"/>
              <a:t>s</a:t>
            </a:r>
            <a:r>
              <a:rPr lang="en-PK" dirty="0"/>
              <a:t>m</a:t>
            </a:r>
            <a:r>
              <a:rPr lang="en-US" dirty="0" err="1"/>
              <a:t>i</a:t>
            </a:r>
            <a:r>
              <a:rPr lang="en-PK" dirty="0"/>
              <a:t>s</a:t>
            </a:r>
            <a:r>
              <a:rPr lang="en-US" dirty="0"/>
              <a:t>s</a:t>
            </a:r>
            <a:r>
              <a:rPr lang="en-PK" dirty="0" err="1"/>
              <a:t>i</a:t>
            </a:r>
            <a:r>
              <a:rPr lang="en-US" dirty="0"/>
              <a:t>o</a:t>
            </a:r>
            <a:r>
              <a:rPr lang="en-PK" dirty="0"/>
              <a:t>n </a:t>
            </a:r>
            <a:r>
              <a:rPr lang="en-US" dirty="0"/>
              <a:t>o</a:t>
            </a:r>
            <a:r>
              <a:rPr lang="en-PK" dirty="0"/>
              <a:t>f </a:t>
            </a:r>
            <a:r>
              <a:rPr lang="en-US" dirty="0"/>
              <a:t>h</a:t>
            </a:r>
            <a:r>
              <a:rPr lang="en-PK" dirty="0"/>
              <a:t>u</a:t>
            </a:r>
            <a:r>
              <a:rPr lang="en-US" dirty="0"/>
              <a:t>m</a:t>
            </a:r>
            <a:r>
              <a:rPr lang="en-PK" dirty="0"/>
              <a:t>a</a:t>
            </a:r>
            <a:r>
              <a:rPr lang="en-US" dirty="0"/>
              <a:t>n</a:t>
            </a:r>
            <a:r>
              <a:rPr lang="en-PK" dirty="0"/>
              <a:t> </a:t>
            </a:r>
            <a:r>
              <a:rPr lang="en-US" dirty="0"/>
              <a:t>v</a:t>
            </a:r>
            <a:r>
              <a:rPr lang="en-PK" dirty="0"/>
              <a:t>o</a:t>
            </a:r>
            <a:r>
              <a:rPr lang="en-US" dirty="0" err="1"/>
              <a:t>i</a:t>
            </a:r>
            <a:r>
              <a:rPr lang="en-PK" dirty="0"/>
              <a:t>c</a:t>
            </a:r>
            <a:r>
              <a:rPr lang="en-US" dirty="0"/>
              <a:t>e</a:t>
            </a:r>
            <a:r>
              <a:rPr lang="en-PK" dirty="0"/>
              <a:t> </a:t>
            </a:r>
            <a:endParaRPr lang="en-PK" b="1" dirty="0"/>
          </a:p>
          <a:p>
            <a:pPr algn="just"/>
            <a:r>
              <a:rPr lang="en-US" b="1" dirty="0"/>
              <a:t>1904: </a:t>
            </a:r>
            <a:r>
              <a:rPr lang="en-US" dirty="0"/>
              <a:t>First radio transmission of music at Graz, Austria</a:t>
            </a:r>
            <a:r>
              <a:rPr lang="en-PK" dirty="0"/>
              <a:t>.</a:t>
            </a:r>
          </a:p>
          <a:p>
            <a:pPr algn="just"/>
            <a:r>
              <a:rPr lang="en-US" b="1" dirty="0"/>
              <a:t>1906: </a:t>
            </a:r>
            <a:r>
              <a:rPr lang="en-US" dirty="0"/>
              <a:t>First radio program of voice and music broadcast in the U.S</a:t>
            </a:r>
            <a:r>
              <a:rPr lang="en-PK" dirty="0"/>
              <a:t>.</a:t>
            </a:r>
            <a:endParaRPr lang="en-US" dirty="0"/>
          </a:p>
          <a:p>
            <a:pPr algn="just"/>
            <a:endParaRPr lang="en-US" dirty="0"/>
          </a:p>
        </p:txBody>
      </p:sp>
    </p:spTree>
    <p:extLst>
      <p:ext uri="{BB962C8B-B14F-4D97-AF65-F5344CB8AC3E}">
        <p14:creationId xmlns:p14="http://schemas.microsoft.com/office/powerpoint/2010/main" val="2530136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73A54-A432-46B5-A3C9-4A11148EE4E1}"/>
              </a:ext>
            </a:extLst>
          </p:cNvPr>
          <p:cNvSpPr>
            <a:spLocks noGrp="1"/>
          </p:cNvSpPr>
          <p:nvPr>
            <p:ph type="title"/>
          </p:nvPr>
        </p:nvSpPr>
        <p:spPr>
          <a:xfrm>
            <a:off x="724829" y="384566"/>
            <a:ext cx="10515600" cy="671938"/>
          </a:xfrm>
        </p:spPr>
        <p:txBody>
          <a:bodyPr>
            <a:normAutofit fontScale="90000"/>
          </a:bodyPr>
          <a:lstStyle/>
          <a:p>
            <a:r>
              <a:rPr lang="en-PK" b="1" dirty="0"/>
              <a:t>D</a:t>
            </a:r>
            <a:r>
              <a:rPr lang="en-US" b="1" dirty="0"/>
              <a:t>E</a:t>
            </a:r>
            <a:r>
              <a:rPr lang="en-PK" b="1" dirty="0"/>
              <a:t>V</a:t>
            </a:r>
            <a:r>
              <a:rPr lang="en-US" b="1" dirty="0"/>
              <a:t>E</a:t>
            </a:r>
            <a:r>
              <a:rPr lang="en-PK" b="1" dirty="0"/>
              <a:t>L</a:t>
            </a:r>
            <a:r>
              <a:rPr lang="en-US" b="1" dirty="0"/>
              <a:t>O</a:t>
            </a:r>
            <a:r>
              <a:rPr lang="en-PK" b="1" dirty="0"/>
              <a:t>P</a:t>
            </a:r>
            <a:r>
              <a:rPr lang="en-US" b="1" dirty="0"/>
              <a:t>M</a:t>
            </a:r>
            <a:r>
              <a:rPr lang="en-PK" b="1" dirty="0"/>
              <a:t>E</a:t>
            </a:r>
            <a:r>
              <a:rPr lang="en-US" b="1" dirty="0"/>
              <a:t>N</a:t>
            </a:r>
            <a:r>
              <a:rPr lang="en-PK" b="1" dirty="0"/>
              <a:t>T </a:t>
            </a:r>
            <a:r>
              <a:rPr lang="en-US" b="1" dirty="0"/>
              <a:t>O</a:t>
            </a:r>
            <a:r>
              <a:rPr lang="en-PK" b="1" dirty="0"/>
              <a:t>F </a:t>
            </a:r>
            <a:r>
              <a:rPr lang="en-US" b="1" dirty="0"/>
              <a:t>R</a:t>
            </a:r>
            <a:r>
              <a:rPr lang="en-PK" b="1" dirty="0"/>
              <a:t>A</a:t>
            </a:r>
            <a:r>
              <a:rPr lang="en-US" b="1" dirty="0"/>
              <a:t>D</a:t>
            </a:r>
            <a:r>
              <a:rPr lang="en-PK" b="1" dirty="0"/>
              <a:t>I</a:t>
            </a:r>
            <a:r>
              <a:rPr lang="en-US" b="1" dirty="0"/>
              <a:t>O</a:t>
            </a:r>
          </a:p>
        </p:txBody>
      </p:sp>
      <p:sp>
        <p:nvSpPr>
          <p:cNvPr id="3" name="Content Placeholder 2">
            <a:extLst>
              <a:ext uri="{FF2B5EF4-FFF2-40B4-BE49-F238E27FC236}">
                <a16:creationId xmlns:a16="http://schemas.microsoft.com/office/drawing/2014/main" id="{64AF2FC0-4E08-4F30-A597-E9E7F8FC23A7}"/>
              </a:ext>
            </a:extLst>
          </p:cNvPr>
          <p:cNvSpPr>
            <a:spLocks noGrp="1"/>
          </p:cNvSpPr>
          <p:nvPr>
            <p:ph idx="1"/>
          </p:nvPr>
        </p:nvSpPr>
        <p:spPr>
          <a:xfrm>
            <a:off x="724829" y="1159726"/>
            <a:ext cx="10950498" cy="5333147"/>
          </a:xfrm>
        </p:spPr>
        <p:txBody>
          <a:bodyPr>
            <a:normAutofit fontScale="92500" lnSpcReduction="10000"/>
          </a:bodyPr>
          <a:lstStyle/>
          <a:p>
            <a:pPr algn="just"/>
            <a:r>
              <a:rPr lang="en-US" dirty="0"/>
              <a:t>At the </a:t>
            </a:r>
            <a:r>
              <a:rPr lang="en-US" b="1" dirty="0"/>
              <a:t>1906</a:t>
            </a:r>
            <a:r>
              <a:rPr lang="en-US" dirty="0"/>
              <a:t> international radiotelegraph conference in </a:t>
            </a:r>
            <a:r>
              <a:rPr lang="en-US" dirty="0">
                <a:solidFill>
                  <a:srgbClr val="00B0F0"/>
                </a:solidFill>
              </a:rPr>
              <a:t>Berlin, 28 states </a:t>
            </a:r>
            <a:r>
              <a:rPr lang="en-US" dirty="0"/>
              <a:t>debated radio equipment standards and procedures to minimize interference. </a:t>
            </a:r>
            <a:endParaRPr lang="en-PK" dirty="0"/>
          </a:p>
          <a:p>
            <a:pPr algn="just"/>
            <a:r>
              <a:rPr lang="en-US" dirty="0"/>
              <a:t>The great naval powers, who were also the major users of radio </a:t>
            </a:r>
            <a:r>
              <a:rPr lang="en-US" dirty="0">
                <a:solidFill>
                  <a:srgbClr val="00B0F0"/>
                </a:solidFill>
              </a:rPr>
              <a:t>(Britain, Germany, France, the USA and Russia),</a:t>
            </a:r>
            <a:r>
              <a:rPr lang="en-PK" dirty="0">
                <a:solidFill>
                  <a:srgbClr val="00B0F0"/>
                </a:solidFill>
              </a:rPr>
              <a:t> </a:t>
            </a:r>
            <a:r>
              <a:rPr lang="en-US" dirty="0"/>
              <a:t>had imposed a regime of radio frequency allocation, allowing priority to the country that first notified the International Radiotelegraph Union of its intention to use a specific radio frequency. </a:t>
            </a:r>
            <a:endParaRPr lang="en-PK" dirty="0"/>
          </a:p>
          <a:p>
            <a:pPr algn="just"/>
            <a:r>
              <a:rPr lang="en-US" dirty="0"/>
              <a:t>As worldwide radio broadcasting grew, stations that transmitted across national border</a:t>
            </a:r>
            <a:r>
              <a:rPr lang="en-PK" dirty="0"/>
              <a:t>s</a:t>
            </a:r>
            <a:r>
              <a:rPr lang="en-US" dirty="0"/>
              <a:t>, in accordance with an agreement </a:t>
            </a:r>
            <a:r>
              <a:rPr lang="en-US" dirty="0">
                <a:solidFill>
                  <a:srgbClr val="00B0F0"/>
                </a:solidFill>
              </a:rPr>
              <a:t>signed in London </a:t>
            </a:r>
            <a:r>
              <a:rPr lang="en-US" dirty="0"/>
              <a:t>in </a:t>
            </a:r>
            <a:r>
              <a:rPr lang="en-US" b="1" dirty="0"/>
              <a:t>1912</a:t>
            </a:r>
            <a:r>
              <a:rPr lang="en-US" dirty="0"/>
              <a:t>, to register their use of a particular wavelength with the international secretariat of the </a:t>
            </a:r>
            <a:r>
              <a:rPr lang="en-US" dirty="0">
                <a:solidFill>
                  <a:srgbClr val="00B0F0"/>
                </a:solidFill>
              </a:rPr>
              <a:t>International Radiotelegraph Union</a:t>
            </a:r>
            <a:r>
              <a:rPr lang="en-PK" dirty="0"/>
              <a:t>.</a:t>
            </a:r>
          </a:p>
          <a:p>
            <a:pPr algn="just"/>
            <a:r>
              <a:rPr lang="en-US" dirty="0"/>
              <a:t>But there was no mechanism for either assigning or withholding slots; </a:t>
            </a:r>
            <a:r>
              <a:rPr lang="en-US" dirty="0">
                <a:solidFill>
                  <a:srgbClr val="00B0F0"/>
                </a:solidFill>
              </a:rPr>
              <a:t>it was a system of first come, first served.</a:t>
            </a:r>
            <a:r>
              <a:rPr lang="en-US" dirty="0"/>
              <a:t> Thus the companies or states with the necessary capital and technology prevailed in taking control of the limited spectrum space, to the disadvantage of smaller and less developed countries. </a:t>
            </a:r>
            <a:endParaRPr lang="en-PK" dirty="0"/>
          </a:p>
        </p:txBody>
      </p:sp>
    </p:spTree>
    <p:extLst>
      <p:ext uri="{BB962C8B-B14F-4D97-AF65-F5344CB8AC3E}">
        <p14:creationId xmlns:p14="http://schemas.microsoft.com/office/powerpoint/2010/main" val="389683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8235-8A18-49AE-A13B-CD50A87EB554}"/>
              </a:ext>
            </a:extLst>
          </p:cNvPr>
          <p:cNvSpPr>
            <a:spLocks noGrp="1"/>
          </p:cNvSpPr>
          <p:nvPr>
            <p:ph type="title"/>
          </p:nvPr>
        </p:nvSpPr>
        <p:spPr>
          <a:xfrm>
            <a:off x="220236" y="265886"/>
            <a:ext cx="10515600" cy="1325563"/>
          </a:xfrm>
        </p:spPr>
        <p:txBody>
          <a:bodyPr/>
          <a:lstStyle/>
          <a:p>
            <a:r>
              <a:rPr lang="en-PK" b="1" u="sng" dirty="0"/>
              <a:t>U</a:t>
            </a:r>
            <a:r>
              <a:rPr lang="en-US" b="1" u="sng" dirty="0"/>
              <a:t>S</a:t>
            </a:r>
            <a:r>
              <a:rPr lang="en-PK" b="1" u="sng" dirty="0"/>
              <a:t>E </a:t>
            </a:r>
            <a:r>
              <a:rPr lang="en-US" b="1" u="sng" dirty="0"/>
              <a:t>O</a:t>
            </a:r>
            <a:r>
              <a:rPr lang="en-PK" b="1" u="sng" dirty="0"/>
              <a:t>F </a:t>
            </a:r>
            <a:r>
              <a:rPr lang="en-US" b="1" u="sng" dirty="0"/>
              <a:t>R</a:t>
            </a:r>
            <a:r>
              <a:rPr lang="en-PK" b="1" u="sng" dirty="0"/>
              <a:t>A</a:t>
            </a:r>
            <a:r>
              <a:rPr lang="en-US" b="1" u="sng" dirty="0"/>
              <a:t>D</a:t>
            </a:r>
            <a:r>
              <a:rPr lang="en-PK" b="1" u="sng" dirty="0"/>
              <a:t>I</a:t>
            </a:r>
            <a:r>
              <a:rPr lang="en-US" b="1" u="sng" dirty="0"/>
              <a:t>O</a:t>
            </a:r>
            <a:r>
              <a:rPr lang="en-PK" b="1" u="sng" dirty="0"/>
              <a:t> </a:t>
            </a:r>
            <a:r>
              <a:rPr lang="en-US" b="1" u="sng" dirty="0"/>
              <a:t>F</a:t>
            </a:r>
            <a:r>
              <a:rPr lang="en-PK" b="1" u="sng" dirty="0"/>
              <a:t>O</a:t>
            </a:r>
            <a:r>
              <a:rPr lang="en-US" b="1" u="sng" dirty="0"/>
              <a:t>R</a:t>
            </a:r>
            <a:r>
              <a:rPr lang="en-PK" b="1" u="sng" dirty="0"/>
              <a:t> ENTERTAINMENT</a:t>
            </a:r>
            <a:endParaRPr lang="en-US" b="1" u="sng" dirty="0"/>
          </a:p>
        </p:txBody>
      </p:sp>
      <p:sp>
        <p:nvSpPr>
          <p:cNvPr id="3" name="Content Placeholder 2">
            <a:extLst>
              <a:ext uri="{FF2B5EF4-FFF2-40B4-BE49-F238E27FC236}">
                <a16:creationId xmlns:a16="http://schemas.microsoft.com/office/drawing/2014/main" id="{9499E322-4180-4A28-8A14-AC8292C2895E}"/>
              </a:ext>
            </a:extLst>
          </p:cNvPr>
          <p:cNvSpPr>
            <a:spLocks noGrp="1"/>
          </p:cNvSpPr>
          <p:nvPr>
            <p:ph idx="1"/>
          </p:nvPr>
        </p:nvSpPr>
        <p:spPr>
          <a:xfrm>
            <a:off x="220236" y="1572012"/>
            <a:ext cx="11751527" cy="4920863"/>
          </a:xfrm>
        </p:spPr>
        <p:txBody>
          <a:bodyPr>
            <a:normAutofit/>
          </a:bodyPr>
          <a:lstStyle/>
          <a:p>
            <a:pPr algn="just"/>
            <a:r>
              <a:rPr lang="en-US" dirty="0"/>
              <a:t>The </a:t>
            </a:r>
            <a:r>
              <a:rPr lang="en-US" dirty="0">
                <a:solidFill>
                  <a:srgbClr val="00B0F0"/>
                </a:solidFill>
              </a:rPr>
              <a:t>first</a:t>
            </a:r>
            <a:r>
              <a:rPr lang="en-PK" dirty="0">
                <a:solidFill>
                  <a:srgbClr val="00B0F0"/>
                </a:solidFill>
              </a:rPr>
              <a:t> </a:t>
            </a:r>
            <a:r>
              <a:rPr lang="en-US" dirty="0">
                <a:solidFill>
                  <a:srgbClr val="00B0F0"/>
                </a:solidFill>
              </a:rPr>
              <a:t>radiotelephony broadcast </a:t>
            </a:r>
            <a:r>
              <a:rPr lang="en-US" dirty="0"/>
              <a:t>occurred in </a:t>
            </a:r>
            <a:r>
              <a:rPr lang="en-US" b="1" dirty="0"/>
              <a:t>1906</a:t>
            </a:r>
            <a:r>
              <a:rPr lang="en-US" dirty="0"/>
              <a:t> at Brant Rock, Massachusetts, when</a:t>
            </a:r>
            <a:r>
              <a:rPr lang="en-PK" dirty="0"/>
              <a:t> </a:t>
            </a:r>
            <a:r>
              <a:rPr lang="en-US" dirty="0">
                <a:solidFill>
                  <a:srgbClr val="00B0F0"/>
                </a:solidFill>
              </a:rPr>
              <a:t>Fessenden</a:t>
            </a:r>
            <a:r>
              <a:rPr lang="en-US" dirty="0"/>
              <a:t> </a:t>
            </a:r>
            <a:r>
              <a:rPr lang="en-PK" dirty="0"/>
              <a:t>(name) </a:t>
            </a:r>
            <a:r>
              <a:rPr lang="en-US" dirty="0"/>
              <a:t>sang and played the violin on Christmas Eve and then again on New Year’s</a:t>
            </a:r>
            <a:r>
              <a:rPr lang="en-PK" dirty="0"/>
              <a:t> </a:t>
            </a:r>
            <a:r>
              <a:rPr lang="en-US" dirty="0"/>
              <a:t>Eve. </a:t>
            </a:r>
            <a:endParaRPr lang="en-PK" dirty="0"/>
          </a:p>
          <a:p>
            <a:pPr algn="just"/>
            <a:r>
              <a:rPr lang="en-US" dirty="0"/>
              <a:t>The audience consisted of a few notified newspaper representatives and shipboard</a:t>
            </a:r>
            <a:r>
              <a:rPr lang="en-PK" dirty="0"/>
              <a:t> </a:t>
            </a:r>
            <a:r>
              <a:rPr lang="en-US" dirty="0"/>
              <a:t>operators. Some operators believed they were hearing </a:t>
            </a:r>
            <a:r>
              <a:rPr lang="en-US" dirty="0">
                <a:solidFill>
                  <a:srgbClr val="00B0F0"/>
                </a:solidFill>
              </a:rPr>
              <a:t>angels’ voices</a:t>
            </a:r>
            <a:r>
              <a:rPr lang="en-US" dirty="0"/>
              <a:t> coming from their</a:t>
            </a:r>
            <a:r>
              <a:rPr lang="en-PK" dirty="0"/>
              <a:t> </a:t>
            </a:r>
            <a:r>
              <a:rPr lang="en-US" dirty="0"/>
              <a:t>equipment.</a:t>
            </a:r>
            <a:r>
              <a:rPr lang="en-PK" dirty="0"/>
              <a:t> </a:t>
            </a:r>
            <a:r>
              <a:rPr lang="en-US" dirty="0"/>
              <a:t>Fessenden aired the broadcast to gain publicity for his business interests, not</a:t>
            </a:r>
            <a:r>
              <a:rPr lang="en-PK" dirty="0"/>
              <a:t> </a:t>
            </a:r>
            <a:r>
              <a:rPr lang="en-US" dirty="0"/>
              <a:t>as a program service for the public. </a:t>
            </a:r>
            <a:endParaRPr lang="en-PK" dirty="0"/>
          </a:p>
          <a:p>
            <a:pPr algn="just"/>
            <a:r>
              <a:rPr lang="en-US" dirty="0"/>
              <a:t>On 31 August </a:t>
            </a:r>
            <a:r>
              <a:rPr lang="en-US" b="1" dirty="0"/>
              <a:t>1920</a:t>
            </a:r>
            <a:r>
              <a:rPr lang="en-US" dirty="0"/>
              <a:t> the first known radio </a:t>
            </a:r>
            <a:r>
              <a:rPr lang="en-US" b="1" dirty="0"/>
              <a:t>news</a:t>
            </a:r>
            <a:r>
              <a:rPr lang="en-US" dirty="0"/>
              <a:t> program was broadcast by station 8MK, the unlicensed predecessor of </a:t>
            </a:r>
            <a:r>
              <a:rPr lang="en-US" b="1" dirty="0"/>
              <a:t>WWJ (AM) </a:t>
            </a:r>
            <a:r>
              <a:rPr lang="en-US" dirty="0"/>
              <a:t>in </a:t>
            </a:r>
            <a:r>
              <a:rPr lang="en-US" dirty="0">
                <a:solidFill>
                  <a:srgbClr val="00B0F0"/>
                </a:solidFill>
              </a:rPr>
              <a:t>Detroit, Michigan. </a:t>
            </a:r>
            <a:endParaRPr lang="en-PK" dirty="0">
              <a:solidFill>
                <a:srgbClr val="00B0F0"/>
              </a:solidFill>
            </a:endParaRPr>
          </a:p>
          <a:p>
            <a:pPr algn="just"/>
            <a:r>
              <a:rPr lang="en-US" dirty="0"/>
              <a:t>In </a:t>
            </a:r>
            <a:r>
              <a:rPr lang="en-US" b="1" dirty="0"/>
              <a:t>1922</a:t>
            </a:r>
            <a:r>
              <a:rPr lang="en-US" dirty="0"/>
              <a:t> regular wireless broadcasts for entertainment began in the UK from the </a:t>
            </a:r>
            <a:r>
              <a:rPr lang="en-US" dirty="0">
                <a:solidFill>
                  <a:srgbClr val="00B0F0"/>
                </a:solidFill>
              </a:rPr>
              <a:t>Marconi Research Centre 2MT </a:t>
            </a:r>
            <a:r>
              <a:rPr lang="en-US" dirty="0"/>
              <a:t>at Writtle near Chelmsford, England.</a:t>
            </a:r>
            <a:endParaRPr lang="en-PK" dirty="0"/>
          </a:p>
        </p:txBody>
      </p:sp>
    </p:spTree>
    <p:extLst>
      <p:ext uri="{BB962C8B-B14F-4D97-AF65-F5344CB8AC3E}">
        <p14:creationId xmlns:p14="http://schemas.microsoft.com/office/powerpoint/2010/main" val="3060209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1709C-9C7A-471B-A1A4-4FB52FC7E011}"/>
              </a:ext>
            </a:extLst>
          </p:cNvPr>
          <p:cNvSpPr>
            <a:spLocks noGrp="1"/>
          </p:cNvSpPr>
          <p:nvPr>
            <p:ph type="title"/>
          </p:nvPr>
        </p:nvSpPr>
        <p:spPr>
          <a:xfrm>
            <a:off x="838200" y="18255"/>
            <a:ext cx="10515600" cy="1325563"/>
          </a:xfrm>
        </p:spPr>
        <p:txBody>
          <a:bodyPr>
            <a:normAutofit/>
          </a:bodyPr>
          <a:lstStyle/>
          <a:p>
            <a:r>
              <a:rPr lang="en-PK" b="1" u="sng" dirty="0"/>
              <a:t>U</a:t>
            </a:r>
            <a:r>
              <a:rPr lang="en-US" b="1" u="sng" dirty="0"/>
              <a:t>S</a:t>
            </a:r>
            <a:r>
              <a:rPr lang="en-PK" b="1" u="sng" dirty="0"/>
              <a:t>E </a:t>
            </a:r>
            <a:r>
              <a:rPr lang="en-US" b="1" u="sng" dirty="0"/>
              <a:t>O</a:t>
            </a:r>
            <a:r>
              <a:rPr lang="en-PK" b="1" u="sng" dirty="0"/>
              <a:t>F </a:t>
            </a:r>
            <a:r>
              <a:rPr lang="en-US" b="1" u="sng" dirty="0"/>
              <a:t>R</a:t>
            </a:r>
            <a:r>
              <a:rPr lang="en-PK" b="1" u="sng" dirty="0"/>
              <a:t>A</a:t>
            </a:r>
            <a:r>
              <a:rPr lang="en-US" b="1" u="sng" dirty="0"/>
              <a:t>D</a:t>
            </a:r>
            <a:r>
              <a:rPr lang="en-PK" b="1" u="sng" dirty="0"/>
              <a:t>I</a:t>
            </a:r>
            <a:r>
              <a:rPr lang="en-US" b="1" u="sng" dirty="0"/>
              <a:t>O</a:t>
            </a:r>
            <a:r>
              <a:rPr lang="en-PK" b="1" u="sng" dirty="0"/>
              <a:t> </a:t>
            </a:r>
            <a:r>
              <a:rPr lang="en-US" b="1" u="sng" dirty="0"/>
              <a:t>F</a:t>
            </a:r>
            <a:r>
              <a:rPr lang="en-PK" b="1" u="sng" dirty="0"/>
              <a:t>O</a:t>
            </a:r>
            <a:r>
              <a:rPr lang="en-US" b="1" u="sng" dirty="0"/>
              <a:t>R</a:t>
            </a:r>
            <a:r>
              <a:rPr lang="en-PK" b="1" u="sng" dirty="0"/>
              <a:t> </a:t>
            </a:r>
            <a:r>
              <a:rPr lang="en-US" b="1" u="sng" dirty="0"/>
              <a:t>B</a:t>
            </a:r>
            <a:r>
              <a:rPr lang="en-PK" b="1" u="sng" dirty="0"/>
              <a:t>U</a:t>
            </a:r>
            <a:r>
              <a:rPr lang="en-US" b="1" u="sng" dirty="0"/>
              <a:t>S</a:t>
            </a:r>
            <a:r>
              <a:rPr lang="en-PK" b="1" u="sng" dirty="0"/>
              <a:t>I</a:t>
            </a:r>
            <a:r>
              <a:rPr lang="en-US" b="1" u="sng" dirty="0"/>
              <a:t>N</a:t>
            </a:r>
            <a:r>
              <a:rPr lang="en-PK" b="1" u="sng" dirty="0"/>
              <a:t>E</a:t>
            </a:r>
            <a:r>
              <a:rPr lang="en-US" b="1" u="sng" dirty="0"/>
              <a:t>S</a:t>
            </a:r>
            <a:r>
              <a:rPr lang="en-PK" b="1" u="sng" dirty="0"/>
              <a:t>S </a:t>
            </a:r>
            <a:endParaRPr lang="en-US" b="1" u="sng" dirty="0"/>
          </a:p>
        </p:txBody>
      </p:sp>
      <p:sp>
        <p:nvSpPr>
          <p:cNvPr id="3" name="Content Placeholder 2">
            <a:extLst>
              <a:ext uri="{FF2B5EF4-FFF2-40B4-BE49-F238E27FC236}">
                <a16:creationId xmlns:a16="http://schemas.microsoft.com/office/drawing/2014/main" id="{3A258B67-E47C-45D7-8853-67BF01DB7D7A}"/>
              </a:ext>
            </a:extLst>
          </p:cNvPr>
          <p:cNvSpPr>
            <a:spLocks noGrp="1"/>
          </p:cNvSpPr>
          <p:nvPr>
            <p:ph idx="1"/>
          </p:nvPr>
        </p:nvSpPr>
        <p:spPr>
          <a:xfrm>
            <a:off x="479502" y="1137425"/>
            <a:ext cx="11262732" cy="5564458"/>
          </a:xfrm>
        </p:spPr>
        <p:txBody>
          <a:bodyPr>
            <a:noAutofit/>
          </a:bodyPr>
          <a:lstStyle/>
          <a:p>
            <a:pPr algn="just"/>
            <a:r>
              <a:rPr lang="en-US" sz="2400" dirty="0"/>
              <a:t>Two distinct types of national radio broadcasting emerged:</a:t>
            </a:r>
            <a:endParaRPr lang="en-PK" sz="2400" dirty="0"/>
          </a:p>
          <a:p>
            <a:pPr algn="just"/>
            <a:r>
              <a:rPr lang="en-US" sz="2400" dirty="0"/>
              <a:t> </a:t>
            </a:r>
            <a:r>
              <a:rPr lang="en-PK" sz="2400" dirty="0"/>
              <a:t>I</a:t>
            </a:r>
            <a:r>
              <a:rPr lang="en-US" sz="2400" dirty="0"/>
              <a:t>n the </a:t>
            </a:r>
            <a:r>
              <a:rPr lang="en-US" sz="2400" dirty="0">
                <a:solidFill>
                  <a:srgbClr val="00B0F0"/>
                </a:solidFill>
              </a:rPr>
              <a:t>USA, the Radio Act </a:t>
            </a:r>
            <a:r>
              <a:rPr lang="en-US" sz="2400" dirty="0"/>
              <a:t>of </a:t>
            </a:r>
            <a:r>
              <a:rPr lang="en-US" sz="2400" b="1" dirty="0"/>
              <a:t>1927</a:t>
            </a:r>
            <a:r>
              <a:rPr lang="en-US" sz="2400" dirty="0"/>
              <a:t> enshrined its established status as a commercial enterprise, funded by advertising,</a:t>
            </a:r>
            <a:endParaRPr lang="en-PK" sz="2400" dirty="0"/>
          </a:p>
          <a:p>
            <a:pPr algn="just"/>
            <a:r>
              <a:rPr lang="en-US" sz="2400" dirty="0"/>
              <a:t>while the </a:t>
            </a:r>
            <a:r>
              <a:rPr lang="en-US" sz="2400" dirty="0">
                <a:solidFill>
                  <a:srgbClr val="00B0F0"/>
                </a:solidFill>
              </a:rPr>
              <a:t>British Broadcasting Corporation </a:t>
            </a:r>
            <a:r>
              <a:rPr lang="en-US" sz="2400" dirty="0"/>
              <a:t>(BBC), founded in </a:t>
            </a:r>
            <a:r>
              <a:rPr lang="en-US" sz="2400" b="1" dirty="0"/>
              <a:t>1927</a:t>
            </a:r>
            <a:r>
              <a:rPr lang="en-US" sz="2400" dirty="0"/>
              <a:t>, as a non-profit, public broadcasting monopoly, provided a model for several other European and Commonwealth countries. </a:t>
            </a:r>
            <a:endParaRPr lang="en-PK" sz="2400" dirty="0"/>
          </a:p>
          <a:p>
            <a:pPr algn="just"/>
            <a:r>
              <a:rPr lang="en-US" sz="2400" dirty="0"/>
              <a:t>As the strongest voice in the </a:t>
            </a:r>
            <a:r>
              <a:rPr lang="en-US" sz="2400" dirty="0">
                <a:solidFill>
                  <a:srgbClr val="00B0F0"/>
                </a:solidFill>
              </a:rPr>
              <a:t>World Radio Conference in Washington </a:t>
            </a:r>
            <a:r>
              <a:rPr lang="en-US" sz="2400" dirty="0"/>
              <a:t>in </a:t>
            </a:r>
            <a:r>
              <a:rPr lang="en-US" sz="2400" b="1" dirty="0"/>
              <a:t>1927</a:t>
            </a:r>
            <a:r>
              <a:rPr lang="en-US" sz="2400" dirty="0"/>
              <a:t>, private companies helped to write an agreement that allowed them to continue developing their use of the spectrum, without regard to possible signal interference for other countries.</a:t>
            </a:r>
            <a:endParaRPr lang="en-PK" sz="2400" dirty="0"/>
          </a:p>
          <a:p>
            <a:pPr algn="just"/>
            <a:r>
              <a:rPr lang="en-US" sz="2400" dirty="0"/>
              <a:t>O</a:t>
            </a:r>
            <a:r>
              <a:rPr lang="en-PK" sz="2400" dirty="0"/>
              <a:t>n</a:t>
            </a:r>
            <a:r>
              <a:rPr lang="en-US" sz="2400" dirty="0"/>
              <a:t>l</a:t>
            </a:r>
            <a:r>
              <a:rPr lang="en-PK" sz="2400" dirty="0"/>
              <a:t>y, I</a:t>
            </a:r>
            <a:r>
              <a:rPr lang="en-US" sz="2400" dirty="0"/>
              <a:t>ncluding the principle of allocating specific wavelengths for particular purposes. </a:t>
            </a:r>
            <a:endParaRPr lang="en-PK" sz="2400" dirty="0"/>
          </a:p>
          <a:p>
            <a:pPr algn="just"/>
            <a:r>
              <a:rPr lang="en-US" sz="2400" dirty="0"/>
              <a:t>A major consequence of this conference was to reinforce US and European domination of the international radio spectrum. </a:t>
            </a:r>
          </a:p>
        </p:txBody>
      </p:sp>
    </p:spTree>
    <p:extLst>
      <p:ext uri="{BB962C8B-B14F-4D97-AF65-F5344CB8AC3E}">
        <p14:creationId xmlns:p14="http://schemas.microsoft.com/office/powerpoint/2010/main" val="2716847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444A7-8BF7-4F85-933B-969C6E416BB2}"/>
              </a:ext>
            </a:extLst>
          </p:cNvPr>
          <p:cNvSpPr>
            <a:spLocks noGrp="1"/>
          </p:cNvSpPr>
          <p:nvPr>
            <p:ph type="title"/>
          </p:nvPr>
        </p:nvSpPr>
        <p:spPr/>
        <p:txBody>
          <a:bodyPr/>
          <a:lstStyle/>
          <a:p>
            <a:r>
              <a:rPr lang="en-PK" b="1" u="sng" dirty="0"/>
              <a:t>USE OF RADIO FOR PROPAGANDA</a:t>
            </a:r>
            <a:endParaRPr lang="en-US" b="1" u="sng" dirty="0"/>
          </a:p>
        </p:txBody>
      </p:sp>
      <p:sp>
        <p:nvSpPr>
          <p:cNvPr id="3" name="Content Placeholder 2">
            <a:extLst>
              <a:ext uri="{FF2B5EF4-FFF2-40B4-BE49-F238E27FC236}">
                <a16:creationId xmlns:a16="http://schemas.microsoft.com/office/drawing/2014/main" id="{2B6C2AC5-9FCB-4B93-9A11-369E7456A3A6}"/>
              </a:ext>
            </a:extLst>
          </p:cNvPr>
          <p:cNvSpPr>
            <a:spLocks noGrp="1"/>
          </p:cNvSpPr>
          <p:nvPr>
            <p:ph idx="1"/>
          </p:nvPr>
        </p:nvSpPr>
        <p:spPr/>
        <p:txBody>
          <a:bodyPr/>
          <a:lstStyle/>
          <a:p>
            <a:pPr algn="just"/>
            <a:r>
              <a:rPr lang="en-US" dirty="0"/>
              <a:t>During the First World War, the power of radio was quickly recognized as vital both to the management of public opinion at home and propaganda abroad, directed at allies and enemies alike.</a:t>
            </a:r>
            <a:endParaRPr lang="en-PK" dirty="0"/>
          </a:p>
          <a:p>
            <a:pPr algn="just"/>
            <a:r>
              <a:rPr lang="en-US" dirty="0"/>
              <a:t> As noted by a distinguished scholar of propaganda:</a:t>
            </a:r>
            <a:endParaRPr lang="en-PK" dirty="0"/>
          </a:p>
          <a:p>
            <a:pPr marL="0" indent="0" algn="just">
              <a:buNone/>
            </a:pPr>
            <a:r>
              <a:rPr lang="en-US" dirty="0"/>
              <a:t> </a:t>
            </a:r>
            <a:r>
              <a:rPr lang="en-PK" dirty="0"/>
              <a:t>	“</a:t>
            </a:r>
            <a:r>
              <a:rPr lang="en-US" sz="2400" i="1" dirty="0"/>
              <a:t>During the war period it came to be recognized that the</a:t>
            </a:r>
            <a:r>
              <a:rPr lang="en-PK" sz="2400" i="1" dirty="0"/>
              <a:t>	</a:t>
            </a:r>
            <a:r>
              <a:rPr lang="en-US" sz="2400" i="1" dirty="0"/>
              <a:t> </a:t>
            </a:r>
            <a:r>
              <a:rPr lang="en-PK" sz="2400" i="1" dirty="0"/>
              <a:t>	</a:t>
            </a:r>
            <a:r>
              <a:rPr lang="en-US" sz="2400" i="1" dirty="0"/>
              <a:t>mobilization of men and means was not sufficient; there</a:t>
            </a:r>
            <a:r>
              <a:rPr lang="en-PK" sz="2400" i="1" dirty="0"/>
              <a:t>		</a:t>
            </a:r>
            <a:r>
              <a:rPr lang="en-US" sz="2400" i="1" dirty="0"/>
              <a:t> </a:t>
            </a:r>
            <a:r>
              <a:rPr lang="en-PK" sz="2400" i="1" dirty="0"/>
              <a:t>	</a:t>
            </a:r>
            <a:r>
              <a:rPr lang="en-US" sz="2400" i="1" dirty="0"/>
              <a:t>must be</a:t>
            </a:r>
            <a:r>
              <a:rPr lang="en-PK" sz="2400" i="1" dirty="0"/>
              <a:t> </a:t>
            </a:r>
            <a:r>
              <a:rPr lang="en-US" sz="2400" i="1" dirty="0"/>
              <a:t>mobilization of opinion. Power over opinion, as</a:t>
            </a:r>
            <a:r>
              <a:rPr lang="en-PK" sz="2400" i="1" dirty="0"/>
              <a:t>		</a:t>
            </a:r>
            <a:r>
              <a:rPr lang="en-US" sz="2400" i="1" dirty="0"/>
              <a:t> </a:t>
            </a:r>
            <a:r>
              <a:rPr lang="en-PK" sz="2400" i="1" dirty="0"/>
              <a:t>	</a:t>
            </a:r>
            <a:r>
              <a:rPr lang="en-US" sz="2400" i="1" dirty="0"/>
              <a:t>over life and property, passed into official hands</a:t>
            </a:r>
            <a:r>
              <a:rPr lang="en-PK" sz="1800" dirty="0"/>
              <a:t>” (</a:t>
            </a:r>
            <a:r>
              <a:rPr lang="en-US" sz="1800" dirty="0"/>
              <a:t>L</a:t>
            </a:r>
            <a:r>
              <a:rPr lang="en-PK" sz="1800" dirty="0"/>
              <a:t>a</a:t>
            </a:r>
            <a:r>
              <a:rPr lang="en-US" sz="1800" dirty="0"/>
              <a:t>s</a:t>
            </a:r>
            <a:r>
              <a:rPr lang="en-PK" sz="1800" dirty="0"/>
              <a:t>s</a:t>
            </a:r>
            <a:r>
              <a:rPr lang="en-US" sz="1800" dirty="0"/>
              <a:t>w</a:t>
            </a:r>
            <a:r>
              <a:rPr lang="en-PK" sz="1800" dirty="0"/>
              <a:t>e</a:t>
            </a:r>
            <a:r>
              <a:rPr lang="en-US" sz="1800" dirty="0"/>
              <a:t>l</a:t>
            </a:r>
            <a:r>
              <a:rPr lang="en-PK" sz="1800" dirty="0"/>
              <a:t>l, 1922) </a:t>
            </a:r>
            <a:r>
              <a:rPr lang="en-US" dirty="0"/>
              <a:t>. </a:t>
            </a:r>
          </a:p>
        </p:txBody>
      </p:sp>
    </p:spTree>
    <p:extLst>
      <p:ext uri="{BB962C8B-B14F-4D97-AF65-F5344CB8AC3E}">
        <p14:creationId xmlns:p14="http://schemas.microsoft.com/office/powerpoint/2010/main" val="3287023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49DEB-C0AD-43EC-BFC1-B481FD28EAB4}"/>
              </a:ext>
            </a:extLst>
          </p:cNvPr>
          <p:cNvSpPr>
            <a:spLocks noGrp="1"/>
          </p:cNvSpPr>
          <p:nvPr>
            <p:ph type="title"/>
          </p:nvPr>
        </p:nvSpPr>
        <p:spPr>
          <a:xfrm>
            <a:off x="838200" y="365126"/>
            <a:ext cx="10515600" cy="816904"/>
          </a:xfrm>
        </p:spPr>
        <p:txBody>
          <a:bodyPr>
            <a:normAutofit/>
          </a:bodyPr>
          <a:lstStyle/>
          <a:p>
            <a:r>
              <a:rPr lang="en-PK" b="1" u="sng" dirty="0"/>
              <a:t> </a:t>
            </a:r>
            <a:r>
              <a:rPr lang="en-US" b="1" u="sng" dirty="0"/>
              <a:t>R</a:t>
            </a:r>
            <a:r>
              <a:rPr lang="en-PK" b="1" u="sng" dirty="0"/>
              <a:t>A</a:t>
            </a:r>
            <a:r>
              <a:rPr lang="en-US" b="1" u="sng" dirty="0"/>
              <a:t>D</a:t>
            </a:r>
            <a:r>
              <a:rPr lang="en-PK" b="1" u="sng" dirty="0"/>
              <a:t>I</a:t>
            </a:r>
            <a:r>
              <a:rPr lang="en-US" b="1" u="sng" dirty="0"/>
              <a:t>O</a:t>
            </a:r>
            <a:r>
              <a:rPr lang="en-PK" b="1" u="sng" dirty="0"/>
              <a:t> USED BY S</a:t>
            </a:r>
            <a:r>
              <a:rPr lang="en-US" b="1" u="sng" dirty="0"/>
              <a:t>O</a:t>
            </a:r>
            <a:r>
              <a:rPr lang="en-PK" b="1" u="sng" dirty="0"/>
              <a:t>V</a:t>
            </a:r>
            <a:r>
              <a:rPr lang="en-US" b="1" u="sng" dirty="0"/>
              <a:t>I</a:t>
            </a:r>
            <a:r>
              <a:rPr lang="en-PK" b="1" u="sng" dirty="0"/>
              <a:t>E</a:t>
            </a:r>
            <a:r>
              <a:rPr lang="en-US" b="1" u="sng" dirty="0"/>
              <a:t>T</a:t>
            </a:r>
            <a:r>
              <a:rPr lang="en-PK" b="1" u="sng" dirty="0"/>
              <a:t> </a:t>
            </a:r>
            <a:r>
              <a:rPr lang="en-US" b="1" u="sng" dirty="0"/>
              <a:t>U</a:t>
            </a:r>
            <a:r>
              <a:rPr lang="en-PK" b="1" u="sng" dirty="0"/>
              <a:t>N</a:t>
            </a:r>
            <a:r>
              <a:rPr lang="en-US" b="1" u="sng" dirty="0"/>
              <a:t>I</a:t>
            </a:r>
            <a:r>
              <a:rPr lang="en-PK" b="1" u="sng" dirty="0"/>
              <a:t>O</a:t>
            </a:r>
            <a:r>
              <a:rPr lang="en-US" b="1" u="sng" dirty="0"/>
              <a:t>N</a:t>
            </a:r>
          </a:p>
        </p:txBody>
      </p:sp>
      <p:sp>
        <p:nvSpPr>
          <p:cNvPr id="3" name="Content Placeholder 2">
            <a:extLst>
              <a:ext uri="{FF2B5EF4-FFF2-40B4-BE49-F238E27FC236}">
                <a16:creationId xmlns:a16="http://schemas.microsoft.com/office/drawing/2014/main" id="{48C78441-2C70-414F-A4D8-3C34E062C586}"/>
              </a:ext>
            </a:extLst>
          </p:cNvPr>
          <p:cNvSpPr>
            <a:spLocks noGrp="1"/>
          </p:cNvSpPr>
          <p:nvPr>
            <p:ph idx="1"/>
          </p:nvPr>
        </p:nvSpPr>
        <p:spPr>
          <a:xfrm>
            <a:off x="838200" y="1182030"/>
            <a:ext cx="10515600" cy="5430644"/>
          </a:xfrm>
        </p:spPr>
        <p:txBody>
          <a:bodyPr>
            <a:normAutofit lnSpcReduction="10000"/>
          </a:bodyPr>
          <a:lstStyle/>
          <a:p>
            <a:pPr algn="just"/>
            <a:r>
              <a:rPr lang="en-US" dirty="0"/>
              <a:t>The Russian communists were one of the earliest political groups to realize the ideological and strategic importance of broadcasting,</a:t>
            </a:r>
            <a:endParaRPr lang="en-PK" dirty="0"/>
          </a:p>
          <a:p>
            <a:pPr algn="just"/>
            <a:r>
              <a:rPr lang="en-US" dirty="0"/>
              <a:t>it was the </a:t>
            </a:r>
            <a:r>
              <a:rPr lang="en-US" dirty="0">
                <a:solidFill>
                  <a:srgbClr val="00B0F0"/>
                </a:solidFill>
              </a:rPr>
              <a:t>Soviet Union </a:t>
            </a:r>
            <a:r>
              <a:rPr lang="en-US" dirty="0"/>
              <a:t>which became the first nation to exploit this new medium for international broadcasting</a:t>
            </a:r>
            <a:r>
              <a:rPr lang="en-PK" dirty="0"/>
              <a:t> </a:t>
            </a:r>
            <a:r>
              <a:rPr lang="en-US" dirty="0"/>
              <a:t>t</a:t>
            </a:r>
            <a:r>
              <a:rPr lang="en-PK" dirty="0"/>
              <a:t>o </a:t>
            </a:r>
            <a:r>
              <a:rPr lang="en-US" dirty="0"/>
              <a:t>t</a:t>
            </a:r>
            <a:r>
              <a:rPr lang="en-PK" dirty="0"/>
              <a:t>a</a:t>
            </a:r>
            <a:r>
              <a:rPr lang="en-US" dirty="0"/>
              <a:t>k</a:t>
            </a:r>
            <a:r>
              <a:rPr lang="en-PK" dirty="0"/>
              <a:t>e </a:t>
            </a:r>
            <a:r>
              <a:rPr lang="en-US" dirty="0"/>
              <a:t>a</a:t>
            </a:r>
            <a:r>
              <a:rPr lang="en-PK" dirty="0"/>
              <a:t>d</a:t>
            </a:r>
            <a:r>
              <a:rPr lang="en-US" dirty="0"/>
              <a:t>v</a:t>
            </a:r>
            <a:r>
              <a:rPr lang="en-PK" dirty="0"/>
              <a:t>a</a:t>
            </a:r>
            <a:r>
              <a:rPr lang="en-US" dirty="0"/>
              <a:t>n</a:t>
            </a:r>
            <a:r>
              <a:rPr lang="en-PK" dirty="0"/>
              <a:t>t</a:t>
            </a:r>
            <a:r>
              <a:rPr lang="en-US" dirty="0"/>
              <a:t>a</a:t>
            </a:r>
            <a:r>
              <a:rPr lang="en-PK" dirty="0"/>
              <a:t>g</a:t>
            </a:r>
            <a:r>
              <a:rPr lang="en-US" dirty="0"/>
              <a:t>e</a:t>
            </a:r>
            <a:r>
              <a:rPr lang="en-PK" dirty="0"/>
              <a:t> </a:t>
            </a:r>
            <a:r>
              <a:rPr lang="en-US" dirty="0"/>
              <a:t>o</a:t>
            </a:r>
            <a:r>
              <a:rPr lang="en-PK" dirty="0"/>
              <a:t>f </a:t>
            </a:r>
            <a:r>
              <a:rPr lang="en-US" dirty="0"/>
              <a:t>t</a:t>
            </a:r>
            <a:r>
              <a:rPr lang="en-PK" dirty="0"/>
              <a:t>h</a:t>
            </a:r>
            <a:r>
              <a:rPr lang="en-US" dirty="0" err="1"/>
              <a:t>i</a:t>
            </a:r>
            <a:r>
              <a:rPr lang="en-PK" dirty="0"/>
              <a:t>s </a:t>
            </a:r>
            <a:r>
              <a:rPr lang="en-US" dirty="0"/>
              <a:t>m</a:t>
            </a:r>
            <a:r>
              <a:rPr lang="en-PK" dirty="0"/>
              <a:t>e</a:t>
            </a:r>
            <a:r>
              <a:rPr lang="en-US" dirty="0"/>
              <a:t>d</a:t>
            </a:r>
            <a:r>
              <a:rPr lang="en-PK" dirty="0" err="1"/>
              <a:t>i</a:t>
            </a:r>
            <a:r>
              <a:rPr lang="en-US" dirty="0"/>
              <a:t>u</a:t>
            </a:r>
            <a:r>
              <a:rPr lang="en-PK" dirty="0"/>
              <a:t>m </a:t>
            </a:r>
            <a:r>
              <a:rPr lang="en-US" dirty="0"/>
              <a:t>which could reach across continents and national boundaries to an international audience.  </a:t>
            </a:r>
            <a:endParaRPr lang="en-PK" dirty="0"/>
          </a:p>
          <a:p>
            <a:pPr algn="just"/>
            <a:r>
              <a:rPr lang="en-PK" dirty="0"/>
              <a:t>F</a:t>
            </a:r>
            <a:r>
              <a:rPr lang="en-US" dirty="0"/>
              <a:t>irst public broadcast to be recorded in the history of wireless propaganda was by the Council of the </a:t>
            </a:r>
            <a:r>
              <a:rPr lang="en-US" dirty="0">
                <a:solidFill>
                  <a:srgbClr val="00B0F0"/>
                </a:solidFill>
              </a:rPr>
              <a:t>People's Commissar's of Lenin's </a:t>
            </a:r>
            <a:r>
              <a:rPr lang="en-US" dirty="0"/>
              <a:t>historic message on </a:t>
            </a:r>
            <a:r>
              <a:rPr lang="en-US" b="1" dirty="0"/>
              <a:t>30 October 1917</a:t>
            </a:r>
            <a:r>
              <a:rPr lang="en-US" dirty="0"/>
              <a:t>: </a:t>
            </a:r>
            <a:endParaRPr lang="en-PK" dirty="0"/>
          </a:p>
          <a:p>
            <a:pPr marL="0" indent="0" algn="ctr">
              <a:buNone/>
            </a:pPr>
            <a:r>
              <a:rPr lang="en-PK" i="1" dirty="0">
                <a:solidFill>
                  <a:srgbClr val="7030A0"/>
                </a:solidFill>
              </a:rPr>
              <a:t>“</a:t>
            </a:r>
            <a:r>
              <a:rPr lang="en-US" i="1" dirty="0">
                <a:solidFill>
                  <a:srgbClr val="7030A0"/>
                </a:solidFill>
              </a:rPr>
              <a:t>The All-Russian Congress of Soviets has formed a new Soviet Government</a:t>
            </a:r>
            <a:r>
              <a:rPr lang="en-PK" i="1" dirty="0">
                <a:solidFill>
                  <a:srgbClr val="7030A0"/>
                </a:solidFill>
              </a:rPr>
              <a:t>”</a:t>
            </a:r>
            <a:endParaRPr lang="en-PK" dirty="0"/>
          </a:p>
          <a:p>
            <a:pPr algn="just"/>
            <a:r>
              <a:rPr lang="en-US" dirty="0"/>
              <a:t>The </a:t>
            </a:r>
            <a:r>
              <a:rPr lang="en-US" dirty="0">
                <a:solidFill>
                  <a:srgbClr val="00B0F0"/>
                </a:solidFill>
              </a:rPr>
              <a:t>world's first short-wave radio broadcasts </a:t>
            </a:r>
            <a:r>
              <a:rPr lang="en-US" dirty="0"/>
              <a:t>were sent out from Moscow in </a:t>
            </a:r>
            <a:r>
              <a:rPr lang="en-US" b="1" dirty="0"/>
              <a:t>1925</a:t>
            </a:r>
            <a:r>
              <a:rPr lang="en-US" dirty="0"/>
              <a:t>. </a:t>
            </a:r>
          </a:p>
        </p:txBody>
      </p:sp>
    </p:spTree>
    <p:extLst>
      <p:ext uri="{BB962C8B-B14F-4D97-AF65-F5344CB8AC3E}">
        <p14:creationId xmlns:p14="http://schemas.microsoft.com/office/powerpoint/2010/main" val="2830293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64EE6-FE76-494A-AC53-275C33939447}"/>
              </a:ext>
            </a:extLst>
          </p:cNvPr>
          <p:cNvSpPr>
            <a:spLocks noGrp="1"/>
          </p:cNvSpPr>
          <p:nvPr>
            <p:ph type="title"/>
          </p:nvPr>
        </p:nvSpPr>
        <p:spPr>
          <a:xfrm>
            <a:off x="557561" y="365125"/>
            <a:ext cx="10796239" cy="772299"/>
          </a:xfrm>
        </p:spPr>
        <p:txBody>
          <a:bodyPr/>
          <a:lstStyle/>
          <a:p>
            <a:r>
              <a:rPr lang="en-PK" b="1" u="sng" dirty="0"/>
              <a:t>R</a:t>
            </a:r>
            <a:r>
              <a:rPr lang="en-US" b="1" u="sng" dirty="0"/>
              <a:t>A</a:t>
            </a:r>
            <a:r>
              <a:rPr lang="en-PK" b="1" u="sng" dirty="0"/>
              <a:t>D</a:t>
            </a:r>
            <a:r>
              <a:rPr lang="en-US" b="1" u="sng" dirty="0"/>
              <a:t>I</a:t>
            </a:r>
            <a:r>
              <a:rPr lang="en-PK" b="1" u="sng" dirty="0"/>
              <a:t>O </a:t>
            </a:r>
            <a:r>
              <a:rPr lang="en-US" b="1" u="sng" dirty="0"/>
              <a:t>U</a:t>
            </a:r>
            <a:r>
              <a:rPr lang="en-PK" b="1" u="sng" dirty="0"/>
              <a:t>S</a:t>
            </a:r>
            <a:r>
              <a:rPr lang="en-US" b="1" u="sng" dirty="0"/>
              <a:t>E</a:t>
            </a:r>
            <a:r>
              <a:rPr lang="en-PK" b="1" u="sng" dirty="0"/>
              <a:t>D </a:t>
            </a:r>
            <a:r>
              <a:rPr lang="en-US" b="1" u="sng" dirty="0"/>
              <a:t>B</a:t>
            </a:r>
            <a:r>
              <a:rPr lang="en-PK" b="1" u="sng" dirty="0"/>
              <a:t>Y </a:t>
            </a:r>
            <a:r>
              <a:rPr lang="en-US" b="1" u="sng" dirty="0"/>
              <a:t>G</a:t>
            </a:r>
            <a:r>
              <a:rPr lang="en-PK" b="1" u="sng" dirty="0"/>
              <a:t>E</a:t>
            </a:r>
            <a:r>
              <a:rPr lang="en-US" b="1" u="sng" dirty="0"/>
              <a:t>R</a:t>
            </a:r>
            <a:r>
              <a:rPr lang="en-PK" b="1" u="sng" dirty="0"/>
              <a:t>M</a:t>
            </a:r>
            <a:r>
              <a:rPr lang="en-US" b="1" u="sng" dirty="0"/>
              <a:t>A</a:t>
            </a:r>
            <a:r>
              <a:rPr lang="en-PK" b="1" u="sng" dirty="0"/>
              <a:t>NY</a:t>
            </a:r>
            <a:endParaRPr lang="en-US" b="1" u="sng" dirty="0"/>
          </a:p>
        </p:txBody>
      </p:sp>
      <p:sp>
        <p:nvSpPr>
          <p:cNvPr id="3" name="Content Placeholder 2">
            <a:extLst>
              <a:ext uri="{FF2B5EF4-FFF2-40B4-BE49-F238E27FC236}">
                <a16:creationId xmlns:a16="http://schemas.microsoft.com/office/drawing/2014/main" id="{FD7C8966-A4AA-48B1-8C0C-A4BDEFC8B2CD}"/>
              </a:ext>
            </a:extLst>
          </p:cNvPr>
          <p:cNvSpPr>
            <a:spLocks noGrp="1"/>
          </p:cNvSpPr>
          <p:nvPr>
            <p:ph idx="1"/>
          </p:nvPr>
        </p:nvSpPr>
        <p:spPr>
          <a:xfrm>
            <a:off x="557561" y="1137424"/>
            <a:ext cx="11076878" cy="5341434"/>
          </a:xfrm>
        </p:spPr>
        <p:txBody>
          <a:bodyPr>
            <a:normAutofit/>
          </a:bodyPr>
          <a:lstStyle/>
          <a:p>
            <a:pPr algn="just"/>
            <a:r>
              <a:rPr lang="en-US" dirty="0"/>
              <a:t>By the time the Nazis</a:t>
            </a:r>
            <a:r>
              <a:rPr lang="en-PK" dirty="0"/>
              <a:t> (</a:t>
            </a:r>
            <a:r>
              <a:rPr lang="en-US" dirty="0">
                <a:solidFill>
                  <a:srgbClr val="00B0F0"/>
                </a:solidFill>
              </a:rPr>
              <a:t>A</a:t>
            </a:r>
            <a:r>
              <a:rPr lang="en-PK" dirty="0">
                <a:solidFill>
                  <a:srgbClr val="00B0F0"/>
                </a:solidFill>
              </a:rPr>
              <a:t>d</a:t>
            </a:r>
            <a:r>
              <a:rPr lang="en-US" dirty="0">
                <a:solidFill>
                  <a:srgbClr val="00B0F0"/>
                </a:solidFill>
              </a:rPr>
              <a:t>o</a:t>
            </a:r>
            <a:r>
              <a:rPr lang="en-PK" dirty="0">
                <a:solidFill>
                  <a:srgbClr val="00B0F0"/>
                </a:solidFill>
              </a:rPr>
              <a:t>l</a:t>
            </a:r>
            <a:r>
              <a:rPr lang="en-US" dirty="0">
                <a:solidFill>
                  <a:srgbClr val="00B0F0"/>
                </a:solidFill>
              </a:rPr>
              <a:t>f</a:t>
            </a:r>
            <a:r>
              <a:rPr lang="en-PK" dirty="0">
                <a:solidFill>
                  <a:srgbClr val="00B0F0"/>
                </a:solidFill>
              </a:rPr>
              <a:t> Hitlor</a:t>
            </a:r>
            <a:r>
              <a:rPr lang="en-PK" dirty="0"/>
              <a:t>)</a:t>
            </a:r>
            <a:r>
              <a:rPr lang="en-US" dirty="0"/>
              <a:t> came to power in Germany in </a:t>
            </a:r>
            <a:r>
              <a:rPr lang="en-US" b="1" dirty="0"/>
              <a:t>1933</a:t>
            </a:r>
            <a:r>
              <a:rPr lang="en-US" dirty="0"/>
              <a:t>, </a:t>
            </a:r>
            <a:endParaRPr lang="en-PK" dirty="0"/>
          </a:p>
          <a:p>
            <a:pPr algn="just"/>
            <a:r>
              <a:rPr lang="en-PK" dirty="0"/>
              <a:t>R</a:t>
            </a:r>
            <a:r>
              <a:rPr lang="en-US" dirty="0" err="1"/>
              <a:t>adio</a:t>
            </a:r>
            <a:r>
              <a:rPr lang="en-US" dirty="0"/>
              <a:t> broadcasting had become an extension of international diplomacy.</a:t>
            </a:r>
            <a:endParaRPr lang="en-PK" dirty="0"/>
          </a:p>
          <a:p>
            <a:pPr algn="just"/>
            <a:r>
              <a:rPr lang="en-US" dirty="0"/>
              <a:t> The head of Hitler's </a:t>
            </a:r>
            <a:r>
              <a:rPr lang="en-US" dirty="0">
                <a:solidFill>
                  <a:srgbClr val="00B0F0"/>
                </a:solidFill>
              </a:rPr>
              <a:t>Propaganda Ministry, </a:t>
            </a:r>
            <a:r>
              <a:rPr lang="en-US" u="sng" dirty="0">
                <a:solidFill>
                  <a:srgbClr val="00B0F0"/>
                </a:solidFill>
              </a:rPr>
              <a:t>Josef Goebbels</a:t>
            </a:r>
            <a:r>
              <a:rPr lang="en-US" dirty="0">
                <a:solidFill>
                  <a:srgbClr val="00B0F0"/>
                </a:solidFill>
              </a:rPr>
              <a:t>, </a:t>
            </a:r>
            <a:r>
              <a:rPr lang="en-US" dirty="0"/>
              <a:t>believed in the power of radio broadcasting as a tool of propaganda.</a:t>
            </a:r>
            <a:endParaRPr lang="en-PK" dirty="0"/>
          </a:p>
          <a:p>
            <a:pPr marL="0" indent="0" algn="ctr">
              <a:buNone/>
            </a:pPr>
            <a:r>
              <a:rPr lang="en-PK" b="1" i="1" dirty="0">
                <a:solidFill>
                  <a:srgbClr val="0070C0"/>
                </a:solidFill>
              </a:rPr>
              <a:t> </a:t>
            </a:r>
            <a:r>
              <a:rPr lang="en-PK" i="1" dirty="0">
                <a:solidFill>
                  <a:srgbClr val="0070C0"/>
                </a:solidFill>
              </a:rPr>
              <a:t>H</a:t>
            </a:r>
            <a:r>
              <a:rPr lang="en-US" i="1" dirty="0">
                <a:solidFill>
                  <a:srgbClr val="0070C0"/>
                </a:solidFill>
              </a:rPr>
              <a:t>e</a:t>
            </a:r>
            <a:r>
              <a:rPr lang="en-PK" i="1" dirty="0">
                <a:solidFill>
                  <a:srgbClr val="0070C0"/>
                </a:solidFill>
              </a:rPr>
              <a:t> </a:t>
            </a:r>
            <a:r>
              <a:rPr lang="en-US" i="1" dirty="0">
                <a:solidFill>
                  <a:srgbClr val="0070C0"/>
                </a:solidFill>
              </a:rPr>
              <a:t>s</a:t>
            </a:r>
            <a:r>
              <a:rPr lang="en-PK" i="1" dirty="0">
                <a:solidFill>
                  <a:srgbClr val="0070C0"/>
                </a:solidFill>
              </a:rPr>
              <a:t>a</a:t>
            </a:r>
            <a:r>
              <a:rPr lang="en-US" i="1" dirty="0" err="1">
                <a:solidFill>
                  <a:srgbClr val="0070C0"/>
                </a:solidFill>
              </a:rPr>
              <a:t>i</a:t>
            </a:r>
            <a:r>
              <a:rPr lang="en-PK" i="1" dirty="0">
                <a:solidFill>
                  <a:srgbClr val="0070C0"/>
                </a:solidFill>
              </a:rPr>
              <a:t>d “</a:t>
            </a:r>
            <a:r>
              <a:rPr lang="en-US" i="1" dirty="0">
                <a:solidFill>
                  <a:srgbClr val="0070C0"/>
                </a:solidFill>
              </a:rPr>
              <a:t>Real broadcasting is true propaganda</a:t>
            </a:r>
            <a:r>
              <a:rPr lang="en-PK" i="1" dirty="0">
                <a:solidFill>
                  <a:srgbClr val="0070C0"/>
                </a:solidFill>
              </a:rPr>
              <a:t>”</a:t>
            </a:r>
          </a:p>
          <a:p>
            <a:pPr algn="just"/>
            <a:r>
              <a:rPr lang="en-US" dirty="0"/>
              <a:t> Propaganda means fighting on all battlefields of the spirit, generating, multiplying, destroying, exterminating, building and undoing.</a:t>
            </a:r>
            <a:endParaRPr lang="en-PK" dirty="0"/>
          </a:p>
          <a:p>
            <a:pPr algn="just"/>
            <a:r>
              <a:rPr lang="en-US" dirty="0"/>
              <a:t> </a:t>
            </a:r>
            <a:r>
              <a:rPr lang="en-PK" dirty="0"/>
              <a:t>His</a:t>
            </a:r>
            <a:r>
              <a:rPr lang="en-US" dirty="0"/>
              <a:t> propaganda is determined by what </a:t>
            </a:r>
            <a:r>
              <a:rPr lang="en-PK" dirty="0"/>
              <a:t>he</a:t>
            </a:r>
            <a:r>
              <a:rPr lang="en-US" dirty="0"/>
              <a:t> call</a:t>
            </a:r>
            <a:r>
              <a:rPr lang="en-PK" dirty="0"/>
              <a:t>e</a:t>
            </a:r>
            <a:r>
              <a:rPr lang="en-US" dirty="0"/>
              <a:t>d </a:t>
            </a:r>
            <a:r>
              <a:rPr lang="en-US" dirty="0">
                <a:solidFill>
                  <a:srgbClr val="0070C0"/>
                </a:solidFill>
              </a:rPr>
              <a:t>German race, blood and nation. </a:t>
            </a:r>
            <a:endParaRPr lang="en-PK" dirty="0">
              <a:solidFill>
                <a:srgbClr val="0070C0"/>
              </a:solidFill>
            </a:endParaRPr>
          </a:p>
          <a:p>
            <a:pPr algn="just"/>
            <a:endParaRPr lang="en-US" dirty="0"/>
          </a:p>
        </p:txBody>
      </p:sp>
    </p:spTree>
    <p:extLst>
      <p:ext uri="{BB962C8B-B14F-4D97-AF65-F5344CB8AC3E}">
        <p14:creationId xmlns:p14="http://schemas.microsoft.com/office/powerpoint/2010/main" val="3528646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C23CBD-35B2-4842-8090-9777ADDBA87C}"/>
              </a:ext>
            </a:extLst>
          </p:cNvPr>
          <p:cNvSpPr>
            <a:spLocks noGrp="1"/>
          </p:cNvSpPr>
          <p:nvPr>
            <p:ph idx="4294967295"/>
          </p:nvPr>
        </p:nvSpPr>
        <p:spPr>
          <a:xfrm>
            <a:off x="713677" y="735980"/>
            <a:ext cx="10705171" cy="5440983"/>
          </a:xfrm>
        </p:spPr>
        <p:txBody>
          <a:bodyPr>
            <a:normAutofit fontScale="92500"/>
          </a:bodyPr>
          <a:lstStyle/>
          <a:p>
            <a:pPr algn="just">
              <a:lnSpc>
                <a:spcPct val="150000"/>
              </a:lnSpc>
              <a:spcBef>
                <a:spcPts val="0"/>
              </a:spcBef>
            </a:pPr>
            <a:r>
              <a:rPr lang="en-US" dirty="0"/>
              <a:t>In </a:t>
            </a:r>
            <a:r>
              <a:rPr lang="en-US" b="1" dirty="0"/>
              <a:t>1935</a:t>
            </a:r>
            <a:r>
              <a:rPr lang="en-US" dirty="0"/>
              <a:t>, Nazi Germany turned its attention to disseminating worldwide the racist and anti-Semitic ideology of the Third Reich</a:t>
            </a:r>
            <a:r>
              <a:rPr lang="en-PK" dirty="0"/>
              <a:t> </a:t>
            </a:r>
            <a:r>
              <a:rPr lang="en-PK" sz="1800" dirty="0"/>
              <a:t>(</a:t>
            </a:r>
            <a:r>
              <a:rPr lang="en-US" sz="1800" dirty="0"/>
              <a:t>M</a:t>
            </a:r>
            <a:r>
              <a:rPr lang="en-PK" sz="1800" dirty="0"/>
              <a:t>e</a:t>
            </a:r>
            <a:r>
              <a:rPr lang="en-US" sz="1800" dirty="0"/>
              <a:t>a</a:t>
            </a:r>
            <a:r>
              <a:rPr lang="en-PK" sz="1800" dirty="0"/>
              <a:t>n</a:t>
            </a:r>
            <a:r>
              <a:rPr lang="en-US" sz="1800" dirty="0"/>
              <a:t>s</a:t>
            </a:r>
            <a:r>
              <a:rPr lang="en-PK" sz="1800" dirty="0"/>
              <a:t> </a:t>
            </a:r>
            <a:r>
              <a:rPr lang="en-US" sz="1800" dirty="0"/>
              <a:t>t</a:t>
            </a:r>
            <a:r>
              <a:rPr lang="en-PK" sz="1800" dirty="0"/>
              <a:t>h</a:t>
            </a:r>
            <a:r>
              <a:rPr lang="en-US" sz="1800" dirty="0" err="1"/>
              <a:t>i</a:t>
            </a:r>
            <a:r>
              <a:rPr lang="en-PK" sz="1800" dirty="0"/>
              <a:t>r</a:t>
            </a:r>
            <a:r>
              <a:rPr lang="en-US" sz="1800" dirty="0"/>
              <a:t>d</a:t>
            </a:r>
            <a:r>
              <a:rPr lang="en-PK" sz="1800" dirty="0"/>
              <a:t> </a:t>
            </a:r>
            <a:r>
              <a:rPr lang="en-US" sz="1800" dirty="0"/>
              <a:t>e</a:t>
            </a:r>
            <a:r>
              <a:rPr lang="en-PK" sz="1800" dirty="0"/>
              <a:t>m</a:t>
            </a:r>
            <a:r>
              <a:rPr lang="en-US" sz="1800" dirty="0"/>
              <a:t>p</a:t>
            </a:r>
            <a:r>
              <a:rPr lang="en-PK" sz="1800" dirty="0" err="1"/>
              <a:t>i</a:t>
            </a:r>
            <a:r>
              <a:rPr lang="en-US" sz="1800" dirty="0"/>
              <a:t>r</a:t>
            </a:r>
            <a:r>
              <a:rPr lang="en-PK" sz="1800" dirty="0"/>
              <a:t>e)</a:t>
            </a:r>
            <a:r>
              <a:rPr lang="en-US" sz="1800" dirty="0"/>
              <a:t>.</a:t>
            </a:r>
            <a:endParaRPr lang="en-PK" sz="1800" dirty="0"/>
          </a:p>
          <a:p>
            <a:pPr algn="just">
              <a:lnSpc>
                <a:spcPct val="150000"/>
              </a:lnSpc>
              <a:spcBef>
                <a:spcPts val="0"/>
              </a:spcBef>
            </a:pPr>
            <a:r>
              <a:rPr lang="en-US" dirty="0"/>
              <a:t>The </a:t>
            </a:r>
            <a:r>
              <a:rPr lang="en-US" dirty="0">
                <a:solidFill>
                  <a:srgbClr val="0070C0"/>
                </a:solidFill>
              </a:rPr>
              <a:t>Nazi </a:t>
            </a:r>
            <a:r>
              <a:rPr lang="en-US" i="1" dirty="0">
                <a:solidFill>
                  <a:srgbClr val="0070C0"/>
                </a:solidFill>
              </a:rPr>
              <a:t>Reichsender </a:t>
            </a:r>
            <a:r>
              <a:rPr lang="en-US" dirty="0">
                <a:solidFill>
                  <a:srgbClr val="0070C0"/>
                </a:solidFill>
              </a:rPr>
              <a:t>broadcasts </a:t>
            </a:r>
            <a:r>
              <a:rPr lang="en-US" dirty="0"/>
              <a:t>were targeted at Germans living abroad, as far afield as South America and Australia. </a:t>
            </a:r>
            <a:endParaRPr lang="en-PK" dirty="0"/>
          </a:p>
          <a:p>
            <a:pPr algn="just">
              <a:lnSpc>
                <a:spcPct val="150000"/>
              </a:lnSpc>
              <a:spcBef>
                <a:spcPts val="0"/>
              </a:spcBef>
            </a:pPr>
            <a:r>
              <a:rPr lang="en-US" dirty="0"/>
              <a:t>These short-wave transmissions were rebroadcast by Argentina</a:t>
            </a:r>
            <a:r>
              <a:rPr lang="en-PK" dirty="0"/>
              <a:t>,</a:t>
            </a:r>
            <a:r>
              <a:rPr lang="en-US" dirty="0"/>
              <a:t> to many Germans.</a:t>
            </a:r>
            <a:endParaRPr lang="en-PK" dirty="0"/>
          </a:p>
          <a:p>
            <a:pPr algn="just">
              <a:lnSpc>
                <a:spcPct val="150000"/>
              </a:lnSpc>
              <a:spcBef>
                <a:spcPts val="0"/>
              </a:spcBef>
            </a:pPr>
            <a:r>
              <a:rPr lang="en-US" dirty="0"/>
              <a:t> Later the Nazis expanded their international broadcasting to include several languages, including </a:t>
            </a:r>
            <a:r>
              <a:rPr lang="en-US" i="1" dirty="0">
                <a:solidFill>
                  <a:srgbClr val="00B0F0"/>
                </a:solidFill>
              </a:rPr>
              <a:t>Afrikaans, Arabic and Hindustani </a:t>
            </a:r>
            <a:endParaRPr lang="en-PK" i="1" dirty="0">
              <a:solidFill>
                <a:srgbClr val="00B0F0"/>
              </a:solidFill>
            </a:endParaRPr>
          </a:p>
          <a:p>
            <a:pPr algn="just">
              <a:lnSpc>
                <a:spcPct val="150000"/>
              </a:lnSpc>
              <a:spcBef>
                <a:spcPts val="0"/>
              </a:spcBef>
            </a:pPr>
            <a:r>
              <a:rPr lang="en-PK" dirty="0"/>
              <a:t>B</a:t>
            </a:r>
            <a:r>
              <a:rPr lang="en-US" dirty="0"/>
              <a:t>y </a:t>
            </a:r>
            <a:r>
              <a:rPr lang="en-US" b="1" dirty="0"/>
              <a:t>1945</a:t>
            </a:r>
            <a:r>
              <a:rPr lang="en-US" dirty="0"/>
              <a:t>, German radio was broadcasting in more than </a:t>
            </a:r>
            <a:r>
              <a:rPr lang="en-US" dirty="0">
                <a:solidFill>
                  <a:srgbClr val="00B0F0"/>
                </a:solidFill>
              </a:rPr>
              <a:t>50</a:t>
            </a:r>
            <a:r>
              <a:rPr lang="en-US" dirty="0"/>
              <a:t> languages. </a:t>
            </a:r>
          </a:p>
          <a:p>
            <a:pPr algn="just"/>
            <a:endParaRPr lang="en-US" dirty="0"/>
          </a:p>
        </p:txBody>
      </p:sp>
    </p:spTree>
    <p:extLst>
      <p:ext uri="{BB962C8B-B14F-4D97-AF65-F5344CB8AC3E}">
        <p14:creationId xmlns:p14="http://schemas.microsoft.com/office/powerpoint/2010/main" val="2226088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A6BF3-4B9C-48B9-8528-AA48C48C93D0}"/>
              </a:ext>
            </a:extLst>
          </p:cNvPr>
          <p:cNvSpPr>
            <a:spLocks noGrp="1"/>
          </p:cNvSpPr>
          <p:nvPr>
            <p:ph type="title"/>
          </p:nvPr>
        </p:nvSpPr>
        <p:spPr>
          <a:xfrm>
            <a:off x="714607" y="231310"/>
            <a:ext cx="10515600" cy="1325563"/>
          </a:xfrm>
        </p:spPr>
        <p:txBody>
          <a:bodyPr/>
          <a:lstStyle/>
          <a:p>
            <a:r>
              <a:rPr lang="en-PK" b="1" u="sng" dirty="0"/>
              <a:t>R</a:t>
            </a:r>
            <a:r>
              <a:rPr lang="en-US" b="1" u="sng" dirty="0"/>
              <a:t>A</a:t>
            </a:r>
            <a:r>
              <a:rPr lang="en-PK" b="1" u="sng" dirty="0"/>
              <a:t>D</a:t>
            </a:r>
            <a:r>
              <a:rPr lang="en-US" b="1" u="sng" dirty="0"/>
              <a:t>I</a:t>
            </a:r>
            <a:r>
              <a:rPr lang="en-PK" b="1" u="sng" dirty="0"/>
              <a:t>O </a:t>
            </a:r>
            <a:r>
              <a:rPr lang="en-US" b="1" u="sng" dirty="0"/>
              <a:t>U</a:t>
            </a:r>
            <a:r>
              <a:rPr lang="en-PK" b="1" u="sng" dirty="0"/>
              <a:t>S</a:t>
            </a:r>
            <a:r>
              <a:rPr lang="en-US" b="1" u="sng" dirty="0"/>
              <a:t>E</a:t>
            </a:r>
            <a:r>
              <a:rPr lang="en-PK" b="1" u="sng" dirty="0"/>
              <a:t>D </a:t>
            </a:r>
            <a:r>
              <a:rPr lang="en-US" b="1" u="sng" dirty="0"/>
              <a:t>B</a:t>
            </a:r>
            <a:r>
              <a:rPr lang="en-PK" b="1" u="sng" dirty="0"/>
              <a:t>Y </a:t>
            </a:r>
            <a:r>
              <a:rPr lang="en-US" b="1" u="sng" dirty="0"/>
              <a:t>I</a:t>
            </a:r>
            <a:r>
              <a:rPr lang="en-PK" b="1" u="sng" dirty="0"/>
              <a:t>T</a:t>
            </a:r>
            <a:r>
              <a:rPr lang="en-US" b="1" u="sng" dirty="0"/>
              <a:t>A</a:t>
            </a:r>
            <a:r>
              <a:rPr lang="en-PK" b="1" u="sng" dirty="0"/>
              <a:t>L</a:t>
            </a:r>
            <a:r>
              <a:rPr lang="en-US" b="1" u="sng" dirty="0"/>
              <a:t>Y</a:t>
            </a:r>
          </a:p>
        </p:txBody>
      </p:sp>
      <p:sp>
        <p:nvSpPr>
          <p:cNvPr id="3" name="Content Placeholder 2">
            <a:extLst>
              <a:ext uri="{FF2B5EF4-FFF2-40B4-BE49-F238E27FC236}">
                <a16:creationId xmlns:a16="http://schemas.microsoft.com/office/drawing/2014/main" id="{8D034A71-2CFA-43E7-AC3F-59CE2EE6EEFE}"/>
              </a:ext>
            </a:extLst>
          </p:cNvPr>
          <p:cNvSpPr>
            <a:spLocks noGrp="1"/>
          </p:cNvSpPr>
          <p:nvPr>
            <p:ph idx="1"/>
          </p:nvPr>
        </p:nvSpPr>
        <p:spPr>
          <a:xfrm>
            <a:off x="714608" y="1338146"/>
            <a:ext cx="10762785" cy="4783061"/>
          </a:xfrm>
        </p:spPr>
        <p:txBody>
          <a:bodyPr>
            <a:normAutofit fontScale="85000" lnSpcReduction="10000"/>
          </a:bodyPr>
          <a:lstStyle/>
          <a:p>
            <a:pPr algn="just">
              <a:lnSpc>
                <a:spcPct val="150000"/>
              </a:lnSpc>
              <a:spcBef>
                <a:spcPts val="0"/>
              </a:spcBef>
            </a:pPr>
            <a:r>
              <a:rPr lang="en-US" dirty="0"/>
              <a:t>In </a:t>
            </a:r>
            <a:r>
              <a:rPr lang="en-US" dirty="0">
                <a:solidFill>
                  <a:srgbClr val="00B0F0"/>
                </a:solidFill>
              </a:rPr>
              <a:t>Fascist</a:t>
            </a:r>
            <a:r>
              <a:rPr lang="en-US" dirty="0"/>
              <a:t> Italy, under </a:t>
            </a:r>
            <a:r>
              <a:rPr lang="en-US" b="1" dirty="0">
                <a:solidFill>
                  <a:srgbClr val="00B0F0"/>
                </a:solidFill>
              </a:rPr>
              <a:t>Benito Mussolini</a:t>
            </a:r>
            <a:r>
              <a:rPr lang="en-PK" b="1" dirty="0">
                <a:solidFill>
                  <a:srgbClr val="00B0F0"/>
                </a:solidFill>
              </a:rPr>
              <a:t> (1919)</a:t>
            </a:r>
            <a:r>
              <a:rPr lang="en-US" dirty="0"/>
              <a:t>, a Ministry of Print and Propaganda was created to promote Fascist ideals and win public opinion for colonial campaigns such as the invasion of Abyssinia (</a:t>
            </a:r>
            <a:r>
              <a:rPr lang="en-US" i="1" dirty="0">
                <a:solidFill>
                  <a:srgbClr val="00B0F0"/>
                </a:solidFill>
              </a:rPr>
              <a:t>Ethiopia</a:t>
            </a:r>
            <a:r>
              <a:rPr lang="en-US" dirty="0"/>
              <a:t>) in </a:t>
            </a:r>
            <a:r>
              <a:rPr lang="en-US" b="1" dirty="0"/>
              <a:t>1935</a:t>
            </a:r>
            <a:r>
              <a:rPr lang="en-US" dirty="0"/>
              <a:t>, and support for </a:t>
            </a:r>
            <a:r>
              <a:rPr lang="en-US" dirty="0">
                <a:solidFill>
                  <a:srgbClr val="00B0F0"/>
                </a:solidFill>
              </a:rPr>
              <a:t>Francisco Franco's Fascists </a:t>
            </a:r>
            <a:r>
              <a:rPr lang="en-US" dirty="0"/>
              <a:t>during the Spanish Civil War (</a:t>
            </a:r>
            <a:r>
              <a:rPr lang="en-US" b="1" dirty="0"/>
              <a:t>1936-39</a:t>
            </a:r>
            <a:r>
              <a:rPr lang="en-US" dirty="0"/>
              <a:t>). </a:t>
            </a:r>
          </a:p>
          <a:p>
            <a:pPr algn="just">
              <a:lnSpc>
                <a:spcPct val="150000"/>
              </a:lnSpc>
              <a:spcBef>
                <a:spcPts val="0"/>
              </a:spcBef>
            </a:pPr>
            <a:r>
              <a:rPr lang="en-US" dirty="0"/>
              <a:t>Mussolini also distributed radio sets to Arabs, tuned to one station alone - </a:t>
            </a:r>
            <a:r>
              <a:rPr lang="en-US" i="1" dirty="0">
                <a:solidFill>
                  <a:srgbClr val="00B0F0"/>
                </a:solidFill>
              </a:rPr>
              <a:t>Radio Bari </a:t>
            </a:r>
            <a:r>
              <a:rPr lang="en-US" dirty="0"/>
              <a:t>in southern Italy.</a:t>
            </a:r>
            <a:endParaRPr lang="en-PK" dirty="0"/>
          </a:p>
          <a:p>
            <a:pPr algn="just">
              <a:lnSpc>
                <a:spcPct val="150000"/>
              </a:lnSpc>
              <a:spcBef>
                <a:spcPts val="0"/>
              </a:spcBef>
            </a:pPr>
            <a:r>
              <a:rPr lang="en-US" dirty="0"/>
              <a:t>This propaganda prompted the British Foreign Office to create a monitoring unit of the BBC to listen in to international broadcasts and later to start an Arabic language service to the region. </a:t>
            </a:r>
          </a:p>
        </p:txBody>
      </p:sp>
    </p:spTree>
    <p:extLst>
      <p:ext uri="{BB962C8B-B14F-4D97-AF65-F5344CB8AC3E}">
        <p14:creationId xmlns:p14="http://schemas.microsoft.com/office/powerpoint/2010/main" val="2208046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E1C97-6E79-4D21-A7F2-72BB9655B70D}"/>
              </a:ext>
            </a:extLst>
          </p:cNvPr>
          <p:cNvSpPr>
            <a:spLocks noGrp="1"/>
          </p:cNvSpPr>
          <p:nvPr>
            <p:ph type="title"/>
          </p:nvPr>
        </p:nvSpPr>
        <p:spPr/>
        <p:txBody>
          <a:bodyPr>
            <a:normAutofit/>
          </a:bodyPr>
          <a:lstStyle/>
          <a:p>
            <a:r>
              <a:rPr lang="en-PK" b="1" u="sng" dirty="0"/>
              <a:t>R</a:t>
            </a:r>
            <a:r>
              <a:rPr lang="en-US" b="1" u="sng" dirty="0"/>
              <a:t>A</a:t>
            </a:r>
            <a:r>
              <a:rPr lang="en-PK" b="1" u="sng" dirty="0"/>
              <a:t>D</a:t>
            </a:r>
            <a:r>
              <a:rPr lang="en-US" b="1" u="sng" dirty="0"/>
              <a:t>I</a:t>
            </a:r>
            <a:r>
              <a:rPr lang="en-PK" b="1" u="sng" dirty="0"/>
              <a:t>O </a:t>
            </a:r>
            <a:r>
              <a:rPr lang="en-US" b="1" u="sng" dirty="0"/>
              <a:t>U</a:t>
            </a:r>
            <a:r>
              <a:rPr lang="en-PK" b="1" u="sng" dirty="0"/>
              <a:t>S</a:t>
            </a:r>
            <a:r>
              <a:rPr lang="en-US" b="1" u="sng" dirty="0"/>
              <a:t>E</a:t>
            </a:r>
            <a:r>
              <a:rPr lang="en-PK" b="1" u="sng" dirty="0"/>
              <a:t>D </a:t>
            </a:r>
            <a:r>
              <a:rPr lang="en-US" b="1" u="sng" dirty="0"/>
              <a:t>B</a:t>
            </a:r>
            <a:r>
              <a:rPr lang="en-PK" b="1" u="sng" dirty="0"/>
              <a:t>Y </a:t>
            </a:r>
            <a:r>
              <a:rPr lang="en-US" b="1" u="sng" dirty="0"/>
              <a:t>J</a:t>
            </a:r>
            <a:r>
              <a:rPr lang="en-PK" b="1" u="sng" dirty="0"/>
              <a:t>A</a:t>
            </a:r>
            <a:r>
              <a:rPr lang="en-US" b="1" u="sng" dirty="0"/>
              <a:t>P</a:t>
            </a:r>
            <a:r>
              <a:rPr lang="en-PK" b="1" u="sng" dirty="0"/>
              <a:t>AN</a:t>
            </a:r>
            <a:endParaRPr lang="en-US" b="1" u="sng" dirty="0"/>
          </a:p>
        </p:txBody>
      </p:sp>
      <p:sp>
        <p:nvSpPr>
          <p:cNvPr id="3" name="Content Placeholder 2">
            <a:extLst>
              <a:ext uri="{FF2B5EF4-FFF2-40B4-BE49-F238E27FC236}">
                <a16:creationId xmlns:a16="http://schemas.microsoft.com/office/drawing/2014/main" id="{3478FEFB-9BA7-42A2-B4B0-5C7DDAF54552}"/>
              </a:ext>
            </a:extLst>
          </p:cNvPr>
          <p:cNvSpPr>
            <a:spLocks noGrp="1"/>
          </p:cNvSpPr>
          <p:nvPr>
            <p:ph idx="1"/>
          </p:nvPr>
        </p:nvSpPr>
        <p:spPr>
          <a:xfrm>
            <a:off x="838200" y="1690688"/>
            <a:ext cx="10515600" cy="4351338"/>
          </a:xfrm>
        </p:spPr>
        <p:txBody>
          <a:bodyPr>
            <a:normAutofit fontScale="92500" lnSpcReduction="20000"/>
          </a:bodyPr>
          <a:lstStyle/>
          <a:p>
            <a:pPr algn="just">
              <a:lnSpc>
                <a:spcPct val="150000"/>
              </a:lnSpc>
              <a:spcBef>
                <a:spcPts val="0"/>
              </a:spcBef>
            </a:pPr>
            <a:r>
              <a:rPr lang="en-US" dirty="0"/>
              <a:t>The Second World War saw an explosion in international broadcasting as a propaganda tool on both sides.</a:t>
            </a:r>
            <a:endParaRPr lang="en-PK" dirty="0"/>
          </a:p>
          <a:p>
            <a:pPr algn="just">
              <a:lnSpc>
                <a:spcPct val="150000"/>
              </a:lnSpc>
              <a:spcBef>
                <a:spcPts val="0"/>
              </a:spcBef>
            </a:pPr>
            <a:r>
              <a:rPr lang="en-US" b="1" dirty="0">
                <a:solidFill>
                  <a:srgbClr val="002060"/>
                </a:solidFill>
              </a:rPr>
              <a:t> Japanese </a:t>
            </a:r>
            <a:r>
              <a:rPr lang="en-US" dirty="0"/>
              <a:t>wartime propaganda included short-wave transmissions from </a:t>
            </a:r>
            <a:r>
              <a:rPr lang="en-US" i="1" dirty="0">
                <a:solidFill>
                  <a:srgbClr val="00B0F0"/>
                </a:solidFill>
              </a:rPr>
              <a:t>Nippon </a:t>
            </a:r>
            <a:r>
              <a:rPr lang="en-US" i="1" dirty="0" err="1">
                <a:solidFill>
                  <a:srgbClr val="00B0F0"/>
                </a:solidFill>
              </a:rPr>
              <a:t>Hoso</a:t>
            </a:r>
            <a:r>
              <a:rPr lang="en-US" i="1" dirty="0">
                <a:solidFill>
                  <a:srgbClr val="00B0F0"/>
                </a:solidFill>
              </a:rPr>
              <a:t> </a:t>
            </a:r>
            <a:r>
              <a:rPr lang="en-US" i="1" dirty="0" err="1">
                <a:solidFill>
                  <a:srgbClr val="00B0F0"/>
                </a:solidFill>
              </a:rPr>
              <a:t>Kyokai</a:t>
            </a:r>
            <a:r>
              <a:rPr lang="en-US" i="1" dirty="0">
                <a:solidFill>
                  <a:srgbClr val="00B0F0"/>
                </a:solidFill>
              </a:rPr>
              <a:t> </a:t>
            </a:r>
            <a:r>
              <a:rPr lang="en-US" dirty="0">
                <a:solidFill>
                  <a:srgbClr val="00B0F0"/>
                </a:solidFill>
              </a:rPr>
              <a:t>(NHK) </a:t>
            </a:r>
            <a:r>
              <a:rPr lang="en-US" dirty="0"/>
              <a:t>the Japan Broadcasting Corporation, to South-east and East Asia and also to the West coast of the United States</a:t>
            </a:r>
            <a:r>
              <a:rPr lang="en-PK" dirty="0"/>
              <a:t>.</a:t>
            </a:r>
          </a:p>
          <a:p>
            <a:pPr algn="just">
              <a:lnSpc>
                <a:spcPct val="150000"/>
              </a:lnSpc>
              <a:spcBef>
                <a:spcPts val="0"/>
              </a:spcBef>
            </a:pPr>
            <a:r>
              <a:rPr lang="en-US" dirty="0"/>
              <a:t>which had a large Japanese-American population. In addition, NHK also transmitted high-quality propaganda programs such as </a:t>
            </a:r>
            <a:r>
              <a:rPr lang="en-US" i="1" u="sng" dirty="0">
                <a:solidFill>
                  <a:srgbClr val="00B0F0"/>
                </a:solidFill>
              </a:rPr>
              <a:t>Zero Hour </a:t>
            </a:r>
            <a:r>
              <a:rPr lang="en-US" dirty="0"/>
              <a:t>aimed at US troops in the </a:t>
            </a:r>
            <a:r>
              <a:rPr lang="en-US" dirty="0">
                <a:solidFill>
                  <a:srgbClr val="00B0F0"/>
                </a:solidFill>
              </a:rPr>
              <a:t>Pacific islands</a:t>
            </a:r>
            <a:r>
              <a:rPr lang="en-US" dirty="0"/>
              <a:t>. </a:t>
            </a:r>
          </a:p>
        </p:txBody>
      </p:sp>
    </p:spTree>
    <p:extLst>
      <p:ext uri="{BB962C8B-B14F-4D97-AF65-F5344CB8AC3E}">
        <p14:creationId xmlns:p14="http://schemas.microsoft.com/office/powerpoint/2010/main" val="86519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06BA2-2808-4724-86F3-5C302148D66E}"/>
              </a:ext>
            </a:extLst>
          </p:cNvPr>
          <p:cNvSpPr>
            <a:spLocks noGrp="1"/>
          </p:cNvSpPr>
          <p:nvPr>
            <p:ph type="ctrTitle"/>
          </p:nvPr>
        </p:nvSpPr>
        <p:spPr>
          <a:xfrm>
            <a:off x="-66908" y="3429000"/>
            <a:ext cx="12325815" cy="831385"/>
          </a:xfrm>
        </p:spPr>
        <p:txBody>
          <a:bodyPr>
            <a:normAutofit fontScale="90000"/>
          </a:bodyPr>
          <a:lstStyle/>
          <a:p>
            <a:r>
              <a:rPr lang="en-US" b="1" dirty="0"/>
              <a:t>T</a:t>
            </a:r>
            <a:r>
              <a:rPr lang="en-PK" b="1" dirty="0"/>
              <a:t>o</a:t>
            </a:r>
            <a:r>
              <a:rPr lang="en-US" b="1" dirty="0"/>
              <a:t>p</a:t>
            </a:r>
            <a:r>
              <a:rPr lang="en-PK" b="1" dirty="0" err="1"/>
              <a:t>i</a:t>
            </a:r>
            <a:r>
              <a:rPr lang="en-US" b="1" dirty="0"/>
              <a:t>c</a:t>
            </a:r>
            <a:r>
              <a:rPr lang="en-PK" b="1" dirty="0"/>
              <a:t>:</a:t>
            </a:r>
            <a:br>
              <a:rPr lang="en-PK" b="1" dirty="0"/>
            </a:br>
            <a:r>
              <a:rPr lang="en-PK" b="1" dirty="0"/>
              <a:t>USE OF RADIO DURIN</a:t>
            </a:r>
            <a:r>
              <a:rPr lang="en-US" b="1" dirty="0"/>
              <a:t>G</a:t>
            </a:r>
            <a:r>
              <a:rPr lang="en-PK" b="1" dirty="0"/>
              <a:t> </a:t>
            </a:r>
            <a:br>
              <a:rPr lang="en-PK" b="1" dirty="0"/>
            </a:br>
            <a:br>
              <a:rPr lang="en-PK" b="1" dirty="0"/>
            </a:br>
            <a:r>
              <a:rPr lang="en-US" b="1" dirty="0"/>
              <a:t>W</a:t>
            </a:r>
            <a:r>
              <a:rPr lang="en-PK" b="1" dirty="0"/>
              <a:t>W I &amp; </a:t>
            </a:r>
            <a:r>
              <a:rPr lang="en-US" b="1" dirty="0"/>
              <a:t>W</a:t>
            </a:r>
            <a:r>
              <a:rPr lang="en-PK" b="1" dirty="0"/>
              <a:t>W </a:t>
            </a:r>
            <a:r>
              <a:rPr lang="en-US" b="1" dirty="0"/>
              <a:t>I</a:t>
            </a:r>
            <a:r>
              <a:rPr lang="en-PK" b="1" dirty="0"/>
              <a:t>I</a:t>
            </a:r>
            <a:endParaRPr lang="en-US" b="1" dirty="0"/>
          </a:p>
        </p:txBody>
      </p:sp>
    </p:spTree>
    <p:extLst>
      <p:ext uri="{BB962C8B-B14F-4D97-AF65-F5344CB8AC3E}">
        <p14:creationId xmlns:p14="http://schemas.microsoft.com/office/powerpoint/2010/main" val="1882671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C48CF-14B5-4260-9EF5-AB17C1F1549C}"/>
              </a:ext>
            </a:extLst>
          </p:cNvPr>
          <p:cNvSpPr>
            <a:spLocks noGrp="1"/>
          </p:cNvSpPr>
          <p:nvPr>
            <p:ph type="title"/>
          </p:nvPr>
        </p:nvSpPr>
        <p:spPr>
          <a:xfrm>
            <a:off x="615175" y="220159"/>
            <a:ext cx="10515600" cy="1325563"/>
          </a:xfrm>
        </p:spPr>
        <p:txBody>
          <a:bodyPr/>
          <a:lstStyle/>
          <a:p>
            <a:r>
              <a:rPr lang="en-PK" b="1" u="sng" dirty="0"/>
              <a:t>R</a:t>
            </a:r>
            <a:r>
              <a:rPr lang="en-US" b="1" u="sng" dirty="0"/>
              <a:t>A</a:t>
            </a:r>
            <a:r>
              <a:rPr lang="en-PK" b="1" u="sng" dirty="0"/>
              <a:t>D</a:t>
            </a:r>
            <a:r>
              <a:rPr lang="en-US" b="1" u="sng" dirty="0"/>
              <a:t>I</a:t>
            </a:r>
            <a:r>
              <a:rPr lang="en-PK" b="1" u="sng" dirty="0"/>
              <a:t>O </a:t>
            </a:r>
            <a:r>
              <a:rPr lang="en-US" b="1" u="sng" dirty="0"/>
              <a:t>U</a:t>
            </a:r>
            <a:r>
              <a:rPr lang="en-PK" b="1" u="sng" dirty="0"/>
              <a:t>S</a:t>
            </a:r>
            <a:r>
              <a:rPr lang="en-US" b="1" u="sng" dirty="0"/>
              <a:t>E</a:t>
            </a:r>
            <a:r>
              <a:rPr lang="en-PK" b="1" u="sng" dirty="0"/>
              <a:t>D </a:t>
            </a:r>
            <a:r>
              <a:rPr lang="en-US" b="1" u="sng" dirty="0"/>
              <a:t>B</a:t>
            </a:r>
            <a:r>
              <a:rPr lang="en-PK" b="1" u="sng" dirty="0"/>
              <a:t>Y </a:t>
            </a:r>
            <a:r>
              <a:rPr lang="en-US" b="1" u="sng" dirty="0"/>
              <a:t>B</a:t>
            </a:r>
            <a:r>
              <a:rPr lang="en-PK" b="1" u="sng" dirty="0"/>
              <a:t>R</a:t>
            </a:r>
            <a:r>
              <a:rPr lang="en-US" b="1" u="sng" dirty="0"/>
              <a:t>I</a:t>
            </a:r>
            <a:r>
              <a:rPr lang="en-PK" b="1" u="sng" dirty="0"/>
              <a:t>T</a:t>
            </a:r>
            <a:r>
              <a:rPr lang="en-US" b="1" u="sng" dirty="0"/>
              <a:t>I</a:t>
            </a:r>
            <a:r>
              <a:rPr lang="en-PK" b="1" u="sng" dirty="0"/>
              <a:t>S</a:t>
            </a:r>
            <a:r>
              <a:rPr lang="en-US" b="1" u="sng" dirty="0"/>
              <a:t>H</a:t>
            </a:r>
          </a:p>
        </p:txBody>
      </p:sp>
      <p:sp>
        <p:nvSpPr>
          <p:cNvPr id="3" name="Content Placeholder 2">
            <a:extLst>
              <a:ext uri="{FF2B5EF4-FFF2-40B4-BE49-F238E27FC236}">
                <a16:creationId xmlns:a16="http://schemas.microsoft.com/office/drawing/2014/main" id="{5B0DB91A-3E19-443E-A859-E7B0776F292E}"/>
              </a:ext>
            </a:extLst>
          </p:cNvPr>
          <p:cNvSpPr>
            <a:spLocks noGrp="1"/>
          </p:cNvSpPr>
          <p:nvPr>
            <p:ph idx="1"/>
          </p:nvPr>
        </p:nvSpPr>
        <p:spPr>
          <a:xfrm>
            <a:off x="211873" y="1248937"/>
            <a:ext cx="11597268" cy="5241073"/>
          </a:xfrm>
        </p:spPr>
        <p:txBody>
          <a:bodyPr>
            <a:normAutofit fontScale="62500" lnSpcReduction="20000"/>
          </a:bodyPr>
          <a:lstStyle/>
          <a:p>
            <a:pPr algn="just">
              <a:lnSpc>
                <a:spcPct val="170000"/>
              </a:lnSpc>
              <a:spcBef>
                <a:spcPts val="0"/>
              </a:spcBef>
            </a:pPr>
            <a:r>
              <a:rPr lang="en-US" sz="3400" dirty="0"/>
              <a:t>The </a:t>
            </a:r>
            <a:r>
              <a:rPr lang="en-US" sz="3400" dirty="0">
                <a:solidFill>
                  <a:srgbClr val="00B0F0"/>
                </a:solidFill>
              </a:rPr>
              <a:t>British</a:t>
            </a:r>
            <a:r>
              <a:rPr lang="en-PK" sz="3400" dirty="0">
                <a:solidFill>
                  <a:srgbClr val="00B0F0"/>
                </a:solidFill>
              </a:rPr>
              <a:t> </a:t>
            </a:r>
            <a:r>
              <a:rPr lang="en-US" sz="3400" dirty="0">
                <a:solidFill>
                  <a:srgbClr val="00B0F0"/>
                </a:solidFill>
              </a:rPr>
              <a:t>Broadcasting Corporation </a:t>
            </a:r>
            <a:r>
              <a:rPr lang="en-US" sz="3400" dirty="0"/>
              <a:t>(BBC) was the first to use radio as a forum for addressing</a:t>
            </a:r>
            <a:r>
              <a:rPr lang="en-PK" sz="3400" dirty="0"/>
              <a:t> </a:t>
            </a:r>
            <a:r>
              <a:rPr lang="en-US" sz="3400" dirty="0"/>
              <a:t>public issues. The BBC aired a debate on communism on</a:t>
            </a:r>
            <a:r>
              <a:rPr lang="en-US" sz="3400" b="1" dirty="0"/>
              <a:t> February 22, 1923</a:t>
            </a:r>
            <a:r>
              <a:rPr lang="en-US" sz="3400" dirty="0"/>
              <a:t> and the</a:t>
            </a:r>
            <a:r>
              <a:rPr lang="en-PK" sz="3400" dirty="0"/>
              <a:t> </a:t>
            </a:r>
            <a:r>
              <a:rPr lang="en-US" sz="3400" dirty="0"/>
              <a:t>public reaction was favorable. </a:t>
            </a:r>
          </a:p>
          <a:p>
            <a:pPr algn="just">
              <a:lnSpc>
                <a:spcPct val="170000"/>
              </a:lnSpc>
              <a:spcBef>
                <a:spcPts val="0"/>
              </a:spcBef>
            </a:pPr>
            <a:r>
              <a:rPr lang="en-US" sz="3400" dirty="0"/>
              <a:t>Although the </a:t>
            </a:r>
            <a:r>
              <a:rPr lang="en-US" sz="3400" b="1" dirty="0"/>
              <a:t>BBC, </a:t>
            </a:r>
            <a:r>
              <a:rPr lang="en-US" sz="3400" dirty="0"/>
              <a:t>apart from the Empire Service (the precursor of the BBC World Service), was not directly controlled by the </a:t>
            </a:r>
            <a:r>
              <a:rPr lang="en-US" sz="3400" dirty="0">
                <a:solidFill>
                  <a:srgbClr val="00B0F0"/>
                </a:solidFill>
              </a:rPr>
              <a:t>British Government</a:t>
            </a:r>
            <a:r>
              <a:rPr lang="en-US" sz="3400" dirty="0"/>
              <a:t>, its claim to independence during the war, was 'little more than a self-adulatory part of the British. </a:t>
            </a:r>
          </a:p>
          <a:p>
            <a:pPr algn="just">
              <a:lnSpc>
                <a:spcPct val="170000"/>
              </a:lnSpc>
              <a:spcBef>
                <a:spcPts val="0"/>
              </a:spcBef>
            </a:pPr>
            <a:r>
              <a:rPr lang="en-US" sz="3400" b="1" i="1" dirty="0">
                <a:solidFill>
                  <a:srgbClr val="00B0F0"/>
                </a:solidFill>
              </a:rPr>
              <a:t>John Reith</a:t>
            </a:r>
            <a:r>
              <a:rPr lang="en-US" sz="3400" dirty="0"/>
              <a:t>, its </a:t>
            </a:r>
            <a:r>
              <a:rPr lang="en-US" sz="3400" b="1" dirty="0">
                <a:solidFill>
                  <a:schemeClr val="accent2">
                    <a:lumMod val="50000"/>
                  </a:schemeClr>
                </a:solidFill>
              </a:rPr>
              <a:t>first Director General</a:t>
            </a:r>
            <a:r>
              <a:rPr lang="en-US" sz="3400" b="1" dirty="0"/>
              <a:t> </a:t>
            </a:r>
            <a:r>
              <a:rPr lang="en-US" sz="3400" dirty="0"/>
              <a:t>and the spirit behind the BBC, was for a time the Minister of Information in </a:t>
            </a:r>
            <a:r>
              <a:rPr lang="en-US" sz="3400" b="1" dirty="0"/>
              <a:t>1940</a:t>
            </a:r>
            <a:r>
              <a:rPr lang="en-PK" sz="3400" dirty="0"/>
              <a:t>. </a:t>
            </a:r>
          </a:p>
          <a:p>
            <a:pPr algn="just">
              <a:lnSpc>
                <a:spcPct val="170000"/>
              </a:lnSpc>
              <a:spcBef>
                <a:spcPts val="0"/>
              </a:spcBef>
            </a:pPr>
            <a:r>
              <a:rPr lang="en-US" sz="3400" dirty="0"/>
              <a:t>The Empire Service had been established in </a:t>
            </a:r>
            <a:r>
              <a:rPr lang="en-US" sz="3400" b="1" dirty="0"/>
              <a:t>1932</a:t>
            </a:r>
            <a:r>
              <a:rPr lang="en-US" sz="3400" dirty="0"/>
              <a:t> with the aim of connecting the scattered parts of the British Empire. Funded by the Foreign Office, it tended to reflect the government's public diplomacy</a:t>
            </a:r>
            <a:r>
              <a:rPr lang="en-US" dirty="0"/>
              <a:t>. </a:t>
            </a:r>
            <a:endParaRPr lang="en-PK" dirty="0"/>
          </a:p>
        </p:txBody>
      </p:sp>
    </p:spTree>
    <p:extLst>
      <p:ext uri="{BB962C8B-B14F-4D97-AF65-F5344CB8AC3E}">
        <p14:creationId xmlns:p14="http://schemas.microsoft.com/office/powerpoint/2010/main" val="2105490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B1CDE-5DEE-41FB-B8C1-A7B81FD97881}"/>
              </a:ext>
            </a:extLst>
          </p:cNvPr>
          <p:cNvSpPr>
            <a:spLocks noGrp="1"/>
          </p:cNvSpPr>
          <p:nvPr>
            <p:ph idx="4294967295"/>
          </p:nvPr>
        </p:nvSpPr>
        <p:spPr>
          <a:xfrm>
            <a:off x="390292" y="412595"/>
            <a:ext cx="11452303" cy="5764368"/>
          </a:xfrm>
        </p:spPr>
        <p:txBody>
          <a:bodyPr>
            <a:normAutofit fontScale="92500" lnSpcReduction="20000"/>
          </a:bodyPr>
          <a:lstStyle/>
          <a:p>
            <a:pPr algn="just">
              <a:lnSpc>
                <a:spcPct val="160000"/>
              </a:lnSpc>
              <a:spcBef>
                <a:spcPts val="0"/>
              </a:spcBef>
            </a:pPr>
            <a:r>
              <a:rPr lang="en-US" dirty="0"/>
              <a:t>At the beginning of the Second World War, the BBC was broadcasting in seven foreign languages apart from </a:t>
            </a:r>
            <a:r>
              <a:rPr lang="en-US" i="1" dirty="0">
                <a:solidFill>
                  <a:srgbClr val="00B0F0"/>
                </a:solidFill>
              </a:rPr>
              <a:t>English</a:t>
            </a:r>
            <a:r>
              <a:rPr lang="en-PK" i="1" dirty="0">
                <a:solidFill>
                  <a:srgbClr val="00B0F0"/>
                </a:solidFill>
              </a:rPr>
              <a:t>,</a:t>
            </a:r>
            <a:r>
              <a:rPr lang="en-US" i="1" dirty="0">
                <a:solidFill>
                  <a:srgbClr val="00B0F0"/>
                </a:solidFill>
              </a:rPr>
              <a:t> </a:t>
            </a:r>
            <a:r>
              <a:rPr lang="en-US" i="1" dirty="0" err="1">
                <a:solidFill>
                  <a:srgbClr val="00B0F0"/>
                </a:solidFill>
              </a:rPr>
              <a:t>Afri</a:t>
            </a:r>
            <a:r>
              <a:rPr lang="en-PK" i="1" dirty="0">
                <a:solidFill>
                  <a:srgbClr val="00B0F0"/>
                </a:solidFill>
              </a:rPr>
              <a:t>c</a:t>
            </a:r>
            <a:r>
              <a:rPr lang="en-US" i="1" dirty="0" err="1">
                <a:solidFill>
                  <a:srgbClr val="00B0F0"/>
                </a:solidFill>
              </a:rPr>
              <a:t>ans</a:t>
            </a:r>
            <a:r>
              <a:rPr lang="en-US" i="1" dirty="0">
                <a:solidFill>
                  <a:srgbClr val="00B0F0"/>
                </a:solidFill>
              </a:rPr>
              <a:t>, Arabic, French, German, Italian, Portuguese and Spanish</a:t>
            </a:r>
            <a:r>
              <a:rPr lang="en-US" dirty="0"/>
              <a:t>. By the end of the war it was broadcasting in 39 languages.</a:t>
            </a:r>
            <a:endParaRPr lang="en-PK" dirty="0"/>
          </a:p>
          <a:p>
            <a:pPr algn="just">
              <a:lnSpc>
                <a:spcPct val="160000"/>
              </a:lnSpc>
              <a:spcBef>
                <a:spcPts val="0"/>
              </a:spcBef>
            </a:pPr>
            <a:r>
              <a:rPr lang="en-US" dirty="0"/>
              <a:t>The </a:t>
            </a:r>
            <a:r>
              <a:rPr lang="en-US" dirty="0">
                <a:solidFill>
                  <a:srgbClr val="00B0F0"/>
                </a:solidFill>
              </a:rPr>
              <a:t>French General De Gaulle </a:t>
            </a:r>
            <a:r>
              <a:rPr lang="en-US" dirty="0"/>
              <a:t>used the BBC's French service, during the war years, to send messages to the resistance movement in occupied France and for a time between </a:t>
            </a:r>
            <a:r>
              <a:rPr lang="en-US" b="1" dirty="0"/>
              <a:t>October 1942 </a:t>
            </a:r>
            <a:r>
              <a:rPr lang="en-US" dirty="0"/>
              <a:t>and </a:t>
            </a:r>
            <a:r>
              <a:rPr lang="en-US" b="1" dirty="0"/>
              <a:t>May 1943</a:t>
            </a:r>
            <a:r>
              <a:rPr lang="en-US" dirty="0"/>
              <a:t>,</a:t>
            </a:r>
            <a:endParaRPr lang="en-PK" dirty="0"/>
          </a:p>
          <a:p>
            <a:pPr algn="just">
              <a:lnSpc>
                <a:spcPct val="160000"/>
              </a:lnSpc>
              <a:spcBef>
                <a:spcPts val="0"/>
              </a:spcBef>
            </a:pPr>
            <a:r>
              <a:rPr lang="en-PK" dirty="0"/>
              <a:t>He used radio to give impression about  </a:t>
            </a:r>
            <a:r>
              <a:rPr lang="en-US" dirty="0"/>
              <a:t>b</a:t>
            </a:r>
            <a:r>
              <a:rPr lang="en-PK" dirty="0"/>
              <a:t>y </a:t>
            </a:r>
            <a:r>
              <a:rPr lang="en-US" dirty="0"/>
              <a:t>u</a:t>
            </a:r>
            <a:r>
              <a:rPr lang="en-PK" dirty="0"/>
              <a:t>s</a:t>
            </a:r>
            <a:r>
              <a:rPr lang="en-US" dirty="0" err="1"/>
              <a:t>i</a:t>
            </a:r>
            <a:r>
              <a:rPr lang="en-PK" dirty="0"/>
              <a:t>n</a:t>
            </a:r>
            <a:r>
              <a:rPr lang="en-US" dirty="0"/>
              <a:t>g</a:t>
            </a:r>
            <a:r>
              <a:rPr lang="en-PK" dirty="0"/>
              <a:t> </a:t>
            </a:r>
            <a:r>
              <a:rPr lang="en-US" dirty="0"/>
              <a:t>t</a:t>
            </a:r>
            <a:r>
              <a:rPr lang="en-PK" dirty="0"/>
              <a:t>e</a:t>
            </a:r>
            <a:r>
              <a:rPr lang="en-US" dirty="0"/>
              <a:t>r</a:t>
            </a:r>
            <a:r>
              <a:rPr lang="en-PK" dirty="0"/>
              <a:t>m </a:t>
            </a:r>
            <a:r>
              <a:rPr lang="en-PK" b="1" i="1" dirty="0">
                <a:solidFill>
                  <a:srgbClr val="00B0F0"/>
                </a:solidFill>
              </a:rPr>
              <a:t>(Peace loving people)</a:t>
            </a:r>
          </a:p>
          <a:p>
            <a:pPr algn="just">
              <a:lnSpc>
                <a:spcPct val="160000"/>
              </a:lnSpc>
              <a:spcBef>
                <a:spcPts val="0"/>
              </a:spcBef>
            </a:pPr>
            <a:r>
              <a:rPr lang="en-US" dirty="0"/>
              <a:t>BBC broadcast a weekly 15-minute newsletter to Russia with the co-operation of the Russian news agency </a:t>
            </a:r>
            <a:r>
              <a:rPr lang="en-US" b="1" dirty="0">
                <a:solidFill>
                  <a:srgbClr val="00B0F0"/>
                </a:solidFill>
              </a:rPr>
              <a:t>TASS</a:t>
            </a:r>
            <a:r>
              <a:rPr lang="en-US" dirty="0"/>
              <a:t> </a:t>
            </a:r>
            <a:r>
              <a:rPr lang="en-US" i="1" dirty="0"/>
              <a:t>(</a:t>
            </a:r>
            <a:r>
              <a:rPr lang="en-US" i="1" dirty="0" err="1">
                <a:solidFill>
                  <a:schemeClr val="accent2">
                    <a:lumMod val="50000"/>
                  </a:schemeClr>
                </a:solidFill>
              </a:rPr>
              <a:t>Telegrafnoe</a:t>
            </a:r>
            <a:r>
              <a:rPr lang="en-US" i="1" dirty="0">
                <a:solidFill>
                  <a:schemeClr val="accent2">
                    <a:lumMod val="50000"/>
                  </a:schemeClr>
                </a:solidFill>
              </a:rPr>
              <a:t> </a:t>
            </a:r>
            <a:r>
              <a:rPr lang="en-US" i="1" dirty="0" err="1">
                <a:solidFill>
                  <a:schemeClr val="accent2">
                    <a:lumMod val="50000"/>
                  </a:schemeClr>
                </a:solidFill>
              </a:rPr>
              <a:t>agentstvo</a:t>
            </a:r>
            <a:r>
              <a:rPr lang="en-US" i="1" dirty="0">
                <a:solidFill>
                  <a:schemeClr val="accent2">
                    <a:lumMod val="50000"/>
                  </a:schemeClr>
                </a:solidFill>
              </a:rPr>
              <a:t> </a:t>
            </a:r>
            <a:r>
              <a:rPr lang="en-US" i="1" dirty="0" err="1">
                <a:solidFill>
                  <a:schemeClr val="accent2">
                    <a:lumMod val="50000"/>
                  </a:schemeClr>
                </a:solidFill>
              </a:rPr>
              <a:t>Sovetskogo</a:t>
            </a:r>
            <a:r>
              <a:rPr lang="en-US" i="1" dirty="0">
                <a:solidFill>
                  <a:schemeClr val="accent2">
                    <a:lumMod val="50000"/>
                  </a:schemeClr>
                </a:solidFill>
              </a:rPr>
              <a:t> </a:t>
            </a:r>
            <a:r>
              <a:rPr lang="en-US" i="1" dirty="0" err="1">
                <a:solidFill>
                  <a:schemeClr val="accent2">
                    <a:lumMod val="50000"/>
                  </a:schemeClr>
                </a:solidFill>
              </a:rPr>
              <a:t>Soiuza</a:t>
            </a:r>
            <a:r>
              <a:rPr lang="en-US" i="1" dirty="0">
                <a:solidFill>
                  <a:schemeClr val="accent2">
                    <a:lumMod val="50000"/>
                  </a:schemeClr>
                </a:solidFill>
              </a:rPr>
              <a:t>). </a:t>
            </a:r>
            <a:endParaRPr lang="en-PK" i="1" dirty="0">
              <a:solidFill>
                <a:schemeClr val="accent2">
                  <a:lumMod val="50000"/>
                </a:schemeClr>
              </a:solidFill>
            </a:endParaRPr>
          </a:p>
        </p:txBody>
      </p:sp>
    </p:spTree>
    <p:extLst>
      <p:ext uri="{BB962C8B-B14F-4D97-AF65-F5344CB8AC3E}">
        <p14:creationId xmlns:p14="http://schemas.microsoft.com/office/powerpoint/2010/main" val="3626575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BB91E0-C24D-4EAA-9B4D-4FAA40BEE285}"/>
              </a:ext>
            </a:extLst>
          </p:cNvPr>
          <p:cNvSpPr>
            <a:spLocks noGrp="1"/>
          </p:cNvSpPr>
          <p:nvPr>
            <p:ph idx="4294967295"/>
          </p:nvPr>
        </p:nvSpPr>
        <p:spPr>
          <a:xfrm>
            <a:off x="546410" y="680224"/>
            <a:ext cx="11084312" cy="5496739"/>
          </a:xfrm>
        </p:spPr>
        <p:txBody>
          <a:bodyPr>
            <a:normAutofit/>
          </a:bodyPr>
          <a:lstStyle/>
          <a:p>
            <a:pPr algn="just">
              <a:lnSpc>
                <a:spcPct val="150000"/>
              </a:lnSpc>
              <a:spcBef>
                <a:spcPts val="0"/>
              </a:spcBef>
            </a:pPr>
            <a:r>
              <a:rPr lang="en-US" dirty="0"/>
              <a:t>It also broadcast </a:t>
            </a:r>
            <a:r>
              <a:rPr lang="en-US" i="1" dirty="0">
                <a:solidFill>
                  <a:srgbClr val="00B0F0"/>
                </a:solidFill>
              </a:rPr>
              <a:t>The Shadow of the Swastika</a:t>
            </a:r>
            <a:r>
              <a:rPr lang="en-US" i="1" dirty="0"/>
              <a:t>, </a:t>
            </a:r>
            <a:r>
              <a:rPr lang="en-US" dirty="0"/>
              <a:t>the first series of </a:t>
            </a:r>
            <a:r>
              <a:rPr lang="en-US" dirty="0">
                <a:solidFill>
                  <a:srgbClr val="00B0F0"/>
                </a:solidFill>
              </a:rPr>
              <a:t>dramas</a:t>
            </a:r>
            <a:r>
              <a:rPr lang="en-US" dirty="0"/>
              <a:t> about the Nazi Party</a:t>
            </a:r>
            <a:r>
              <a:rPr lang="en-PK" dirty="0"/>
              <a:t>.</a:t>
            </a:r>
            <a:endParaRPr lang="en-US" dirty="0"/>
          </a:p>
          <a:p>
            <a:pPr algn="just">
              <a:lnSpc>
                <a:spcPct val="150000"/>
              </a:lnSpc>
              <a:spcBef>
                <a:spcPts val="0"/>
              </a:spcBef>
            </a:pPr>
            <a:r>
              <a:rPr lang="en-US" dirty="0"/>
              <a:t>The BBC </a:t>
            </a:r>
            <a:r>
              <a:rPr lang="en-PK" dirty="0"/>
              <a:t>a</a:t>
            </a:r>
            <a:r>
              <a:rPr lang="en-US" dirty="0"/>
              <a:t>l</a:t>
            </a:r>
            <a:r>
              <a:rPr lang="en-PK" dirty="0"/>
              <a:t>s</a:t>
            </a:r>
            <a:r>
              <a:rPr lang="en-US" dirty="0"/>
              <a:t>o</a:t>
            </a:r>
            <a:r>
              <a:rPr lang="en-PK" dirty="0"/>
              <a:t> </a:t>
            </a:r>
            <a:r>
              <a:rPr lang="en-US" dirty="0"/>
              <a:t>helped the </a:t>
            </a:r>
            <a:r>
              <a:rPr lang="en-US" i="1" dirty="0">
                <a:solidFill>
                  <a:srgbClr val="00B0F0"/>
                </a:solidFill>
              </a:rPr>
              <a:t>US Army to create the American Forces Network</a:t>
            </a:r>
            <a:r>
              <a:rPr lang="en-US" dirty="0"/>
              <a:t>, which broadcast recordings of American shows for US forces in Britain, Middle East and Africa.</a:t>
            </a:r>
            <a:endParaRPr lang="en-PK" dirty="0"/>
          </a:p>
          <a:p>
            <a:pPr algn="just">
              <a:lnSpc>
                <a:spcPct val="150000"/>
              </a:lnSpc>
              <a:spcBef>
                <a:spcPts val="0"/>
              </a:spcBef>
            </a:pPr>
            <a:r>
              <a:rPr lang="en-US" dirty="0"/>
              <a:t> More importantly, </a:t>
            </a:r>
            <a:r>
              <a:rPr lang="en-US" i="1" dirty="0">
                <a:solidFill>
                  <a:srgbClr val="00B0F0"/>
                </a:solidFill>
              </a:rPr>
              <a:t>given Britain's proximity to the war theatre</a:t>
            </a:r>
            <a:r>
              <a:rPr lang="en-US" dirty="0"/>
              <a:t>, the BBC played a key role in the propaganda offensive and often it was more effective than American propaganda</a:t>
            </a:r>
            <a:r>
              <a:rPr lang="en-PK" dirty="0"/>
              <a:t>.</a:t>
            </a:r>
            <a:endParaRPr lang="en-US" dirty="0"/>
          </a:p>
        </p:txBody>
      </p:sp>
    </p:spTree>
    <p:extLst>
      <p:ext uri="{BB962C8B-B14F-4D97-AF65-F5344CB8AC3E}">
        <p14:creationId xmlns:p14="http://schemas.microsoft.com/office/powerpoint/2010/main" val="3359050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75741-AA0B-48DA-9D8C-D3756A50C653}"/>
              </a:ext>
            </a:extLst>
          </p:cNvPr>
          <p:cNvSpPr>
            <a:spLocks noGrp="1"/>
          </p:cNvSpPr>
          <p:nvPr>
            <p:ph type="title"/>
          </p:nvPr>
        </p:nvSpPr>
        <p:spPr>
          <a:xfrm>
            <a:off x="693234" y="186706"/>
            <a:ext cx="10515600" cy="1325563"/>
          </a:xfrm>
        </p:spPr>
        <p:txBody>
          <a:bodyPr/>
          <a:lstStyle/>
          <a:p>
            <a:r>
              <a:rPr lang="en-PK" b="1" u="sng" dirty="0"/>
              <a:t>R</a:t>
            </a:r>
            <a:r>
              <a:rPr lang="en-US" b="1" u="sng" dirty="0"/>
              <a:t>A</a:t>
            </a:r>
            <a:r>
              <a:rPr lang="en-PK" b="1" u="sng" dirty="0"/>
              <a:t>D</a:t>
            </a:r>
            <a:r>
              <a:rPr lang="en-US" b="1" u="sng" dirty="0"/>
              <a:t>I</a:t>
            </a:r>
            <a:r>
              <a:rPr lang="en-PK" b="1" u="sng" dirty="0"/>
              <a:t>O </a:t>
            </a:r>
            <a:r>
              <a:rPr lang="en-US" b="1" u="sng" dirty="0"/>
              <a:t>U</a:t>
            </a:r>
            <a:r>
              <a:rPr lang="en-PK" b="1" u="sng" dirty="0"/>
              <a:t>S</a:t>
            </a:r>
            <a:r>
              <a:rPr lang="en-US" b="1" u="sng" dirty="0"/>
              <a:t>E</a:t>
            </a:r>
            <a:r>
              <a:rPr lang="en-PK" b="1" u="sng" dirty="0"/>
              <a:t>D </a:t>
            </a:r>
            <a:r>
              <a:rPr lang="en-US" b="1" u="sng" dirty="0"/>
              <a:t>B</a:t>
            </a:r>
            <a:r>
              <a:rPr lang="en-PK" b="1" u="sng" dirty="0"/>
              <a:t>Y </a:t>
            </a:r>
            <a:r>
              <a:rPr lang="en-US" b="1" u="sng" dirty="0"/>
              <a:t>U</a:t>
            </a:r>
            <a:r>
              <a:rPr lang="en-PK" b="1" u="sng" dirty="0"/>
              <a:t>S</a:t>
            </a:r>
            <a:r>
              <a:rPr lang="en-US" b="1" u="sng" dirty="0"/>
              <a:t>A</a:t>
            </a:r>
          </a:p>
        </p:txBody>
      </p:sp>
      <p:sp>
        <p:nvSpPr>
          <p:cNvPr id="3" name="Content Placeholder 2">
            <a:extLst>
              <a:ext uri="{FF2B5EF4-FFF2-40B4-BE49-F238E27FC236}">
                <a16:creationId xmlns:a16="http://schemas.microsoft.com/office/drawing/2014/main" id="{FC81CC34-8F3C-4322-B44A-116CA9BA440E}"/>
              </a:ext>
            </a:extLst>
          </p:cNvPr>
          <p:cNvSpPr>
            <a:spLocks noGrp="1"/>
          </p:cNvSpPr>
          <p:nvPr>
            <p:ph idx="1"/>
          </p:nvPr>
        </p:nvSpPr>
        <p:spPr>
          <a:xfrm>
            <a:off x="693234" y="1512269"/>
            <a:ext cx="10515600" cy="4351338"/>
          </a:xfrm>
        </p:spPr>
        <p:txBody>
          <a:bodyPr>
            <a:normAutofit fontScale="92500" lnSpcReduction="20000"/>
          </a:bodyPr>
          <a:lstStyle/>
          <a:p>
            <a:pPr algn="just">
              <a:lnSpc>
                <a:spcPct val="150000"/>
              </a:lnSpc>
              <a:spcBef>
                <a:spcPts val="0"/>
              </a:spcBef>
            </a:pPr>
            <a:r>
              <a:rPr lang="en-US" dirty="0"/>
              <a:t>Until the Second World War radio in the USA was known more for its commercial potential as a vehicle for advertisements rather than a government propaganda tool,</a:t>
            </a:r>
            <a:endParaRPr lang="en-PK" dirty="0"/>
          </a:p>
          <a:p>
            <a:pPr algn="just">
              <a:lnSpc>
                <a:spcPct val="150000"/>
              </a:lnSpc>
              <a:spcBef>
                <a:spcPts val="0"/>
              </a:spcBef>
            </a:pPr>
            <a:r>
              <a:rPr lang="en-US" dirty="0"/>
              <a:t> </a:t>
            </a:r>
            <a:r>
              <a:rPr lang="en-PK" dirty="0"/>
              <a:t>A</a:t>
            </a:r>
            <a:r>
              <a:rPr lang="en-US" dirty="0" err="1"/>
              <a:t>fter</a:t>
            </a:r>
            <a:r>
              <a:rPr lang="en-US" dirty="0"/>
              <a:t> </a:t>
            </a:r>
            <a:r>
              <a:rPr lang="en-US" b="1" dirty="0"/>
              <a:t>1942</a:t>
            </a:r>
            <a:r>
              <a:rPr lang="en-US" dirty="0"/>
              <a:t>, the </a:t>
            </a:r>
            <a:r>
              <a:rPr lang="en-US" sz="3000" i="1" dirty="0">
                <a:solidFill>
                  <a:srgbClr val="00B0F0"/>
                </a:solidFill>
              </a:rPr>
              <a:t>Voice of America (VOA) </a:t>
            </a:r>
            <a:r>
              <a:rPr lang="en-US" dirty="0"/>
              <a:t>was founded</a:t>
            </a:r>
            <a:r>
              <a:rPr lang="en-PK" dirty="0"/>
              <a:t> as a </a:t>
            </a:r>
            <a:r>
              <a:rPr lang="en-US" dirty="0"/>
              <a:t>m</a:t>
            </a:r>
            <a:r>
              <a:rPr lang="en-PK" dirty="0"/>
              <a:t>o</a:t>
            </a:r>
            <a:r>
              <a:rPr lang="en-US" dirty="0"/>
              <a:t>u</a:t>
            </a:r>
            <a:r>
              <a:rPr lang="en-PK" dirty="0"/>
              <a:t>t</a:t>
            </a:r>
            <a:r>
              <a:rPr lang="en-US" dirty="0"/>
              <a:t>h</a:t>
            </a:r>
            <a:r>
              <a:rPr lang="en-PK" dirty="0"/>
              <a:t> </a:t>
            </a:r>
            <a:r>
              <a:rPr lang="en-US" dirty="0"/>
              <a:t>p</a:t>
            </a:r>
            <a:r>
              <a:rPr lang="en-PK" dirty="0" err="1"/>
              <a:t>i</a:t>
            </a:r>
            <a:r>
              <a:rPr lang="en-US" dirty="0"/>
              <a:t>e</a:t>
            </a:r>
            <a:r>
              <a:rPr lang="en-PK" dirty="0"/>
              <a:t>c</a:t>
            </a:r>
            <a:r>
              <a:rPr lang="en-US" dirty="0"/>
              <a:t>e</a:t>
            </a:r>
            <a:r>
              <a:rPr lang="en-PK" dirty="0"/>
              <a:t> </a:t>
            </a:r>
            <a:r>
              <a:rPr lang="en-US" dirty="0"/>
              <a:t>, </a:t>
            </a:r>
            <a:r>
              <a:rPr lang="en-PK" dirty="0"/>
              <a:t>o</a:t>
            </a:r>
            <a:r>
              <a:rPr lang="en-US" dirty="0"/>
              <a:t>f</a:t>
            </a:r>
            <a:r>
              <a:rPr lang="en-PK" dirty="0"/>
              <a:t> </a:t>
            </a:r>
            <a:r>
              <a:rPr lang="en-US" dirty="0"/>
              <a:t>US Government made effective use of radio to promote its political interests</a:t>
            </a:r>
            <a:endParaRPr lang="en-PK" dirty="0"/>
          </a:p>
          <a:p>
            <a:pPr algn="just">
              <a:lnSpc>
                <a:spcPct val="150000"/>
              </a:lnSpc>
              <a:spcBef>
                <a:spcPts val="0"/>
              </a:spcBef>
            </a:pPr>
            <a:r>
              <a:rPr lang="en-PK" dirty="0"/>
              <a:t>VOA </a:t>
            </a:r>
            <a:r>
              <a:rPr lang="en-US" dirty="0"/>
              <a:t>h</a:t>
            </a:r>
            <a:r>
              <a:rPr lang="en-PK" dirty="0"/>
              <a:t>ad been part of US diplomacy during WWII and C</a:t>
            </a:r>
            <a:r>
              <a:rPr lang="en-US" dirty="0"/>
              <a:t>o</a:t>
            </a:r>
            <a:r>
              <a:rPr lang="en-PK" dirty="0"/>
              <a:t>l</a:t>
            </a:r>
            <a:r>
              <a:rPr lang="en-US" dirty="0"/>
              <a:t>d</a:t>
            </a:r>
            <a:r>
              <a:rPr lang="en-PK" dirty="0"/>
              <a:t> </a:t>
            </a:r>
            <a:r>
              <a:rPr lang="en-US" dirty="0"/>
              <a:t>w</a:t>
            </a:r>
            <a:r>
              <a:rPr lang="en-PK" dirty="0"/>
              <a:t>a</a:t>
            </a:r>
            <a:r>
              <a:rPr lang="en-US" dirty="0"/>
              <a:t>r</a:t>
            </a:r>
            <a:r>
              <a:rPr lang="en-PK" dirty="0"/>
              <a:t> </a:t>
            </a:r>
            <a:r>
              <a:rPr lang="en-US" dirty="0"/>
              <a:t>a</a:t>
            </a:r>
            <a:r>
              <a:rPr lang="en-PK" dirty="0"/>
              <a:t>n</a:t>
            </a:r>
            <a:r>
              <a:rPr lang="en-US" dirty="0"/>
              <a:t>d</a:t>
            </a:r>
            <a:r>
              <a:rPr lang="en-PK" dirty="0"/>
              <a:t> </a:t>
            </a:r>
            <a:r>
              <a:rPr lang="en-US" dirty="0"/>
              <a:t>p</a:t>
            </a:r>
            <a:r>
              <a:rPr lang="en-PK" dirty="0"/>
              <a:t>r</a:t>
            </a:r>
            <a:r>
              <a:rPr lang="en-US" dirty="0"/>
              <a:t>o</a:t>
            </a:r>
            <a:r>
              <a:rPr lang="en-PK" dirty="0"/>
              <a:t>p</a:t>
            </a:r>
            <a:r>
              <a:rPr lang="en-US" dirty="0"/>
              <a:t>a</a:t>
            </a:r>
            <a:r>
              <a:rPr lang="en-PK" dirty="0"/>
              <a:t>g</a:t>
            </a:r>
            <a:r>
              <a:rPr lang="en-US" dirty="0"/>
              <a:t>a</a:t>
            </a:r>
            <a:r>
              <a:rPr lang="en-PK" dirty="0"/>
              <a:t>n</a:t>
            </a:r>
            <a:r>
              <a:rPr lang="en-US" dirty="0"/>
              <a:t>d</a:t>
            </a:r>
            <a:r>
              <a:rPr lang="en-PK" dirty="0"/>
              <a:t>a </a:t>
            </a:r>
            <a:r>
              <a:rPr lang="en-US" dirty="0"/>
              <a:t>b</a:t>
            </a:r>
            <a:r>
              <a:rPr lang="en-PK" dirty="0"/>
              <a:t>e</a:t>
            </a:r>
            <a:r>
              <a:rPr lang="en-US" dirty="0"/>
              <a:t>c</a:t>
            </a:r>
            <a:r>
              <a:rPr lang="en-PK" dirty="0"/>
              <a:t>o</a:t>
            </a:r>
            <a:r>
              <a:rPr lang="en-US" dirty="0"/>
              <a:t>m</a:t>
            </a:r>
            <a:r>
              <a:rPr lang="en-PK" dirty="0"/>
              <a:t>e </a:t>
            </a:r>
            <a:r>
              <a:rPr lang="en-US" dirty="0"/>
              <a:t>a</a:t>
            </a:r>
            <a:r>
              <a:rPr lang="en-PK" dirty="0"/>
              <a:t> </a:t>
            </a:r>
            <a:r>
              <a:rPr lang="en-US" dirty="0"/>
              <a:t>c</a:t>
            </a:r>
            <a:r>
              <a:rPr lang="en-PK" dirty="0"/>
              <a:t>r</a:t>
            </a:r>
            <a:r>
              <a:rPr lang="en-US" dirty="0"/>
              <a:t>u</a:t>
            </a:r>
            <a:r>
              <a:rPr lang="en-PK" dirty="0"/>
              <a:t>c</a:t>
            </a:r>
            <a:r>
              <a:rPr lang="en-US" dirty="0" err="1"/>
              <a:t>i</a:t>
            </a:r>
            <a:r>
              <a:rPr lang="en-PK" dirty="0"/>
              <a:t>a</a:t>
            </a:r>
            <a:r>
              <a:rPr lang="en-US" dirty="0"/>
              <a:t>l</a:t>
            </a:r>
            <a:r>
              <a:rPr lang="en-PK" dirty="0"/>
              <a:t> </a:t>
            </a:r>
            <a:r>
              <a:rPr lang="en-US" dirty="0"/>
              <a:t>c</a:t>
            </a:r>
            <a:r>
              <a:rPr lang="en-PK" dirty="0"/>
              <a:t>o</a:t>
            </a:r>
            <a:r>
              <a:rPr lang="en-US" dirty="0"/>
              <a:t>m</a:t>
            </a:r>
            <a:r>
              <a:rPr lang="en-PK" dirty="0"/>
              <a:t>p</a:t>
            </a:r>
            <a:r>
              <a:rPr lang="en-US" dirty="0"/>
              <a:t>o</a:t>
            </a:r>
            <a:r>
              <a:rPr lang="en-PK" dirty="0"/>
              <a:t>n</a:t>
            </a:r>
            <a:r>
              <a:rPr lang="en-US" dirty="0"/>
              <a:t>e</a:t>
            </a:r>
            <a:r>
              <a:rPr lang="en-PK" dirty="0"/>
              <a:t>n</a:t>
            </a:r>
            <a:r>
              <a:rPr lang="en-US" dirty="0"/>
              <a:t>t</a:t>
            </a:r>
            <a:r>
              <a:rPr lang="en-PK" dirty="0"/>
              <a:t> </a:t>
            </a:r>
            <a:r>
              <a:rPr lang="en-US" dirty="0"/>
              <a:t>o</a:t>
            </a:r>
            <a:r>
              <a:rPr lang="en-PK" dirty="0"/>
              <a:t>f </a:t>
            </a:r>
            <a:r>
              <a:rPr lang="en-US" dirty="0"/>
              <a:t>U</a:t>
            </a:r>
            <a:r>
              <a:rPr lang="en-PK" dirty="0"/>
              <a:t>S </a:t>
            </a:r>
            <a:r>
              <a:rPr lang="en-US" dirty="0"/>
              <a:t>f</a:t>
            </a:r>
            <a:r>
              <a:rPr lang="en-PK" dirty="0"/>
              <a:t>o</a:t>
            </a:r>
            <a:r>
              <a:rPr lang="en-US" dirty="0"/>
              <a:t>rei</a:t>
            </a:r>
            <a:r>
              <a:rPr lang="en-PK" dirty="0"/>
              <a:t>g</a:t>
            </a:r>
            <a:r>
              <a:rPr lang="en-US" dirty="0"/>
              <a:t>n</a:t>
            </a:r>
            <a:r>
              <a:rPr lang="en-PK" dirty="0"/>
              <a:t> </a:t>
            </a:r>
            <a:r>
              <a:rPr lang="en-US" dirty="0"/>
              <a:t>b</a:t>
            </a:r>
            <a:r>
              <a:rPr lang="en-PK" dirty="0"/>
              <a:t>r</a:t>
            </a:r>
            <a:r>
              <a:rPr lang="en-US" dirty="0"/>
              <a:t>o</a:t>
            </a:r>
            <a:r>
              <a:rPr lang="en-PK" dirty="0"/>
              <a:t>a</a:t>
            </a:r>
            <a:r>
              <a:rPr lang="en-US" dirty="0"/>
              <a:t>d</a:t>
            </a:r>
            <a:r>
              <a:rPr lang="en-PK" dirty="0"/>
              <a:t>c</a:t>
            </a:r>
            <a:r>
              <a:rPr lang="en-US" dirty="0"/>
              <a:t>a</a:t>
            </a:r>
            <a:r>
              <a:rPr lang="en-PK" dirty="0"/>
              <a:t>s</a:t>
            </a:r>
            <a:r>
              <a:rPr lang="en-US" dirty="0"/>
              <a:t>t</a:t>
            </a:r>
            <a:r>
              <a:rPr lang="en-PK" dirty="0" err="1"/>
              <a:t>i</a:t>
            </a:r>
            <a:r>
              <a:rPr lang="en-US" dirty="0"/>
              <a:t>n</a:t>
            </a:r>
            <a:r>
              <a:rPr lang="en-PK" dirty="0"/>
              <a:t>g.</a:t>
            </a:r>
          </a:p>
        </p:txBody>
      </p:sp>
    </p:spTree>
    <p:extLst>
      <p:ext uri="{BB962C8B-B14F-4D97-AF65-F5344CB8AC3E}">
        <p14:creationId xmlns:p14="http://schemas.microsoft.com/office/powerpoint/2010/main" val="1113808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ankyou">
            <a:extLst>
              <a:ext uri="{FF2B5EF4-FFF2-40B4-BE49-F238E27FC236}">
                <a16:creationId xmlns:a16="http://schemas.microsoft.com/office/drawing/2014/main" id="{35CA49EA-5CB6-4DEC-B90E-E4F2630AA5B1}"/>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936702" y="1070517"/>
            <a:ext cx="10203366" cy="4908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71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A9E90-CABC-4A33-BEDD-665B20B6B771}"/>
              </a:ext>
            </a:extLst>
          </p:cNvPr>
          <p:cNvSpPr>
            <a:spLocks noGrp="1"/>
          </p:cNvSpPr>
          <p:nvPr>
            <p:ph type="title"/>
          </p:nvPr>
        </p:nvSpPr>
        <p:spPr/>
        <p:txBody>
          <a:bodyPr/>
          <a:lstStyle/>
          <a:p>
            <a:pPr algn="ctr"/>
            <a:r>
              <a:rPr lang="en-US" b="1" dirty="0"/>
              <a:t>WO</a:t>
            </a:r>
            <a:r>
              <a:rPr lang="en-PK" b="1" dirty="0"/>
              <a:t>R</a:t>
            </a:r>
            <a:r>
              <a:rPr lang="en-US" b="1" dirty="0"/>
              <a:t>L</a:t>
            </a:r>
            <a:r>
              <a:rPr lang="en-PK" b="1" dirty="0"/>
              <a:t>D WAR </a:t>
            </a:r>
            <a:r>
              <a:rPr lang="en-US" b="1" dirty="0"/>
              <a:t>I</a:t>
            </a:r>
          </a:p>
        </p:txBody>
      </p:sp>
      <p:sp>
        <p:nvSpPr>
          <p:cNvPr id="3" name="Content Placeholder 2">
            <a:extLst>
              <a:ext uri="{FF2B5EF4-FFF2-40B4-BE49-F238E27FC236}">
                <a16:creationId xmlns:a16="http://schemas.microsoft.com/office/drawing/2014/main" id="{23E77A47-1461-433F-859A-1BE3B3BA1719}"/>
              </a:ext>
            </a:extLst>
          </p:cNvPr>
          <p:cNvSpPr>
            <a:spLocks noGrp="1"/>
          </p:cNvSpPr>
          <p:nvPr>
            <p:ph idx="1"/>
          </p:nvPr>
        </p:nvSpPr>
        <p:spPr>
          <a:xfrm>
            <a:off x="838200" y="1349298"/>
            <a:ext cx="10515600" cy="4827665"/>
          </a:xfrm>
        </p:spPr>
        <p:txBody>
          <a:bodyPr/>
          <a:lstStyle/>
          <a:p>
            <a:pPr marL="0" indent="0" algn="ctr">
              <a:buNone/>
            </a:pPr>
            <a:r>
              <a:rPr lang="en-PK" b="1" dirty="0"/>
              <a:t>Started : </a:t>
            </a:r>
            <a:r>
              <a:rPr lang="en-PK" b="1" dirty="0">
                <a:solidFill>
                  <a:schemeClr val="accent2">
                    <a:lumMod val="75000"/>
                  </a:schemeClr>
                </a:solidFill>
              </a:rPr>
              <a:t>(28th July 1914 to 11 Nov 1918)</a:t>
            </a:r>
          </a:p>
          <a:p>
            <a:endParaRPr lang="en-PK" dirty="0"/>
          </a:p>
          <a:p>
            <a:endParaRPr lang="en-US" dirty="0"/>
          </a:p>
        </p:txBody>
      </p:sp>
      <p:graphicFrame>
        <p:nvGraphicFramePr>
          <p:cNvPr id="4" name="Table 4">
            <a:extLst>
              <a:ext uri="{FF2B5EF4-FFF2-40B4-BE49-F238E27FC236}">
                <a16:creationId xmlns:a16="http://schemas.microsoft.com/office/drawing/2014/main" id="{9388DC1D-AC58-4855-8862-5713A6AF6FA8}"/>
              </a:ext>
            </a:extLst>
          </p:cNvPr>
          <p:cNvGraphicFramePr>
            <a:graphicFrameLocks noGrp="1"/>
          </p:cNvGraphicFramePr>
          <p:nvPr>
            <p:extLst>
              <p:ext uri="{D42A27DB-BD31-4B8C-83A1-F6EECF244321}">
                <p14:modId xmlns:p14="http://schemas.microsoft.com/office/powerpoint/2010/main" val="1732996380"/>
              </p:ext>
            </p:extLst>
          </p:nvPr>
        </p:nvGraphicFramePr>
        <p:xfrm>
          <a:off x="1953321" y="1962611"/>
          <a:ext cx="8285358" cy="4214352"/>
        </p:xfrm>
        <a:graphic>
          <a:graphicData uri="http://schemas.openxmlformats.org/drawingml/2006/table">
            <a:tbl>
              <a:tblPr firstRow="1" bandRow="1">
                <a:tableStyleId>{5C22544A-7EE6-4342-B048-85BDC9FD1C3A}</a:tableStyleId>
              </a:tblPr>
              <a:tblGrid>
                <a:gridCol w="4142679">
                  <a:extLst>
                    <a:ext uri="{9D8B030D-6E8A-4147-A177-3AD203B41FA5}">
                      <a16:colId xmlns:a16="http://schemas.microsoft.com/office/drawing/2014/main" val="3454204819"/>
                    </a:ext>
                  </a:extLst>
                </a:gridCol>
                <a:gridCol w="4142679">
                  <a:extLst>
                    <a:ext uri="{9D8B030D-6E8A-4147-A177-3AD203B41FA5}">
                      <a16:colId xmlns:a16="http://schemas.microsoft.com/office/drawing/2014/main" val="3763169225"/>
                    </a:ext>
                  </a:extLst>
                </a:gridCol>
              </a:tblGrid>
              <a:tr h="702392">
                <a:tc>
                  <a:txBody>
                    <a:bodyPr/>
                    <a:lstStyle/>
                    <a:p>
                      <a:pPr algn="ctr"/>
                      <a:r>
                        <a:rPr lang="en-PK" sz="2800" b="1" dirty="0">
                          <a:solidFill>
                            <a:schemeClr val="accent4">
                              <a:lumMod val="40000"/>
                              <a:lumOff val="60000"/>
                            </a:schemeClr>
                          </a:solidFill>
                        </a:rPr>
                        <a:t> A</a:t>
                      </a:r>
                      <a:r>
                        <a:rPr lang="en-US" sz="2800" b="1" dirty="0">
                          <a:solidFill>
                            <a:schemeClr val="accent4">
                              <a:lumMod val="40000"/>
                              <a:lumOff val="60000"/>
                            </a:schemeClr>
                          </a:solidFill>
                        </a:rPr>
                        <a:t>l</a:t>
                      </a:r>
                      <a:r>
                        <a:rPr lang="en-PK" sz="2800" b="1" dirty="0">
                          <a:solidFill>
                            <a:schemeClr val="accent4">
                              <a:lumMod val="40000"/>
                              <a:lumOff val="60000"/>
                            </a:schemeClr>
                          </a:solidFill>
                        </a:rPr>
                        <a:t>li</a:t>
                      </a:r>
                      <a:r>
                        <a:rPr lang="en-US" sz="2800" b="1" dirty="0">
                          <a:solidFill>
                            <a:schemeClr val="accent4">
                              <a:lumMod val="40000"/>
                              <a:lumOff val="60000"/>
                            </a:schemeClr>
                          </a:solidFill>
                        </a:rPr>
                        <a:t>e</a:t>
                      </a:r>
                      <a:r>
                        <a:rPr lang="en-PK" sz="2800" b="1" dirty="0">
                          <a:solidFill>
                            <a:schemeClr val="accent4">
                              <a:lumMod val="40000"/>
                              <a:lumOff val="60000"/>
                            </a:schemeClr>
                          </a:solidFill>
                        </a:rPr>
                        <a:t>d </a:t>
                      </a:r>
                      <a:r>
                        <a:rPr lang="en-US" sz="2800" b="1" dirty="0">
                          <a:solidFill>
                            <a:schemeClr val="accent4">
                              <a:lumMod val="40000"/>
                              <a:lumOff val="60000"/>
                            </a:schemeClr>
                          </a:solidFill>
                        </a:rPr>
                        <a:t>P</a:t>
                      </a:r>
                      <a:r>
                        <a:rPr lang="en-PK" sz="2800" b="1" dirty="0">
                          <a:solidFill>
                            <a:schemeClr val="accent4">
                              <a:lumMod val="40000"/>
                              <a:lumOff val="60000"/>
                            </a:schemeClr>
                          </a:solidFill>
                        </a:rPr>
                        <a:t>o</a:t>
                      </a:r>
                      <a:r>
                        <a:rPr lang="en-US" sz="2800" b="1" dirty="0">
                          <a:solidFill>
                            <a:schemeClr val="accent4">
                              <a:lumMod val="40000"/>
                              <a:lumOff val="60000"/>
                            </a:schemeClr>
                          </a:solidFill>
                        </a:rPr>
                        <a:t>w</a:t>
                      </a:r>
                      <a:r>
                        <a:rPr lang="en-PK" sz="2800" b="1" dirty="0">
                          <a:solidFill>
                            <a:schemeClr val="accent4">
                              <a:lumMod val="40000"/>
                              <a:lumOff val="60000"/>
                            </a:schemeClr>
                          </a:solidFill>
                        </a:rPr>
                        <a:t>e</a:t>
                      </a:r>
                      <a:r>
                        <a:rPr lang="en-US" sz="2800" b="1" dirty="0">
                          <a:solidFill>
                            <a:schemeClr val="accent4">
                              <a:lumMod val="40000"/>
                              <a:lumOff val="60000"/>
                            </a:schemeClr>
                          </a:solidFill>
                        </a:rPr>
                        <a:t>r</a:t>
                      </a:r>
                    </a:p>
                  </a:txBody>
                  <a:tcPr anchor="ctr"/>
                </a:tc>
                <a:tc>
                  <a:txBody>
                    <a:bodyPr/>
                    <a:lstStyle/>
                    <a:p>
                      <a:pPr algn="ctr"/>
                      <a:r>
                        <a:rPr lang="en-PK" sz="2800" b="1" dirty="0">
                          <a:solidFill>
                            <a:schemeClr val="accent4">
                              <a:lumMod val="40000"/>
                              <a:lumOff val="60000"/>
                            </a:schemeClr>
                          </a:solidFill>
                        </a:rPr>
                        <a:t>C</a:t>
                      </a:r>
                      <a:r>
                        <a:rPr lang="en-US" sz="2800" b="1" dirty="0">
                          <a:solidFill>
                            <a:schemeClr val="accent4">
                              <a:lumMod val="40000"/>
                              <a:lumOff val="60000"/>
                            </a:schemeClr>
                          </a:solidFill>
                        </a:rPr>
                        <a:t>e</a:t>
                      </a:r>
                      <a:r>
                        <a:rPr lang="en-PK" sz="2800" b="1" dirty="0">
                          <a:solidFill>
                            <a:schemeClr val="accent4">
                              <a:lumMod val="40000"/>
                              <a:lumOff val="60000"/>
                            </a:schemeClr>
                          </a:solidFill>
                        </a:rPr>
                        <a:t>n</a:t>
                      </a:r>
                      <a:r>
                        <a:rPr lang="en-US" sz="2800" b="1" dirty="0">
                          <a:solidFill>
                            <a:schemeClr val="accent4">
                              <a:lumMod val="40000"/>
                              <a:lumOff val="60000"/>
                            </a:schemeClr>
                          </a:solidFill>
                        </a:rPr>
                        <a:t>t</a:t>
                      </a:r>
                      <a:r>
                        <a:rPr lang="en-PK" sz="2800" b="1" dirty="0">
                          <a:solidFill>
                            <a:schemeClr val="accent4">
                              <a:lumMod val="40000"/>
                              <a:lumOff val="60000"/>
                            </a:schemeClr>
                          </a:solidFill>
                        </a:rPr>
                        <a:t>r</a:t>
                      </a:r>
                      <a:r>
                        <a:rPr lang="en-US" sz="2800" b="1" dirty="0">
                          <a:solidFill>
                            <a:schemeClr val="accent4">
                              <a:lumMod val="40000"/>
                              <a:lumOff val="60000"/>
                            </a:schemeClr>
                          </a:solidFill>
                        </a:rPr>
                        <a:t>a</a:t>
                      </a:r>
                      <a:r>
                        <a:rPr lang="en-PK" sz="2800" b="1" dirty="0">
                          <a:solidFill>
                            <a:schemeClr val="accent4">
                              <a:lumMod val="40000"/>
                              <a:lumOff val="60000"/>
                            </a:schemeClr>
                          </a:solidFill>
                        </a:rPr>
                        <a:t>l </a:t>
                      </a:r>
                      <a:r>
                        <a:rPr lang="en-US" sz="2800" b="1" dirty="0">
                          <a:solidFill>
                            <a:schemeClr val="accent4">
                              <a:lumMod val="40000"/>
                              <a:lumOff val="60000"/>
                            </a:schemeClr>
                          </a:solidFill>
                        </a:rPr>
                        <a:t>P</a:t>
                      </a:r>
                      <a:r>
                        <a:rPr lang="en-PK" sz="2800" b="1" dirty="0">
                          <a:solidFill>
                            <a:schemeClr val="accent4">
                              <a:lumMod val="40000"/>
                              <a:lumOff val="60000"/>
                            </a:schemeClr>
                          </a:solidFill>
                        </a:rPr>
                        <a:t>o</a:t>
                      </a:r>
                      <a:r>
                        <a:rPr lang="en-US" sz="2800" b="1" dirty="0">
                          <a:solidFill>
                            <a:schemeClr val="accent4">
                              <a:lumMod val="40000"/>
                              <a:lumOff val="60000"/>
                            </a:schemeClr>
                          </a:solidFill>
                        </a:rPr>
                        <a:t>w</a:t>
                      </a:r>
                      <a:r>
                        <a:rPr lang="en-PK" sz="2800" b="1" dirty="0">
                          <a:solidFill>
                            <a:schemeClr val="accent4">
                              <a:lumMod val="40000"/>
                              <a:lumOff val="60000"/>
                            </a:schemeClr>
                          </a:solidFill>
                        </a:rPr>
                        <a:t>e</a:t>
                      </a:r>
                      <a:r>
                        <a:rPr lang="en-US" sz="2800" b="1" dirty="0">
                          <a:solidFill>
                            <a:schemeClr val="accent4">
                              <a:lumMod val="40000"/>
                              <a:lumOff val="60000"/>
                            </a:schemeClr>
                          </a:solidFill>
                        </a:rPr>
                        <a:t>r</a:t>
                      </a:r>
                    </a:p>
                  </a:txBody>
                  <a:tcPr anchor="ctr"/>
                </a:tc>
                <a:extLst>
                  <a:ext uri="{0D108BD9-81ED-4DB2-BD59-A6C34878D82A}">
                    <a16:rowId xmlns:a16="http://schemas.microsoft.com/office/drawing/2014/main" val="2674403062"/>
                  </a:ext>
                </a:extLst>
              </a:tr>
              <a:tr h="702392">
                <a:tc>
                  <a:txBody>
                    <a:bodyPr/>
                    <a:lstStyle/>
                    <a:p>
                      <a:pPr algn="ctr"/>
                      <a:r>
                        <a:rPr lang="en-PK" b="1" dirty="0"/>
                        <a:t>USSR</a:t>
                      </a:r>
                      <a:endParaRPr lang="en-US" b="1" dirty="0"/>
                    </a:p>
                  </a:txBody>
                  <a:tcPr anchor="ctr"/>
                </a:tc>
                <a:tc rowSpan="2">
                  <a:txBody>
                    <a:bodyPr/>
                    <a:lstStyle/>
                    <a:p>
                      <a:pPr algn="ctr"/>
                      <a:r>
                        <a:rPr lang="en-PK" b="1" dirty="0"/>
                        <a:t>Austro-Hungarian </a:t>
                      </a:r>
                      <a:r>
                        <a:rPr lang="en-US" b="1" dirty="0"/>
                        <a:t>E</a:t>
                      </a:r>
                      <a:r>
                        <a:rPr lang="en-PK" b="1" dirty="0"/>
                        <a:t>m</a:t>
                      </a:r>
                      <a:r>
                        <a:rPr lang="en-US" b="1" dirty="0"/>
                        <a:t>p</a:t>
                      </a:r>
                      <a:r>
                        <a:rPr lang="en-PK" b="1" dirty="0"/>
                        <a:t>ire</a:t>
                      </a:r>
                      <a:endParaRPr lang="en-US" b="1" dirty="0"/>
                    </a:p>
                  </a:txBody>
                  <a:tcPr anchor="ctr"/>
                </a:tc>
                <a:extLst>
                  <a:ext uri="{0D108BD9-81ED-4DB2-BD59-A6C34878D82A}">
                    <a16:rowId xmlns:a16="http://schemas.microsoft.com/office/drawing/2014/main" val="2114764175"/>
                  </a:ext>
                </a:extLst>
              </a:tr>
              <a:tr h="702392">
                <a:tc>
                  <a:txBody>
                    <a:bodyPr/>
                    <a:lstStyle/>
                    <a:p>
                      <a:pPr algn="ctr"/>
                      <a:r>
                        <a:rPr lang="en-PK" b="1" dirty="0"/>
                        <a:t>F</a:t>
                      </a:r>
                      <a:r>
                        <a:rPr lang="en-US" b="1" dirty="0"/>
                        <a:t>r</a:t>
                      </a:r>
                      <a:r>
                        <a:rPr lang="en-PK" b="1" dirty="0"/>
                        <a:t>a</a:t>
                      </a:r>
                      <a:r>
                        <a:rPr lang="en-US" b="1" dirty="0"/>
                        <a:t>n</a:t>
                      </a:r>
                      <a:r>
                        <a:rPr lang="en-PK" b="1" dirty="0"/>
                        <a:t>c</a:t>
                      </a:r>
                      <a:r>
                        <a:rPr lang="en-US" b="1" dirty="0"/>
                        <a:t>e</a:t>
                      </a:r>
                    </a:p>
                  </a:txBody>
                  <a:tcPr anchor="ctr"/>
                </a:tc>
                <a:tc vMerge="1">
                  <a:txBody>
                    <a:bodyPr/>
                    <a:lstStyle/>
                    <a:p>
                      <a:endParaRPr lang="en-US" dirty="0"/>
                    </a:p>
                  </a:txBody>
                  <a:tcPr/>
                </a:tc>
                <a:extLst>
                  <a:ext uri="{0D108BD9-81ED-4DB2-BD59-A6C34878D82A}">
                    <a16:rowId xmlns:a16="http://schemas.microsoft.com/office/drawing/2014/main" val="2217638134"/>
                  </a:ext>
                </a:extLst>
              </a:tr>
              <a:tr h="702392">
                <a:tc>
                  <a:txBody>
                    <a:bodyPr/>
                    <a:lstStyle/>
                    <a:p>
                      <a:pPr algn="ctr"/>
                      <a:r>
                        <a:rPr lang="en-US" b="1" dirty="0"/>
                        <a:t>Britain</a:t>
                      </a:r>
                    </a:p>
                  </a:txBody>
                  <a:tcPr anchor="ctr"/>
                </a:tc>
                <a:tc>
                  <a:txBody>
                    <a:bodyPr/>
                    <a:lstStyle/>
                    <a:p>
                      <a:pPr algn="ctr"/>
                      <a:r>
                        <a:rPr lang="en-PK" b="1" dirty="0"/>
                        <a:t>German Empire</a:t>
                      </a:r>
                      <a:endParaRPr lang="en-US" b="1" dirty="0"/>
                    </a:p>
                  </a:txBody>
                  <a:tcPr anchor="ctr"/>
                </a:tc>
                <a:extLst>
                  <a:ext uri="{0D108BD9-81ED-4DB2-BD59-A6C34878D82A}">
                    <a16:rowId xmlns:a16="http://schemas.microsoft.com/office/drawing/2014/main" val="2655228904"/>
                  </a:ext>
                </a:extLst>
              </a:tr>
              <a:tr h="702392">
                <a:tc>
                  <a:txBody>
                    <a:bodyPr/>
                    <a:lstStyle/>
                    <a:p>
                      <a:pPr algn="ctr"/>
                      <a:r>
                        <a:rPr lang="en-PK" b="1" dirty="0"/>
                        <a:t>U</a:t>
                      </a:r>
                      <a:r>
                        <a:rPr lang="en-US" b="1" dirty="0"/>
                        <a:t>S</a:t>
                      </a:r>
                      <a:r>
                        <a:rPr lang="en-PK" b="1" dirty="0"/>
                        <a:t>A</a:t>
                      </a:r>
                      <a:endParaRPr lang="en-US" b="1" dirty="0"/>
                    </a:p>
                  </a:txBody>
                  <a:tcPr anchor="ctr"/>
                </a:tc>
                <a:tc rowSpan="2">
                  <a:txBody>
                    <a:bodyPr/>
                    <a:lstStyle/>
                    <a:p>
                      <a:pPr algn="ctr"/>
                      <a:r>
                        <a:rPr lang="en-PK" b="1" dirty="0"/>
                        <a:t>O</a:t>
                      </a:r>
                      <a:r>
                        <a:rPr lang="en-US" b="1" dirty="0"/>
                        <a:t>t</a:t>
                      </a:r>
                      <a:r>
                        <a:rPr lang="en-PK" b="1" dirty="0"/>
                        <a:t>t</a:t>
                      </a:r>
                      <a:r>
                        <a:rPr lang="en-US" b="1" dirty="0"/>
                        <a:t>m</a:t>
                      </a:r>
                      <a:r>
                        <a:rPr lang="en-PK" b="1" dirty="0"/>
                        <a:t>a</a:t>
                      </a:r>
                      <a:r>
                        <a:rPr lang="en-US" b="1" dirty="0"/>
                        <a:t>n</a:t>
                      </a:r>
                      <a:r>
                        <a:rPr lang="en-PK" b="1" dirty="0"/>
                        <a:t> </a:t>
                      </a:r>
                      <a:r>
                        <a:rPr lang="en-US" b="1" dirty="0"/>
                        <a:t>E</a:t>
                      </a:r>
                      <a:r>
                        <a:rPr lang="en-PK" b="1" dirty="0"/>
                        <a:t>m</a:t>
                      </a:r>
                      <a:r>
                        <a:rPr lang="en-US" b="1" dirty="0"/>
                        <a:t>p</a:t>
                      </a:r>
                      <a:r>
                        <a:rPr lang="en-PK" b="1" dirty="0"/>
                        <a:t>ire</a:t>
                      </a:r>
                      <a:endParaRPr lang="en-US" b="1" dirty="0"/>
                    </a:p>
                  </a:txBody>
                  <a:tcPr anchor="ctr"/>
                </a:tc>
                <a:extLst>
                  <a:ext uri="{0D108BD9-81ED-4DB2-BD59-A6C34878D82A}">
                    <a16:rowId xmlns:a16="http://schemas.microsoft.com/office/drawing/2014/main" val="1364930989"/>
                  </a:ext>
                </a:extLst>
              </a:tr>
              <a:tr h="702392">
                <a:tc>
                  <a:txBody>
                    <a:bodyPr/>
                    <a:lstStyle/>
                    <a:p>
                      <a:pPr algn="ctr"/>
                      <a:r>
                        <a:rPr lang="en-US" b="1" dirty="0"/>
                        <a:t>A</a:t>
                      </a:r>
                      <a:r>
                        <a:rPr lang="en-PK" b="1" dirty="0"/>
                        <a:t>P</a:t>
                      </a:r>
                      <a:r>
                        <a:rPr lang="en-US" b="1" dirty="0"/>
                        <a:t>A</a:t>
                      </a:r>
                      <a:r>
                        <a:rPr lang="en-PK" b="1" dirty="0"/>
                        <a:t>N</a:t>
                      </a:r>
                      <a:endParaRPr lang="en-US" b="1" dirty="0"/>
                    </a:p>
                  </a:txBody>
                  <a:tcPr anchor="ctr"/>
                </a:tc>
                <a:tc vMerge="1">
                  <a:txBody>
                    <a:bodyPr/>
                    <a:lstStyle/>
                    <a:p>
                      <a:endParaRPr lang="en-US" dirty="0"/>
                    </a:p>
                  </a:txBody>
                  <a:tcPr/>
                </a:tc>
                <a:extLst>
                  <a:ext uri="{0D108BD9-81ED-4DB2-BD59-A6C34878D82A}">
                    <a16:rowId xmlns:a16="http://schemas.microsoft.com/office/drawing/2014/main" val="3417684121"/>
                  </a:ext>
                </a:extLst>
              </a:tr>
            </a:tbl>
          </a:graphicData>
        </a:graphic>
      </p:graphicFrame>
    </p:spTree>
    <p:extLst>
      <p:ext uri="{BB962C8B-B14F-4D97-AF65-F5344CB8AC3E}">
        <p14:creationId xmlns:p14="http://schemas.microsoft.com/office/powerpoint/2010/main" val="394403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51258-850A-4AFC-B6EF-60C46E2845C5}"/>
              </a:ext>
            </a:extLst>
          </p:cNvPr>
          <p:cNvSpPr>
            <a:spLocks noGrp="1"/>
          </p:cNvSpPr>
          <p:nvPr>
            <p:ph type="title"/>
          </p:nvPr>
        </p:nvSpPr>
        <p:spPr/>
        <p:txBody>
          <a:bodyPr/>
          <a:lstStyle/>
          <a:p>
            <a:r>
              <a:rPr lang="en-PK" b="1" u="sng" dirty="0"/>
              <a:t>C</a:t>
            </a:r>
            <a:r>
              <a:rPr lang="en-US" b="1" u="sng" dirty="0"/>
              <a:t>A</a:t>
            </a:r>
            <a:r>
              <a:rPr lang="en-PK" b="1" u="sng" dirty="0"/>
              <a:t>U</a:t>
            </a:r>
            <a:r>
              <a:rPr lang="en-US" b="1" u="sng" dirty="0"/>
              <a:t>S</a:t>
            </a:r>
            <a:r>
              <a:rPr lang="en-PK" b="1" u="sng" dirty="0"/>
              <a:t>E</a:t>
            </a:r>
            <a:r>
              <a:rPr lang="en-US" b="1" u="sng" dirty="0"/>
              <a:t>S</a:t>
            </a:r>
          </a:p>
        </p:txBody>
      </p:sp>
      <p:sp>
        <p:nvSpPr>
          <p:cNvPr id="3" name="Content Placeholder 2">
            <a:extLst>
              <a:ext uri="{FF2B5EF4-FFF2-40B4-BE49-F238E27FC236}">
                <a16:creationId xmlns:a16="http://schemas.microsoft.com/office/drawing/2014/main" id="{4FA18FF8-7994-421F-8344-04482AF8E635}"/>
              </a:ext>
            </a:extLst>
          </p:cNvPr>
          <p:cNvSpPr>
            <a:spLocks noGrp="1"/>
          </p:cNvSpPr>
          <p:nvPr>
            <p:ph idx="1"/>
          </p:nvPr>
        </p:nvSpPr>
        <p:spPr>
          <a:xfrm>
            <a:off x="747132" y="1516566"/>
            <a:ext cx="10606668" cy="4660397"/>
          </a:xfrm>
        </p:spPr>
        <p:txBody>
          <a:bodyPr>
            <a:normAutofit fontScale="92500" lnSpcReduction="10000"/>
          </a:bodyPr>
          <a:lstStyle/>
          <a:p>
            <a:pPr algn="just"/>
            <a:r>
              <a:rPr lang="en-PK" b="1" dirty="0"/>
              <a:t>M</a:t>
            </a:r>
            <a:r>
              <a:rPr lang="en-US" b="1" dirty="0" err="1"/>
              <a:t>i</a:t>
            </a:r>
            <a:r>
              <a:rPr lang="en-PK" b="1" dirty="0"/>
              <a:t>l</a:t>
            </a:r>
            <a:r>
              <a:rPr lang="en-US" b="1" dirty="0" err="1"/>
              <a:t>i</a:t>
            </a:r>
            <a:r>
              <a:rPr lang="en-PK" b="1" dirty="0"/>
              <a:t>t</a:t>
            </a:r>
            <a:r>
              <a:rPr lang="en-US" b="1" dirty="0"/>
              <a:t>a</a:t>
            </a:r>
            <a:r>
              <a:rPr lang="en-PK" b="1" dirty="0"/>
              <a:t>s</a:t>
            </a:r>
            <a:r>
              <a:rPr lang="en-US" b="1" dirty="0" err="1"/>
              <a:t>i</a:t>
            </a:r>
            <a:r>
              <a:rPr lang="en-PK" b="1" dirty="0"/>
              <a:t>m: </a:t>
            </a:r>
            <a:r>
              <a:rPr lang="en-PK" dirty="0"/>
              <a:t>La</a:t>
            </a:r>
            <a:r>
              <a:rPr lang="en-US" dirty="0"/>
              <a:t>r</a:t>
            </a:r>
            <a:r>
              <a:rPr lang="en-PK" dirty="0"/>
              <a:t>ge armies, Machine tanks, Navel force etc.</a:t>
            </a:r>
          </a:p>
          <a:p>
            <a:pPr marL="0" indent="0" algn="just">
              <a:buNone/>
            </a:pPr>
            <a:endParaRPr lang="en-PK" dirty="0"/>
          </a:p>
          <a:p>
            <a:pPr algn="just"/>
            <a:r>
              <a:rPr lang="en-PK" b="1" dirty="0"/>
              <a:t>Alliance system: </a:t>
            </a:r>
            <a:r>
              <a:rPr lang="en-US" i="1" dirty="0">
                <a:solidFill>
                  <a:srgbClr val="0070C0"/>
                </a:solidFill>
              </a:rPr>
              <a:t>T</a:t>
            </a:r>
            <a:r>
              <a:rPr lang="en-PK" i="1" dirty="0">
                <a:solidFill>
                  <a:srgbClr val="0070C0"/>
                </a:solidFill>
              </a:rPr>
              <a:t>r</a:t>
            </a:r>
            <a:r>
              <a:rPr lang="en-US" i="1" dirty="0">
                <a:solidFill>
                  <a:srgbClr val="0070C0"/>
                </a:solidFill>
              </a:rPr>
              <a:t>ip</a:t>
            </a:r>
            <a:r>
              <a:rPr lang="en-PK" i="1" dirty="0">
                <a:solidFill>
                  <a:srgbClr val="0070C0"/>
                </a:solidFill>
              </a:rPr>
              <a:t>l</a:t>
            </a:r>
            <a:r>
              <a:rPr lang="en-US" i="1" dirty="0">
                <a:solidFill>
                  <a:srgbClr val="0070C0"/>
                </a:solidFill>
              </a:rPr>
              <a:t>e</a:t>
            </a:r>
            <a:r>
              <a:rPr lang="en-PK" i="1" dirty="0">
                <a:solidFill>
                  <a:srgbClr val="0070C0"/>
                </a:solidFill>
              </a:rPr>
              <a:t> Al</a:t>
            </a:r>
            <a:r>
              <a:rPr lang="en-US" i="1" dirty="0">
                <a:solidFill>
                  <a:srgbClr val="0070C0"/>
                </a:solidFill>
              </a:rPr>
              <a:t>l</a:t>
            </a:r>
            <a:r>
              <a:rPr lang="en-PK" i="1" dirty="0" err="1">
                <a:solidFill>
                  <a:srgbClr val="0070C0"/>
                </a:solidFill>
              </a:rPr>
              <a:t>i</a:t>
            </a:r>
            <a:r>
              <a:rPr lang="en-US" i="1" dirty="0">
                <a:solidFill>
                  <a:srgbClr val="0070C0"/>
                </a:solidFill>
              </a:rPr>
              <a:t>a</a:t>
            </a:r>
            <a:r>
              <a:rPr lang="en-PK" i="1" dirty="0">
                <a:solidFill>
                  <a:srgbClr val="0070C0"/>
                </a:solidFill>
              </a:rPr>
              <a:t>n</a:t>
            </a:r>
            <a:r>
              <a:rPr lang="en-US" i="1" dirty="0">
                <a:solidFill>
                  <a:srgbClr val="0070C0"/>
                </a:solidFill>
              </a:rPr>
              <a:t>c</a:t>
            </a:r>
            <a:r>
              <a:rPr lang="en-PK" i="1" dirty="0">
                <a:solidFill>
                  <a:srgbClr val="0070C0"/>
                </a:solidFill>
              </a:rPr>
              <a:t>e_1882 </a:t>
            </a:r>
            <a:r>
              <a:rPr lang="en-PK" dirty="0"/>
              <a:t>(</a:t>
            </a:r>
            <a:r>
              <a:rPr lang="en-US" dirty="0"/>
              <a:t>G</a:t>
            </a:r>
            <a:r>
              <a:rPr lang="en-PK" dirty="0"/>
              <a:t>e</a:t>
            </a:r>
            <a:r>
              <a:rPr lang="en-US" dirty="0"/>
              <a:t>r</a:t>
            </a:r>
            <a:r>
              <a:rPr lang="en-PK" dirty="0"/>
              <a:t>m</a:t>
            </a:r>
            <a:r>
              <a:rPr lang="en-US" dirty="0"/>
              <a:t>a</a:t>
            </a:r>
            <a:r>
              <a:rPr lang="en-PK" dirty="0"/>
              <a:t>ny Italy, Austro-Hungarian), </a:t>
            </a:r>
            <a:r>
              <a:rPr lang="en-PK" sz="1600" i="1" dirty="0">
                <a:solidFill>
                  <a:schemeClr val="accent3">
                    <a:lumMod val="50000"/>
                  </a:schemeClr>
                </a:solidFill>
              </a:rPr>
              <a:t>(La</a:t>
            </a:r>
            <a:r>
              <a:rPr lang="en-US" sz="1600" i="1" dirty="0">
                <a:solidFill>
                  <a:schemeClr val="accent3">
                    <a:lumMod val="50000"/>
                  </a:schemeClr>
                </a:solidFill>
              </a:rPr>
              <a:t>t</a:t>
            </a:r>
            <a:r>
              <a:rPr lang="en-PK" sz="1600" i="1" dirty="0">
                <a:solidFill>
                  <a:schemeClr val="accent3">
                    <a:lumMod val="50000"/>
                  </a:schemeClr>
                </a:solidFill>
              </a:rPr>
              <a:t>er: Italy not enter in war with them and </a:t>
            </a:r>
            <a:r>
              <a:rPr lang="en-US" sz="1600" i="1" dirty="0">
                <a:solidFill>
                  <a:schemeClr val="accent3">
                    <a:lumMod val="50000"/>
                  </a:schemeClr>
                </a:solidFill>
              </a:rPr>
              <a:t>Ottoman</a:t>
            </a:r>
            <a:r>
              <a:rPr lang="en-PK" sz="1600" i="1" dirty="0">
                <a:solidFill>
                  <a:schemeClr val="accent3">
                    <a:lumMod val="50000"/>
                  </a:schemeClr>
                </a:solidFill>
              </a:rPr>
              <a:t> empire was part of them in 1914).</a:t>
            </a:r>
          </a:p>
          <a:p>
            <a:pPr marL="0" indent="0" algn="just">
              <a:buNone/>
            </a:pPr>
            <a:r>
              <a:rPr lang="en-PK" sz="1600" i="1" dirty="0"/>
              <a:t> </a:t>
            </a:r>
            <a:r>
              <a:rPr lang="en-US" i="1" dirty="0">
                <a:solidFill>
                  <a:srgbClr val="0070C0"/>
                </a:solidFill>
              </a:rPr>
              <a:t>Triple</a:t>
            </a:r>
            <a:r>
              <a:rPr lang="en-PK" i="1" dirty="0">
                <a:solidFill>
                  <a:srgbClr val="0070C0"/>
                </a:solidFill>
              </a:rPr>
              <a:t> Entate _1907 </a:t>
            </a:r>
            <a:r>
              <a:rPr lang="en-PK" dirty="0"/>
              <a:t>(France, </a:t>
            </a:r>
            <a:r>
              <a:rPr lang="en-US" dirty="0"/>
              <a:t>Britain</a:t>
            </a:r>
            <a:r>
              <a:rPr lang="en-PK" dirty="0"/>
              <a:t> and Soviet-</a:t>
            </a:r>
            <a:r>
              <a:rPr lang="en-US" dirty="0"/>
              <a:t>U</a:t>
            </a:r>
            <a:r>
              <a:rPr lang="en-PK" dirty="0"/>
              <a:t>n</a:t>
            </a:r>
            <a:r>
              <a:rPr lang="en-US" dirty="0" err="1"/>
              <a:t>i</a:t>
            </a:r>
            <a:r>
              <a:rPr lang="en-PK" dirty="0"/>
              <a:t>o</a:t>
            </a:r>
            <a:r>
              <a:rPr lang="en-US" dirty="0"/>
              <a:t>n</a:t>
            </a:r>
            <a:r>
              <a:rPr lang="en-PK" dirty="0"/>
              <a:t> </a:t>
            </a:r>
            <a:r>
              <a:rPr lang="en-US" dirty="0"/>
              <a:t>a</a:t>
            </a:r>
            <a:r>
              <a:rPr lang="en-PK" dirty="0"/>
              <a:t>l</a:t>
            </a:r>
            <a:r>
              <a:rPr lang="en-US" dirty="0"/>
              <a:t>l</a:t>
            </a:r>
            <a:r>
              <a:rPr lang="en-PK" dirty="0" err="1"/>
              <a:t>i</a:t>
            </a:r>
            <a:r>
              <a:rPr lang="en-US" dirty="0"/>
              <a:t>a</a:t>
            </a:r>
            <a:r>
              <a:rPr lang="en-PK" dirty="0"/>
              <a:t>n</a:t>
            </a:r>
            <a:r>
              <a:rPr lang="en-US" dirty="0"/>
              <a:t>c</a:t>
            </a:r>
            <a:r>
              <a:rPr lang="en-PK" dirty="0"/>
              <a:t>e).</a:t>
            </a:r>
          </a:p>
          <a:p>
            <a:pPr marL="0" indent="0" algn="just">
              <a:buNone/>
            </a:pPr>
            <a:endParaRPr lang="en-PK" dirty="0"/>
          </a:p>
          <a:p>
            <a:pPr algn="just"/>
            <a:r>
              <a:rPr lang="en-PK" b="1" dirty="0"/>
              <a:t>Imperialism: </a:t>
            </a:r>
            <a:r>
              <a:rPr lang="en-US" dirty="0"/>
              <a:t>A</a:t>
            </a:r>
            <a:r>
              <a:rPr lang="en-PK" dirty="0"/>
              <a:t>l</a:t>
            </a:r>
            <a:r>
              <a:rPr lang="en-US" dirty="0"/>
              <a:t>l</a:t>
            </a:r>
            <a:r>
              <a:rPr lang="en-PK" dirty="0"/>
              <a:t> Eu</a:t>
            </a:r>
            <a:r>
              <a:rPr lang="en-US" dirty="0"/>
              <a:t>r</a:t>
            </a:r>
            <a:r>
              <a:rPr lang="en-PK" dirty="0"/>
              <a:t>p</a:t>
            </a:r>
            <a:r>
              <a:rPr lang="en-US" dirty="0"/>
              <a:t>e</a:t>
            </a:r>
            <a:r>
              <a:rPr lang="en-PK" dirty="0"/>
              <a:t>o</a:t>
            </a:r>
            <a:r>
              <a:rPr lang="en-US" dirty="0"/>
              <a:t>n</a:t>
            </a:r>
            <a:r>
              <a:rPr lang="en-PK" dirty="0"/>
              <a:t> </a:t>
            </a:r>
            <a:r>
              <a:rPr lang="en-US" dirty="0" err="1"/>
              <a:t>i</a:t>
            </a:r>
            <a:r>
              <a:rPr lang="en-PK" dirty="0"/>
              <a:t>m</a:t>
            </a:r>
            <a:r>
              <a:rPr lang="en-US" dirty="0"/>
              <a:t>p</a:t>
            </a:r>
            <a:r>
              <a:rPr lang="en-PK" dirty="0" err="1"/>
              <a:t>i</a:t>
            </a:r>
            <a:r>
              <a:rPr lang="en-US" dirty="0"/>
              <a:t>r</a:t>
            </a:r>
            <a:r>
              <a:rPr lang="en-PK" dirty="0"/>
              <a:t>e</a:t>
            </a:r>
            <a:r>
              <a:rPr lang="en-US" dirty="0"/>
              <a:t>s</a:t>
            </a:r>
            <a:r>
              <a:rPr lang="en-PK" dirty="0"/>
              <a:t> </a:t>
            </a:r>
            <a:r>
              <a:rPr lang="en-US" dirty="0"/>
              <a:t>w</a:t>
            </a:r>
            <a:r>
              <a:rPr lang="en-PK" dirty="0"/>
              <a:t>a</a:t>
            </a:r>
            <a:r>
              <a:rPr lang="en-US" dirty="0"/>
              <a:t>n</a:t>
            </a:r>
            <a:r>
              <a:rPr lang="en-PK" dirty="0"/>
              <a:t>t</a:t>
            </a:r>
            <a:r>
              <a:rPr lang="en-US" dirty="0"/>
              <a:t>s</a:t>
            </a:r>
            <a:r>
              <a:rPr lang="en-PK" dirty="0"/>
              <a:t> </a:t>
            </a:r>
            <a:r>
              <a:rPr lang="en-US" dirty="0"/>
              <a:t>t</a:t>
            </a:r>
            <a:r>
              <a:rPr lang="en-PK" dirty="0"/>
              <a:t>o </a:t>
            </a:r>
            <a:r>
              <a:rPr lang="en-US" dirty="0"/>
              <a:t>m</a:t>
            </a:r>
            <a:r>
              <a:rPr lang="en-PK" dirty="0"/>
              <a:t>a</a:t>
            </a:r>
            <a:r>
              <a:rPr lang="en-US" dirty="0" err="1"/>
              <a:t>i</a:t>
            </a:r>
            <a:r>
              <a:rPr lang="en-PK" dirty="0"/>
              <a:t>n</a:t>
            </a:r>
            <a:r>
              <a:rPr lang="en-US" dirty="0"/>
              <a:t>t</a:t>
            </a:r>
            <a:r>
              <a:rPr lang="en-PK" dirty="0"/>
              <a:t>a</a:t>
            </a:r>
            <a:r>
              <a:rPr lang="en-US" dirty="0" err="1"/>
              <a:t>i</a:t>
            </a:r>
            <a:r>
              <a:rPr lang="en-PK" dirty="0"/>
              <a:t>n </a:t>
            </a:r>
            <a:r>
              <a:rPr lang="en-US" dirty="0"/>
              <a:t>p</a:t>
            </a:r>
            <a:r>
              <a:rPr lang="en-PK" dirty="0"/>
              <a:t>o</a:t>
            </a:r>
            <a:r>
              <a:rPr lang="en-US" dirty="0"/>
              <a:t>w</a:t>
            </a:r>
            <a:r>
              <a:rPr lang="en-PK" dirty="0"/>
              <a:t>e</a:t>
            </a:r>
            <a:r>
              <a:rPr lang="en-US" dirty="0"/>
              <a:t>r</a:t>
            </a:r>
            <a:r>
              <a:rPr lang="en-PK" dirty="0"/>
              <a:t>.</a:t>
            </a:r>
          </a:p>
          <a:p>
            <a:pPr marL="0" indent="0" algn="just">
              <a:buNone/>
            </a:pPr>
            <a:endParaRPr lang="en-PK" dirty="0"/>
          </a:p>
          <a:p>
            <a:pPr algn="just"/>
            <a:r>
              <a:rPr lang="en-PK" b="1" dirty="0"/>
              <a:t>Geo pol</a:t>
            </a:r>
            <a:r>
              <a:rPr lang="en-US" b="1" dirty="0" err="1"/>
              <a:t>i</a:t>
            </a:r>
            <a:r>
              <a:rPr lang="en-PK" b="1" dirty="0"/>
              <a:t>t</a:t>
            </a:r>
            <a:r>
              <a:rPr lang="en-US" b="1" dirty="0" err="1"/>
              <a:t>i</a:t>
            </a:r>
            <a:r>
              <a:rPr lang="en-PK" b="1" dirty="0"/>
              <a:t>c</a:t>
            </a:r>
            <a:r>
              <a:rPr lang="en-US" b="1" dirty="0"/>
              <a:t>s</a:t>
            </a:r>
            <a:r>
              <a:rPr lang="en-PK" b="1" dirty="0"/>
              <a:t>: </a:t>
            </a:r>
            <a:r>
              <a:rPr lang="en-PK" i="1" dirty="0"/>
              <a:t>i.e. </a:t>
            </a:r>
            <a:r>
              <a:rPr lang="en-PK" dirty="0"/>
              <a:t>straight of </a:t>
            </a:r>
            <a:r>
              <a:rPr lang="en-US" dirty="0"/>
              <a:t>Dardanelles</a:t>
            </a:r>
            <a:r>
              <a:rPr lang="en-PK" dirty="0"/>
              <a:t>, straight of </a:t>
            </a:r>
            <a:r>
              <a:rPr lang="en-US" dirty="0"/>
              <a:t>Bosporus</a:t>
            </a:r>
            <a:r>
              <a:rPr lang="en-PK" dirty="0"/>
              <a:t>.</a:t>
            </a:r>
          </a:p>
          <a:p>
            <a:pPr algn="just"/>
            <a:endParaRPr lang="en-PK" dirty="0"/>
          </a:p>
          <a:p>
            <a:pPr algn="just"/>
            <a:r>
              <a:rPr lang="en-PK" b="1" dirty="0"/>
              <a:t>Death of Austro-</a:t>
            </a:r>
            <a:r>
              <a:rPr lang="en-US" b="1" dirty="0"/>
              <a:t>H</a:t>
            </a:r>
            <a:r>
              <a:rPr lang="en-PK" b="1" dirty="0"/>
              <a:t>u</a:t>
            </a:r>
            <a:r>
              <a:rPr lang="en-US" b="1" dirty="0"/>
              <a:t>n</a:t>
            </a:r>
            <a:r>
              <a:rPr lang="en-PK" b="1" dirty="0"/>
              <a:t>g</a:t>
            </a:r>
            <a:r>
              <a:rPr lang="en-US" b="1" dirty="0"/>
              <a:t>a</a:t>
            </a:r>
            <a:r>
              <a:rPr lang="en-PK" b="1" dirty="0"/>
              <a:t>r</a:t>
            </a:r>
            <a:r>
              <a:rPr lang="en-US" b="1" dirty="0" err="1"/>
              <a:t>i</a:t>
            </a:r>
            <a:r>
              <a:rPr lang="en-PK" b="1" dirty="0"/>
              <a:t>a</a:t>
            </a:r>
            <a:r>
              <a:rPr lang="en-US" b="1" dirty="0"/>
              <a:t>n</a:t>
            </a:r>
            <a:r>
              <a:rPr lang="en-PK" b="1" dirty="0"/>
              <a:t> </a:t>
            </a:r>
            <a:r>
              <a:rPr lang="en-PK" b="1" dirty="0" err="1"/>
              <a:t>pr</a:t>
            </a:r>
            <a:r>
              <a:rPr lang="en-US" b="1" dirty="0" err="1"/>
              <a:t>i</a:t>
            </a:r>
            <a:r>
              <a:rPr lang="en-PK" b="1" dirty="0"/>
              <a:t>n</a:t>
            </a:r>
            <a:r>
              <a:rPr lang="en-US" b="1" dirty="0"/>
              <a:t>c</a:t>
            </a:r>
            <a:r>
              <a:rPr lang="en-PK" b="1" dirty="0"/>
              <a:t>e: </a:t>
            </a:r>
            <a:r>
              <a:rPr lang="en-US" dirty="0">
                <a:solidFill>
                  <a:srgbClr val="0070C0"/>
                </a:solidFill>
              </a:rPr>
              <a:t>A</a:t>
            </a:r>
            <a:r>
              <a:rPr lang="en-PK" dirty="0">
                <a:solidFill>
                  <a:srgbClr val="0070C0"/>
                </a:solidFill>
              </a:rPr>
              <a:t>r</a:t>
            </a:r>
            <a:r>
              <a:rPr lang="en-US" dirty="0">
                <a:solidFill>
                  <a:srgbClr val="0070C0"/>
                </a:solidFill>
              </a:rPr>
              <a:t>c</a:t>
            </a:r>
            <a:r>
              <a:rPr lang="en-PK" dirty="0">
                <a:solidFill>
                  <a:srgbClr val="0070C0"/>
                </a:solidFill>
              </a:rPr>
              <a:t>h</a:t>
            </a:r>
            <a:r>
              <a:rPr lang="en-US" dirty="0">
                <a:solidFill>
                  <a:srgbClr val="0070C0"/>
                </a:solidFill>
              </a:rPr>
              <a:t>d</a:t>
            </a:r>
            <a:r>
              <a:rPr lang="en-PK" dirty="0">
                <a:solidFill>
                  <a:srgbClr val="0070C0"/>
                </a:solidFill>
              </a:rPr>
              <a:t>u</a:t>
            </a:r>
            <a:r>
              <a:rPr lang="en-US" dirty="0">
                <a:solidFill>
                  <a:srgbClr val="0070C0"/>
                </a:solidFill>
              </a:rPr>
              <a:t>k</a:t>
            </a:r>
            <a:r>
              <a:rPr lang="en-PK" dirty="0">
                <a:solidFill>
                  <a:srgbClr val="0070C0"/>
                </a:solidFill>
              </a:rPr>
              <a:t> </a:t>
            </a:r>
            <a:r>
              <a:rPr lang="en-US" dirty="0">
                <a:solidFill>
                  <a:srgbClr val="0070C0"/>
                </a:solidFill>
              </a:rPr>
              <a:t>F</a:t>
            </a:r>
            <a:r>
              <a:rPr lang="en-PK" dirty="0">
                <a:solidFill>
                  <a:srgbClr val="0070C0"/>
                </a:solidFill>
              </a:rPr>
              <a:t>r</a:t>
            </a:r>
            <a:r>
              <a:rPr lang="en-US" dirty="0">
                <a:solidFill>
                  <a:srgbClr val="0070C0"/>
                </a:solidFill>
              </a:rPr>
              <a:t>a</a:t>
            </a:r>
            <a:r>
              <a:rPr lang="en-PK" dirty="0">
                <a:solidFill>
                  <a:srgbClr val="0070C0"/>
                </a:solidFill>
              </a:rPr>
              <a:t>n</a:t>
            </a:r>
            <a:r>
              <a:rPr lang="en-US" dirty="0">
                <a:solidFill>
                  <a:srgbClr val="0070C0"/>
                </a:solidFill>
              </a:rPr>
              <a:t>z</a:t>
            </a:r>
            <a:r>
              <a:rPr lang="en-PK" dirty="0">
                <a:solidFill>
                  <a:srgbClr val="0070C0"/>
                </a:solidFill>
              </a:rPr>
              <a:t> </a:t>
            </a:r>
            <a:r>
              <a:rPr lang="en-US" dirty="0">
                <a:solidFill>
                  <a:srgbClr val="0070C0"/>
                </a:solidFill>
              </a:rPr>
              <a:t>F</a:t>
            </a:r>
            <a:r>
              <a:rPr lang="en-PK" dirty="0">
                <a:solidFill>
                  <a:srgbClr val="0070C0"/>
                </a:solidFill>
              </a:rPr>
              <a:t>e</a:t>
            </a:r>
            <a:r>
              <a:rPr lang="en-US" dirty="0">
                <a:solidFill>
                  <a:srgbClr val="0070C0"/>
                </a:solidFill>
              </a:rPr>
              <a:t>r</a:t>
            </a:r>
            <a:r>
              <a:rPr lang="en-PK" dirty="0">
                <a:solidFill>
                  <a:srgbClr val="0070C0"/>
                </a:solidFill>
              </a:rPr>
              <a:t>dianand in 1914.</a:t>
            </a:r>
          </a:p>
        </p:txBody>
      </p:sp>
    </p:spTree>
    <p:extLst>
      <p:ext uri="{BB962C8B-B14F-4D97-AF65-F5344CB8AC3E}">
        <p14:creationId xmlns:p14="http://schemas.microsoft.com/office/powerpoint/2010/main" val="81694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8F47-C0CB-4C9A-A051-F3BF6D7FF2BA}"/>
              </a:ext>
            </a:extLst>
          </p:cNvPr>
          <p:cNvSpPr>
            <a:spLocks noGrp="1"/>
          </p:cNvSpPr>
          <p:nvPr>
            <p:ph type="title"/>
          </p:nvPr>
        </p:nvSpPr>
        <p:spPr/>
        <p:txBody>
          <a:bodyPr/>
          <a:lstStyle/>
          <a:p>
            <a:r>
              <a:rPr lang="en-PK" b="1" u="sng" dirty="0"/>
              <a:t>I</a:t>
            </a:r>
            <a:r>
              <a:rPr lang="en-US" b="1" u="sng" dirty="0"/>
              <a:t>M</a:t>
            </a:r>
            <a:r>
              <a:rPr lang="en-PK" b="1" u="sng" dirty="0"/>
              <a:t>P</a:t>
            </a:r>
            <a:r>
              <a:rPr lang="en-US" b="1" u="sng" dirty="0"/>
              <a:t>A</a:t>
            </a:r>
            <a:r>
              <a:rPr lang="en-PK" b="1" u="sng" dirty="0"/>
              <a:t>C</a:t>
            </a:r>
            <a:r>
              <a:rPr lang="en-US" b="1" u="sng" dirty="0"/>
              <a:t>T</a:t>
            </a:r>
            <a:r>
              <a:rPr lang="en-PK" b="1" u="sng" dirty="0"/>
              <a:t>S</a:t>
            </a:r>
            <a:endParaRPr lang="en-US" b="1" u="sng" dirty="0"/>
          </a:p>
        </p:txBody>
      </p:sp>
      <p:sp>
        <p:nvSpPr>
          <p:cNvPr id="3" name="Content Placeholder 2">
            <a:extLst>
              <a:ext uri="{FF2B5EF4-FFF2-40B4-BE49-F238E27FC236}">
                <a16:creationId xmlns:a16="http://schemas.microsoft.com/office/drawing/2014/main" id="{4FCB6A47-C6D5-4CB9-A10C-8449309FEDB7}"/>
              </a:ext>
            </a:extLst>
          </p:cNvPr>
          <p:cNvSpPr>
            <a:spLocks noGrp="1"/>
          </p:cNvSpPr>
          <p:nvPr>
            <p:ph idx="1"/>
          </p:nvPr>
        </p:nvSpPr>
        <p:spPr>
          <a:xfrm>
            <a:off x="713678" y="1690688"/>
            <a:ext cx="10640122" cy="4486275"/>
          </a:xfrm>
        </p:spPr>
        <p:txBody>
          <a:bodyPr/>
          <a:lstStyle/>
          <a:p>
            <a:r>
              <a:rPr lang="en-PK" dirty="0"/>
              <a:t>Treaty of </a:t>
            </a:r>
            <a:r>
              <a:rPr lang="en-US" dirty="0"/>
              <a:t>Versailles</a:t>
            </a:r>
            <a:r>
              <a:rPr lang="en-PK" dirty="0"/>
              <a:t> (Paris)</a:t>
            </a:r>
          </a:p>
          <a:p>
            <a:r>
              <a:rPr lang="en-PK" dirty="0"/>
              <a:t>Ger</a:t>
            </a:r>
            <a:r>
              <a:rPr lang="en-US" dirty="0"/>
              <a:t>m</a:t>
            </a:r>
            <a:r>
              <a:rPr lang="en-PK" dirty="0"/>
              <a:t>a</a:t>
            </a:r>
            <a:r>
              <a:rPr lang="en-US" dirty="0"/>
              <a:t>n</a:t>
            </a:r>
            <a:r>
              <a:rPr lang="en-PK" dirty="0"/>
              <a:t>y </a:t>
            </a:r>
            <a:r>
              <a:rPr lang="en-US" dirty="0"/>
              <a:t>d</a:t>
            </a:r>
            <a:r>
              <a:rPr lang="en-PK" dirty="0"/>
              <a:t>e</a:t>
            </a:r>
            <a:r>
              <a:rPr lang="en-US" dirty="0"/>
              <a:t>c</a:t>
            </a:r>
            <a:r>
              <a:rPr lang="en-PK" dirty="0"/>
              <a:t>l</a:t>
            </a:r>
            <a:r>
              <a:rPr lang="en-US" dirty="0"/>
              <a:t>a</a:t>
            </a:r>
            <a:r>
              <a:rPr lang="en-PK" dirty="0"/>
              <a:t>r</a:t>
            </a:r>
            <a:r>
              <a:rPr lang="en-US" dirty="0"/>
              <a:t>e</a:t>
            </a:r>
            <a:r>
              <a:rPr lang="en-PK" dirty="0"/>
              <a:t>d </a:t>
            </a:r>
            <a:r>
              <a:rPr lang="en-US" dirty="0"/>
              <a:t>r</a:t>
            </a:r>
            <a:r>
              <a:rPr lang="en-PK" dirty="0"/>
              <a:t>e</a:t>
            </a:r>
            <a:r>
              <a:rPr lang="en-US" dirty="0"/>
              <a:t>s</a:t>
            </a:r>
            <a:r>
              <a:rPr lang="en-PK" dirty="0"/>
              <a:t>p</a:t>
            </a:r>
            <a:r>
              <a:rPr lang="en-US" dirty="0"/>
              <a:t>on</a:t>
            </a:r>
            <a:r>
              <a:rPr lang="en-PK" dirty="0"/>
              <a:t>s</a:t>
            </a:r>
            <a:r>
              <a:rPr lang="en-US" dirty="0" err="1"/>
              <a:t>i</a:t>
            </a:r>
            <a:r>
              <a:rPr lang="en-PK" dirty="0"/>
              <a:t>b</a:t>
            </a:r>
            <a:r>
              <a:rPr lang="en-US" dirty="0"/>
              <a:t>l</a:t>
            </a:r>
            <a:r>
              <a:rPr lang="en-PK" dirty="0"/>
              <a:t>e </a:t>
            </a:r>
            <a:r>
              <a:rPr lang="en-US" dirty="0"/>
              <a:t>f</a:t>
            </a:r>
            <a:r>
              <a:rPr lang="en-PK" dirty="0"/>
              <a:t>o</a:t>
            </a:r>
            <a:r>
              <a:rPr lang="en-US" dirty="0"/>
              <a:t>r</a:t>
            </a:r>
            <a:r>
              <a:rPr lang="en-PK" dirty="0"/>
              <a:t> </a:t>
            </a:r>
            <a:r>
              <a:rPr lang="en-US" dirty="0"/>
              <a:t>w</a:t>
            </a:r>
            <a:r>
              <a:rPr lang="en-PK" dirty="0"/>
              <a:t>a</a:t>
            </a:r>
            <a:r>
              <a:rPr lang="en-US" dirty="0"/>
              <a:t>r</a:t>
            </a:r>
            <a:r>
              <a:rPr lang="en-PK" dirty="0"/>
              <a:t>.</a:t>
            </a:r>
          </a:p>
          <a:p>
            <a:r>
              <a:rPr lang="en-PK" dirty="0"/>
              <a:t>Colonies of Germany </a:t>
            </a:r>
            <a:r>
              <a:rPr lang="en-US" dirty="0"/>
              <a:t>divided</a:t>
            </a:r>
            <a:r>
              <a:rPr lang="en-PK" dirty="0"/>
              <a:t> by </a:t>
            </a:r>
            <a:r>
              <a:rPr lang="en-US" dirty="0"/>
              <a:t>Britain</a:t>
            </a:r>
            <a:r>
              <a:rPr lang="en-PK" dirty="0"/>
              <a:t> and France.</a:t>
            </a:r>
          </a:p>
          <a:p>
            <a:r>
              <a:rPr lang="en-PK" dirty="0"/>
              <a:t>German, A</a:t>
            </a:r>
            <a:r>
              <a:rPr lang="en-US" dirty="0"/>
              <a:t>u</a:t>
            </a:r>
            <a:r>
              <a:rPr lang="en-PK" dirty="0"/>
              <a:t>s</a:t>
            </a:r>
            <a:r>
              <a:rPr lang="en-US" dirty="0"/>
              <a:t>t</a:t>
            </a:r>
            <a:r>
              <a:rPr lang="en-PK" dirty="0"/>
              <a:t>r</a:t>
            </a:r>
            <a:r>
              <a:rPr lang="en-US" dirty="0"/>
              <a:t>o</a:t>
            </a:r>
            <a:r>
              <a:rPr lang="en-PK" dirty="0"/>
              <a:t>-Hungarian, Russian and </a:t>
            </a:r>
            <a:r>
              <a:rPr lang="en-US" dirty="0"/>
              <a:t>Ottoman</a:t>
            </a:r>
            <a:r>
              <a:rPr lang="en-PK" dirty="0"/>
              <a:t> four empires were abolished.</a:t>
            </a:r>
          </a:p>
          <a:p>
            <a:r>
              <a:rPr lang="en-PK" dirty="0"/>
              <a:t>New countries in Europe: Austria, Hungary, Czechoslovakia, Estonia, L</a:t>
            </a:r>
            <a:r>
              <a:rPr lang="en-US" dirty="0"/>
              <a:t>a</a:t>
            </a:r>
            <a:r>
              <a:rPr lang="en-PK" dirty="0"/>
              <a:t>t</a:t>
            </a:r>
            <a:r>
              <a:rPr lang="en-US" dirty="0"/>
              <a:t>v</a:t>
            </a:r>
            <a:r>
              <a:rPr lang="en-PK" dirty="0" err="1"/>
              <a:t>i</a:t>
            </a:r>
            <a:r>
              <a:rPr lang="en-US" dirty="0"/>
              <a:t>a</a:t>
            </a:r>
            <a:r>
              <a:rPr lang="en-PK" dirty="0"/>
              <a:t>, </a:t>
            </a:r>
            <a:r>
              <a:rPr lang="en-US" dirty="0"/>
              <a:t>L</a:t>
            </a:r>
            <a:r>
              <a:rPr lang="en-PK" dirty="0"/>
              <a:t>a</a:t>
            </a:r>
            <a:r>
              <a:rPr lang="en-US" dirty="0"/>
              <a:t>t</a:t>
            </a:r>
            <a:r>
              <a:rPr lang="en-PK" dirty="0"/>
              <a:t>h</a:t>
            </a:r>
            <a:r>
              <a:rPr lang="en-US" dirty="0"/>
              <a:t>u</a:t>
            </a:r>
            <a:r>
              <a:rPr lang="en-PK" dirty="0"/>
              <a:t>a</a:t>
            </a:r>
            <a:r>
              <a:rPr lang="en-US" dirty="0"/>
              <a:t>n</a:t>
            </a:r>
            <a:r>
              <a:rPr lang="en-PK" dirty="0" err="1"/>
              <a:t>i</a:t>
            </a:r>
            <a:r>
              <a:rPr lang="en-US" dirty="0"/>
              <a:t>a</a:t>
            </a:r>
            <a:r>
              <a:rPr lang="en-PK" dirty="0"/>
              <a:t>, </a:t>
            </a:r>
            <a:r>
              <a:rPr lang="en-US" dirty="0"/>
              <a:t>P</a:t>
            </a:r>
            <a:r>
              <a:rPr lang="en-PK" dirty="0"/>
              <a:t>ola</a:t>
            </a:r>
            <a:r>
              <a:rPr lang="en-US" dirty="0"/>
              <a:t>n</a:t>
            </a:r>
            <a:r>
              <a:rPr lang="en-PK" dirty="0"/>
              <a:t>d, </a:t>
            </a:r>
            <a:r>
              <a:rPr lang="en-US" dirty="0"/>
              <a:t>F</a:t>
            </a:r>
            <a:r>
              <a:rPr lang="en-PK" dirty="0" err="1"/>
              <a:t>i</a:t>
            </a:r>
            <a:r>
              <a:rPr lang="en-US" dirty="0"/>
              <a:t>n</a:t>
            </a:r>
            <a:r>
              <a:rPr lang="en-PK" dirty="0"/>
              <a:t>l</a:t>
            </a:r>
            <a:r>
              <a:rPr lang="en-US" dirty="0"/>
              <a:t>a</a:t>
            </a:r>
            <a:r>
              <a:rPr lang="en-PK" dirty="0"/>
              <a:t>n</a:t>
            </a:r>
            <a:r>
              <a:rPr lang="en-US" dirty="0"/>
              <a:t>d</a:t>
            </a:r>
            <a:r>
              <a:rPr lang="en-PK" dirty="0"/>
              <a:t>, </a:t>
            </a:r>
            <a:r>
              <a:rPr lang="en-US" dirty="0"/>
              <a:t>A</a:t>
            </a:r>
            <a:r>
              <a:rPr lang="en-PK" dirty="0"/>
              <a:t>r</a:t>
            </a:r>
            <a:r>
              <a:rPr lang="en-US" dirty="0"/>
              <a:t>m</a:t>
            </a:r>
            <a:r>
              <a:rPr lang="en-PK" dirty="0" err="1"/>
              <a:t>i</a:t>
            </a:r>
            <a:r>
              <a:rPr lang="en-US" dirty="0"/>
              <a:t>n</a:t>
            </a:r>
            <a:r>
              <a:rPr lang="en-PK" dirty="0" err="1"/>
              <a:t>i</a:t>
            </a:r>
            <a:r>
              <a:rPr lang="en-US" dirty="0"/>
              <a:t>a</a:t>
            </a:r>
            <a:r>
              <a:rPr lang="en-PK" dirty="0"/>
              <a:t> </a:t>
            </a:r>
            <a:r>
              <a:rPr lang="en-US" dirty="0"/>
              <a:t>e</a:t>
            </a:r>
            <a:r>
              <a:rPr lang="en-PK" dirty="0"/>
              <a:t>t</a:t>
            </a:r>
            <a:r>
              <a:rPr lang="en-US" dirty="0"/>
              <a:t>c</a:t>
            </a:r>
            <a:r>
              <a:rPr lang="en-PK" dirty="0"/>
              <a:t>,</a:t>
            </a:r>
          </a:p>
          <a:p>
            <a:r>
              <a:rPr lang="en-PK" dirty="0"/>
              <a:t>Technological improvem</a:t>
            </a:r>
            <a:r>
              <a:rPr lang="en-US" dirty="0"/>
              <a:t>e</a:t>
            </a:r>
            <a:r>
              <a:rPr lang="en-PK" dirty="0"/>
              <a:t>n</a:t>
            </a:r>
            <a:r>
              <a:rPr lang="en-US" dirty="0"/>
              <a:t>t</a:t>
            </a:r>
            <a:r>
              <a:rPr lang="en-PK" dirty="0"/>
              <a:t>.</a:t>
            </a:r>
          </a:p>
          <a:p>
            <a:r>
              <a:rPr lang="en-PK" dirty="0"/>
              <a:t>Radio was used as a tool of communication in WWI.</a:t>
            </a:r>
          </a:p>
        </p:txBody>
      </p:sp>
    </p:spTree>
    <p:extLst>
      <p:ext uri="{BB962C8B-B14F-4D97-AF65-F5344CB8AC3E}">
        <p14:creationId xmlns:p14="http://schemas.microsoft.com/office/powerpoint/2010/main" val="222583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47305-015E-4694-AECA-7A4882F504F9}"/>
              </a:ext>
            </a:extLst>
          </p:cNvPr>
          <p:cNvSpPr>
            <a:spLocks noGrp="1"/>
          </p:cNvSpPr>
          <p:nvPr>
            <p:ph type="title"/>
          </p:nvPr>
        </p:nvSpPr>
        <p:spPr/>
        <p:txBody>
          <a:bodyPr/>
          <a:lstStyle/>
          <a:p>
            <a:pPr algn="ctr"/>
            <a:r>
              <a:rPr lang="en-US" dirty="0"/>
              <a:t>WO</a:t>
            </a:r>
            <a:r>
              <a:rPr lang="en-PK" dirty="0"/>
              <a:t>R</a:t>
            </a:r>
            <a:r>
              <a:rPr lang="en-US" dirty="0"/>
              <a:t>L</a:t>
            </a:r>
            <a:r>
              <a:rPr lang="en-PK" dirty="0"/>
              <a:t>D </a:t>
            </a:r>
            <a:r>
              <a:rPr lang="en-US" dirty="0"/>
              <a:t>W</a:t>
            </a:r>
            <a:r>
              <a:rPr lang="en-PK" dirty="0"/>
              <a:t>A</a:t>
            </a:r>
            <a:r>
              <a:rPr lang="en-US" dirty="0"/>
              <a:t>R</a:t>
            </a:r>
            <a:r>
              <a:rPr lang="en-PK" dirty="0"/>
              <a:t> II</a:t>
            </a:r>
            <a:endParaRPr lang="en-US" dirty="0"/>
          </a:p>
        </p:txBody>
      </p:sp>
      <p:sp>
        <p:nvSpPr>
          <p:cNvPr id="3" name="Content Placeholder 2">
            <a:extLst>
              <a:ext uri="{FF2B5EF4-FFF2-40B4-BE49-F238E27FC236}">
                <a16:creationId xmlns:a16="http://schemas.microsoft.com/office/drawing/2014/main" id="{4FF6A794-7F45-4606-8253-A4B2D24A37D7}"/>
              </a:ext>
            </a:extLst>
          </p:cNvPr>
          <p:cNvSpPr>
            <a:spLocks noGrp="1"/>
          </p:cNvSpPr>
          <p:nvPr>
            <p:ph idx="1"/>
          </p:nvPr>
        </p:nvSpPr>
        <p:spPr>
          <a:xfrm>
            <a:off x="838200" y="1304693"/>
            <a:ext cx="10515600" cy="4872270"/>
          </a:xfrm>
        </p:spPr>
        <p:txBody>
          <a:bodyPr/>
          <a:lstStyle/>
          <a:p>
            <a:pPr marL="0" indent="0" algn="ctr">
              <a:buNone/>
            </a:pPr>
            <a:r>
              <a:rPr lang="en-PK" b="1" dirty="0"/>
              <a:t>S</a:t>
            </a:r>
            <a:r>
              <a:rPr lang="en-US" b="1" dirty="0"/>
              <a:t>t</a:t>
            </a:r>
            <a:r>
              <a:rPr lang="en-PK" b="1" dirty="0"/>
              <a:t>a</a:t>
            </a:r>
            <a:r>
              <a:rPr lang="en-US" b="1" dirty="0"/>
              <a:t>r</a:t>
            </a:r>
            <a:r>
              <a:rPr lang="en-PK" b="1" dirty="0"/>
              <a:t>t</a:t>
            </a:r>
            <a:r>
              <a:rPr lang="en-US" b="1" dirty="0"/>
              <a:t>e</a:t>
            </a:r>
            <a:r>
              <a:rPr lang="en-PK" b="1" dirty="0"/>
              <a:t>d: </a:t>
            </a:r>
            <a:r>
              <a:rPr lang="en-PK" dirty="0">
                <a:solidFill>
                  <a:schemeClr val="accent2">
                    <a:lumMod val="75000"/>
                  </a:schemeClr>
                </a:solidFill>
              </a:rPr>
              <a:t>(</a:t>
            </a:r>
            <a:r>
              <a:rPr lang="en-US" dirty="0">
                <a:solidFill>
                  <a:schemeClr val="accent2">
                    <a:lumMod val="75000"/>
                  </a:schemeClr>
                </a:solidFill>
              </a:rPr>
              <a:t>I</a:t>
            </a:r>
            <a:r>
              <a:rPr lang="en-PK" dirty="0" err="1">
                <a:solidFill>
                  <a:schemeClr val="accent2">
                    <a:lumMod val="75000"/>
                  </a:schemeClr>
                </a:solidFill>
              </a:rPr>
              <a:t>st</a:t>
            </a:r>
            <a:r>
              <a:rPr lang="en-PK" dirty="0">
                <a:solidFill>
                  <a:schemeClr val="accent2">
                    <a:lumMod val="75000"/>
                  </a:schemeClr>
                </a:solidFill>
              </a:rPr>
              <a:t> Sep 1939 </a:t>
            </a:r>
            <a:r>
              <a:rPr lang="en-US" dirty="0">
                <a:solidFill>
                  <a:schemeClr val="accent2">
                    <a:lumMod val="75000"/>
                  </a:schemeClr>
                </a:solidFill>
              </a:rPr>
              <a:t>t</a:t>
            </a:r>
            <a:r>
              <a:rPr lang="en-PK" dirty="0">
                <a:solidFill>
                  <a:schemeClr val="accent2">
                    <a:lumMod val="75000"/>
                  </a:schemeClr>
                </a:solidFill>
              </a:rPr>
              <a:t>o </a:t>
            </a:r>
            <a:r>
              <a:rPr lang="en-US" dirty="0">
                <a:solidFill>
                  <a:schemeClr val="accent2">
                    <a:lumMod val="75000"/>
                  </a:schemeClr>
                </a:solidFill>
              </a:rPr>
              <a:t>A</a:t>
            </a:r>
            <a:r>
              <a:rPr lang="en-PK" dirty="0">
                <a:solidFill>
                  <a:schemeClr val="accent2">
                    <a:lumMod val="75000"/>
                  </a:schemeClr>
                </a:solidFill>
              </a:rPr>
              <a:t>u</a:t>
            </a:r>
            <a:r>
              <a:rPr lang="en-US" dirty="0">
                <a:solidFill>
                  <a:schemeClr val="accent2">
                    <a:lumMod val="75000"/>
                  </a:schemeClr>
                </a:solidFill>
              </a:rPr>
              <a:t>g</a:t>
            </a:r>
            <a:r>
              <a:rPr lang="en-PK" dirty="0">
                <a:solidFill>
                  <a:schemeClr val="accent2">
                    <a:lumMod val="75000"/>
                  </a:schemeClr>
                </a:solidFill>
              </a:rPr>
              <a:t> 1945)</a:t>
            </a:r>
          </a:p>
        </p:txBody>
      </p:sp>
      <p:graphicFrame>
        <p:nvGraphicFramePr>
          <p:cNvPr id="4" name="Table 4">
            <a:extLst>
              <a:ext uri="{FF2B5EF4-FFF2-40B4-BE49-F238E27FC236}">
                <a16:creationId xmlns:a16="http://schemas.microsoft.com/office/drawing/2014/main" id="{3D3A590C-C1C1-49BC-AC9E-E14AD9527749}"/>
              </a:ext>
            </a:extLst>
          </p:cNvPr>
          <p:cNvGraphicFramePr>
            <a:graphicFrameLocks noGrp="1"/>
          </p:cNvGraphicFramePr>
          <p:nvPr>
            <p:extLst>
              <p:ext uri="{D42A27DB-BD31-4B8C-83A1-F6EECF244321}">
                <p14:modId xmlns:p14="http://schemas.microsoft.com/office/powerpoint/2010/main" val="3345186505"/>
              </p:ext>
            </p:extLst>
          </p:nvPr>
        </p:nvGraphicFramePr>
        <p:xfrm>
          <a:off x="1683833" y="1895707"/>
          <a:ext cx="8588918" cy="4439263"/>
        </p:xfrm>
        <a:graphic>
          <a:graphicData uri="http://schemas.openxmlformats.org/drawingml/2006/table">
            <a:tbl>
              <a:tblPr firstRow="1" bandRow="1">
                <a:tableStyleId>{5C22544A-7EE6-4342-B048-85BDC9FD1C3A}</a:tableStyleId>
              </a:tblPr>
              <a:tblGrid>
                <a:gridCol w="4294459">
                  <a:extLst>
                    <a:ext uri="{9D8B030D-6E8A-4147-A177-3AD203B41FA5}">
                      <a16:colId xmlns:a16="http://schemas.microsoft.com/office/drawing/2014/main" val="3887350502"/>
                    </a:ext>
                  </a:extLst>
                </a:gridCol>
                <a:gridCol w="4294459">
                  <a:extLst>
                    <a:ext uri="{9D8B030D-6E8A-4147-A177-3AD203B41FA5}">
                      <a16:colId xmlns:a16="http://schemas.microsoft.com/office/drawing/2014/main" val="3112655828"/>
                    </a:ext>
                  </a:extLst>
                </a:gridCol>
              </a:tblGrid>
              <a:tr h="539858">
                <a:tc>
                  <a:txBody>
                    <a:bodyPr/>
                    <a:lstStyle/>
                    <a:p>
                      <a:pPr algn="ctr"/>
                      <a:r>
                        <a:rPr lang="en-PK" sz="2800" b="1" dirty="0">
                          <a:solidFill>
                            <a:schemeClr val="accent4">
                              <a:lumMod val="60000"/>
                              <a:lumOff val="40000"/>
                            </a:schemeClr>
                          </a:solidFill>
                        </a:rPr>
                        <a:t>A</a:t>
                      </a:r>
                      <a:r>
                        <a:rPr lang="en-US" sz="2800" b="1" dirty="0">
                          <a:solidFill>
                            <a:schemeClr val="accent4">
                              <a:lumMod val="60000"/>
                              <a:lumOff val="40000"/>
                            </a:schemeClr>
                          </a:solidFill>
                        </a:rPr>
                        <a:t>l</a:t>
                      </a:r>
                      <a:r>
                        <a:rPr lang="en-PK" sz="2800" b="1" dirty="0">
                          <a:solidFill>
                            <a:schemeClr val="accent4">
                              <a:lumMod val="60000"/>
                              <a:lumOff val="40000"/>
                            </a:schemeClr>
                          </a:solidFill>
                        </a:rPr>
                        <a:t>l</a:t>
                      </a:r>
                      <a:r>
                        <a:rPr lang="en-US" sz="2800" b="1" dirty="0" err="1">
                          <a:solidFill>
                            <a:schemeClr val="accent4">
                              <a:lumMod val="60000"/>
                              <a:lumOff val="40000"/>
                            </a:schemeClr>
                          </a:solidFill>
                        </a:rPr>
                        <a:t>i</a:t>
                      </a:r>
                      <a:r>
                        <a:rPr lang="en-PK" sz="2800" b="1" dirty="0">
                          <a:solidFill>
                            <a:schemeClr val="accent4">
                              <a:lumMod val="60000"/>
                              <a:lumOff val="40000"/>
                            </a:schemeClr>
                          </a:solidFill>
                        </a:rPr>
                        <a:t>e</a:t>
                      </a:r>
                      <a:r>
                        <a:rPr lang="en-US" sz="2800" b="1" dirty="0">
                          <a:solidFill>
                            <a:schemeClr val="accent4">
                              <a:lumMod val="60000"/>
                              <a:lumOff val="40000"/>
                            </a:schemeClr>
                          </a:solidFill>
                        </a:rPr>
                        <a:t>d</a:t>
                      </a:r>
                      <a:r>
                        <a:rPr lang="en-PK" sz="2800" b="1" dirty="0">
                          <a:solidFill>
                            <a:schemeClr val="accent4">
                              <a:lumMod val="60000"/>
                              <a:lumOff val="40000"/>
                            </a:schemeClr>
                          </a:solidFill>
                        </a:rPr>
                        <a:t> </a:t>
                      </a:r>
                      <a:r>
                        <a:rPr lang="en-US" sz="2800" b="1" dirty="0">
                          <a:solidFill>
                            <a:schemeClr val="accent4">
                              <a:lumMod val="60000"/>
                              <a:lumOff val="40000"/>
                            </a:schemeClr>
                          </a:solidFill>
                        </a:rPr>
                        <a:t>P</a:t>
                      </a:r>
                      <a:r>
                        <a:rPr lang="en-PK" sz="2800" b="1" dirty="0">
                          <a:solidFill>
                            <a:schemeClr val="accent4">
                              <a:lumMod val="60000"/>
                              <a:lumOff val="40000"/>
                            </a:schemeClr>
                          </a:solidFill>
                        </a:rPr>
                        <a:t>o</a:t>
                      </a:r>
                      <a:r>
                        <a:rPr lang="en-US" sz="2800" b="1" dirty="0">
                          <a:solidFill>
                            <a:schemeClr val="accent4">
                              <a:lumMod val="60000"/>
                              <a:lumOff val="40000"/>
                            </a:schemeClr>
                          </a:solidFill>
                        </a:rPr>
                        <a:t>w</a:t>
                      </a:r>
                      <a:r>
                        <a:rPr lang="en-PK" sz="2800" b="1" dirty="0">
                          <a:solidFill>
                            <a:schemeClr val="accent4">
                              <a:lumMod val="60000"/>
                              <a:lumOff val="40000"/>
                            </a:schemeClr>
                          </a:solidFill>
                        </a:rPr>
                        <a:t>e</a:t>
                      </a:r>
                      <a:r>
                        <a:rPr lang="en-US" sz="2800" b="1" dirty="0">
                          <a:solidFill>
                            <a:schemeClr val="accent4">
                              <a:lumMod val="60000"/>
                              <a:lumOff val="40000"/>
                            </a:schemeClr>
                          </a:solidFill>
                        </a:rPr>
                        <a:t>r</a:t>
                      </a:r>
                    </a:p>
                  </a:txBody>
                  <a:tcPr anchor="ctr"/>
                </a:tc>
                <a:tc>
                  <a:txBody>
                    <a:bodyPr/>
                    <a:lstStyle/>
                    <a:p>
                      <a:pPr algn="ctr"/>
                      <a:r>
                        <a:rPr lang="en-PK" sz="2800" b="1" dirty="0">
                          <a:solidFill>
                            <a:schemeClr val="accent4">
                              <a:lumMod val="60000"/>
                              <a:lumOff val="40000"/>
                            </a:schemeClr>
                          </a:solidFill>
                        </a:rPr>
                        <a:t>A</a:t>
                      </a:r>
                      <a:r>
                        <a:rPr lang="en-US" sz="2800" b="1" dirty="0">
                          <a:solidFill>
                            <a:schemeClr val="accent4">
                              <a:lumMod val="60000"/>
                              <a:lumOff val="40000"/>
                            </a:schemeClr>
                          </a:solidFill>
                        </a:rPr>
                        <a:t>x</a:t>
                      </a:r>
                      <a:r>
                        <a:rPr lang="en-PK" sz="2800" b="1" dirty="0" err="1">
                          <a:solidFill>
                            <a:schemeClr val="accent4">
                              <a:lumMod val="60000"/>
                              <a:lumOff val="40000"/>
                            </a:schemeClr>
                          </a:solidFill>
                        </a:rPr>
                        <a:t>i</a:t>
                      </a:r>
                      <a:r>
                        <a:rPr lang="en-US" sz="2800" b="1" dirty="0">
                          <a:solidFill>
                            <a:schemeClr val="accent4">
                              <a:lumMod val="60000"/>
                              <a:lumOff val="40000"/>
                            </a:schemeClr>
                          </a:solidFill>
                        </a:rPr>
                        <a:t>x</a:t>
                      </a:r>
                      <a:r>
                        <a:rPr lang="en-PK" sz="2800" b="1" dirty="0">
                          <a:solidFill>
                            <a:schemeClr val="accent4">
                              <a:lumMod val="60000"/>
                              <a:lumOff val="40000"/>
                            </a:schemeClr>
                          </a:solidFill>
                        </a:rPr>
                        <a:t> </a:t>
                      </a:r>
                      <a:r>
                        <a:rPr lang="en-US" sz="2800" b="1" dirty="0">
                          <a:solidFill>
                            <a:schemeClr val="accent4">
                              <a:lumMod val="60000"/>
                              <a:lumOff val="40000"/>
                            </a:schemeClr>
                          </a:solidFill>
                        </a:rPr>
                        <a:t>p</a:t>
                      </a:r>
                      <a:r>
                        <a:rPr lang="en-PK" sz="2800" b="1" dirty="0">
                          <a:solidFill>
                            <a:schemeClr val="accent4">
                              <a:lumMod val="60000"/>
                              <a:lumOff val="40000"/>
                            </a:schemeClr>
                          </a:solidFill>
                        </a:rPr>
                        <a:t>o</a:t>
                      </a:r>
                      <a:r>
                        <a:rPr lang="en-US" sz="2800" b="1" dirty="0">
                          <a:solidFill>
                            <a:schemeClr val="accent4">
                              <a:lumMod val="60000"/>
                              <a:lumOff val="40000"/>
                            </a:schemeClr>
                          </a:solidFill>
                        </a:rPr>
                        <a:t>w</a:t>
                      </a:r>
                      <a:r>
                        <a:rPr lang="en-PK" sz="2800" b="1" dirty="0">
                          <a:solidFill>
                            <a:schemeClr val="accent4">
                              <a:lumMod val="60000"/>
                              <a:lumOff val="40000"/>
                            </a:schemeClr>
                          </a:solidFill>
                        </a:rPr>
                        <a:t>e</a:t>
                      </a:r>
                      <a:r>
                        <a:rPr lang="en-US" sz="2800" b="1" dirty="0">
                          <a:solidFill>
                            <a:schemeClr val="accent4">
                              <a:lumMod val="60000"/>
                              <a:lumOff val="40000"/>
                            </a:schemeClr>
                          </a:solidFill>
                        </a:rPr>
                        <a:t>r</a:t>
                      </a:r>
                    </a:p>
                  </a:txBody>
                  <a:tcPr anchor="ctr"/>
                </a:tc>
                <a:extLst>
                  <a:ext uri="{0D108BD9-81ED-4DB2-BD59-A6C34878D82A}">
                    <a16:rowId xmlns:a16="http://schemas.microsoft.com/office/drawing/2014/main" val="2785670910"/>
                  </a:ext>
                </a:extLst>
              </a:tr>
              <a:tr h="779881">
                <a:tc>
                  <a:txBody>
                    <a:bodyPr/>
                    <a:lstStyle/>
                    <a:p>
                      <a:pPr algn="ctr"/>
                      <a:r>
                        <a:rPr lang="en-PK" b="1" dirty="0"/>
                        <a:t>U</a:t>
                      </a:r>
                      <a:r>
                        <a:rPr lang="en-US" b="1" dirty="0"/>
                        <a:t>K</a:t>
                      </a:r>
                    </a:p>
                  </a:txBody>
                  <a:tcPr anchor="ctr"/>
                </a:tc>
                <a:tc>
                  <a:txBody>
                    <a:bodyPr/>
                    <a:lstStyle/>
                    <a:p>
                      <a:pPr algn="ctr"/>
                      <a:r>
                        <a:rPr lang="en-PK" b="1" dirty="0"/>
                        <a:t>G</a:t>
                      </a:r>
                      <a:r>
                        <a:rPr lang="en-US" b="1" dirty="0"/>
                        <a:t>e</a:t>
                      </a:r>
                      <a:r>
                        <a:rPr lang="en-PK" b="1" dirty="0"/>
                        <a:t>r</a:t>
                      </a:r>
                      <a:r>
                        <a:rPr lang="en-US" b="1" dirty="0"/>
                        <a:t>m</a:t>
                      </a:r>
                      <a:r>
                        <a:rPr lang="en-PK" b="1" dirty="0"/>
                        <a:t>a</a:t>
                      </a:r>
                      <a:r>
                        <a:rPr lang="en-US" b="1" dirty="0"/>
                        <a:t>n</a:t>
                      </a:r>
                      <a:r>
                        <a:rPr lang="en-PK" b="1" dirty="0"/>
                        <a:t>y</a:t>
                      </a:r>
                      <a:endParaRPr lang="en-US" b="1" dirty="0"/>
                    </a:p>
                  </a:txBody>
                  <a:tcPr anchor="ctr"/>
                </a:tc>
                <a:extLst>
                  <a:ext uri="{0D108BD9-81ED-4DB2-BD59-A6C34878D82A}">
                    <a16:rowId xmlns:a16="http://schemas.microsoft.com/office/drawing/2014/main" val="2325738207"/>
                  </a:ext>
                </a:extLst>
              </a:tr>
              <a:tr h="779881">
                <a:tc>
                  <a:txBody>
                    <a:bodyPr/>
                    <a:lstStyle/>
                    <a:p>
                      <a:pPr algn="ctr"/>
                      <a:r>
                        <a:rPr lang="en-PK" b="1" dirty="0"/>
                        <a:t>F</a:t>
                      </a:r>
                      <a:r>
                        <a:rPr lang="en-US" b="1" dirty="0"/>
                        <a:t>R</a:t>
                      </a:r>
                      <a:r>
                        <a:rPr lang="en-PK" b="1" dirty="0"/>
                        <a:t>A</a:t>
                      </a:r>
                      <a:r>
                        <a:rPr lang="en-US" b="1" dirty="0"/>
                        <a:t>N</a:t>
                      </a:r>
                      <a:r>
                        <a:rPr lang="en-PK" b="1" dirty="0"/>
                        <a:t>C</a:t>
                      </a:r>
                      <a:r>
                        <a:rPr lang="en-US" b="1" dirty="0"/>
                        <a:t>E</a:t>
                      </a:r>
                    </a:p>
                  </a:txBody>
                  <a:tcPr anchor="ctr"/>
                </a:tc>
                <a:tc>
                  <a:txBody>
                    <a:bodyPr/>
                    <a:lstStyle/>
                    <a:p>
                      <a:pPr algn="ctr"/>
                      <a:endParaRPr lang="en-US" b="1" dirty="0"/>
                    </a:p>
                  </a:txBody>
                  <a:tcPr anchor="ctr"/>
                </a:tc>
                <a:extLst>
                  <a:ext uri="{0D108BD9-81ED-4DB2-BD59-A6C34878D82A}">
                    <a16:rowId xmlns:a16="http://schemas.microsoft.com/office/drawing/2014/main" val="1331352944"/>
                  </a:ext>
                </a:extLst>
              </a:tr>
              <a:tr h="779881">
                <a:tc>
                  <a:txBody>
                    <a:bodyPr/>
                    <a:lstStyle/>
                    <a:p>
                      <a:pPr algn="ctr"/>
                      <a:r>
                        <a:rPr lang="en-PK" b="1" dirty="0"/>
                        <a:t>U</a:t>
                      </a:r>
                      <a:r>
                        <a:rPr lang="en-US" b="1" dirty="0"/>
                        <a:t>S</a:t>
                      </a:r>
                      <a:r>
                        <a:rPr lang="en-PK" b="1" dirty="0"/>
                        <a:t>S</a:t>
                      </a:r>
                      <a:r>
                        <a:rPr lang="en-US" b="1" dirty="0"/>
                        <a:t>R</a:t>
                      </a:r>
                    </a:p>
                  </a:txBody>
                  <a:tcPr anchor="ctr"/>
                </a:tc>
                <a:tc>
                  <a:txBody>
                    <a:bodyPr/>
                    <a:lstStyle/>
                    <a:p>
                      <a:pPr algn="ctr"/>
                      <a:r>
                        <a:rPr lang="en-PK" b="1" dirty="0"/>
                        <a:t>I</a:t>
                      </a:r>
                      <a:r>
                        <a:rPr lang="en-US" b="1" dirty="0"/>
                        <a:t>t</a:t>
                      </a:r>
                      <a:r>
                        <a:rPr lang="en-PK" b="1" dirty="0"/>
                        <a:t>a</a:t>
                      </a:r>
                      <a:r>
                        <a:rPr lang="en-US" b="1" dirty="0"/>
                        <a:t>l</a:t>
                      </a:r>
                      <a:r>
                        <a:rPr lang="en-PK" b="1" dirty="0"/>
                        <a:t>y</a:t>
                      </a:r>
                      <a:endParaRPr lang="en-US" b="1" dirty="0"/>
                    </a:p>
                  </a:txBody>
                  <a:tcPr anchor="ctr"/>
                </a:tc>
                <a:extLst>
                  <a:ext uri="{0D108BD9-81ED-4DB2-BD59-A6C34878D82A}">
                    <a16:rowId xmlns:a16="http://schemas.microsoft.com/office/drawing/2014/main" val="2624603643"/>
                  </a:ext>
                </a:extLst>
              </a:tr>
              <a:tr h="779881">
                <a:tc>
                  <a:txBody>
                    <a:bodyPr/>
                    <a:lstStyle/>
                    <a:p>
                      <a:pPr algn="ctr"/>
                      <a:r>
                        <a:rPr lang="en-PK" b="1" dirty="0"/>
                        <a:t>China</a:t>
                      </a:r>
                      <a:endParaRPr lang="en-US" b="1" dirty="0"/>
                    </a:p>
                  </a:txBody>
                  <a:tcPr anchor="ctr"/>
                </a:tc>
                <a:tc>
                  <a:txBody>
                    <a:bodyPr/>
                    <a:lstStyle/>
                    <a:p>
                      <a:pPr algn="ctr"/>
                      <a:endParaRPr lang="en-US" b="1" dirty="0"/>
                    </a:p>
                  </a:txBody>
                  <a:tcPr anchor="ctr"/>
                </a:tc>
                <a:extLst>
                  <a:ext uri="{0D108BD9-81ED-4DB2-BD59-A6C34878D82A}">
                    <a16:rowId xmlns:a16="http://schemas.microsoft.com/office/drawing/2014/main" val="4094847076"/>
                  </a:ext>
                </a:extLst>
              </a:tr>
              <a:tr h="779881">
                <a:tc>
                  <a:txBody>
                    <a:bodyPr/>
                    <a:lstStyle/>
                    <a:p>
                      <a:pPr algn="ctr"/>
                      <a:r>
                        <a:rPr lang="en-US" b="1" dirty="0"/>
                        <a:t>Po</a:t>
                      </a:r>
                      <a:r>
                        <a:rPr lang="en-PK" b="1" dirty="0"/>
                        <a:t>l</a:t>
                      </a:r>
                      <a:r>
                        <a:rPr lang="en-US" b="1" dirty="0"/>
                        <a:t>a</a:t>
                      </a:r>
                      <a:r>
                        <a:rPr lang="en-PK" b="1" dirty="0"/>
                        <a:t>n</a:t>
                      </a:r>
                      <a:r>
                        <a:rPr lang="en-US" b="1" dirty="0"/>
                        <a:t>d</a:t>
                      </a:r>
                      <a:r>
                        <a:rPr lang="en-PK" b="1" dirty="0"/>
                        <a:t>, </a:t>
                      </a:r>
                      <a:r>
                        <a:rPr lang="en-US" sz="1800" b="1" i="0" kern="1200" dirty="0">
                          <a:solidFill>
                            <a:schemeClr val="dk1"/>
                          </a:solidFill>
                          <a:effectLst/>
                          <a:latin typeface="+mn-lt"/>
                          <a:ea typeface="+mn-ea"/>
                          <a:cs typeface="+mn-cs"/>
                        </a:rPr>
                        <a:t>Yugoslavia</a:t>
                      </a:r>
                      <a:r>
                        <a:rPr lang="en-PK" sz="1800" b="1" i="0" kern="1200" dirty="0">
                          <a:solidFill>
                            <a:schemeClr val="dk1"/>
                          </a:solidFill>
                          <a:effectLst/>
                          <a:latin typeface="+mn-lt"/>
                          <a:ea typeface="+mn-ea"/>
                          <a:cs typeface="+mn-cs"/>
                        </a:rPr>
                        <a:t>, </a:t>
                      </a:r>
                      <a:r>
                        <a:rPr lang="en-US" sz="1800" b="1" i="0" kern="1200" dirty="0">
                          <a:solidFill>
                            <a:schemeClr val="dk1"/>
                          </a:solidFill>
                          <a:effectLst/>
                          <a:latin typeface="+mn-lt"/>
                          <a:ea typeface="+mn-ea"/>
                          <a:cs typeface="+mn-cs"/>
                        </a:rPr>
                        <a:t>Greece</a:t>
                      </a:r>
                      <a:endParaRPr lang="en-US" b="1" dirty="0"/>
                    </a:p>
                  </a:txBody>
                  <a:tcPr anchor="ctr"/>
                </a:tc>
                <a:tc>
                  <a:txBody>
                    <a:bodyPr/>
                    <a:lstStyle/>
                    <a:p>
                      <a:pPr algn="ctr"/>
                      <a:r>
                        <a:rPr lang="en-PK" b="1" dirty="0"/>
                        <a:t>J</a:t>
                      </a:r>
                      <a:r>
                        <a:rPr lang="en-US" b="1" dirty="0"/>
                        <a:t>a</a:t>
                      </a:r>
                      <a:r>
                        <a:rPr lang="en-PK" b="1" dirty="0"/>
                        <a:t>p</a:t>
                      </a:r>
                      <a:r>
                        <a:rPr lang="en-US" b="1" dirty="0"/>
                        <a:t>a</a:t>
                      </a:r>
                      <a:r>
                        <a:rPr lang="en-PK" b="1" dirty="0"/>
                        <a:t>n</a:t>
                      </a:r>
                      <a:endParaRPr lang="en-US" b="1" dirty="0"/>
                    </a:p>
                  </a:txBody>
                  <a:tcPr anchor="ctr"/>
                </a:tc>
                <a:extLst>
                  <a:ext uri="{0D108BD9-81ED-4DB2-BD59-A6C34878D82A}">
                    <a16:rowId xmlns:a16="http://schemas.microsoft.com/office/drawing/2014/main" val="1116086111"/>
                  </a:ext>
                </a:extLst>
              </a:tr>
            </a:tbl>
          </a:graphicData>
        </a:graphic>
      </p:graphicFrame>
    </p:spTree>
    <p:extLst>
      <p:ext uri="{BB962C8B-B14F-4D97-AF65-F5344CB8AC3E}">
        <p14:creationId xmlns:p14="http://schemas.microsoft.com/office/powerpoint/2010/main" val="213299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54B74-6C0B-499C-A0EC-AC077EEE6434}"/>
              </a:ext>
            </a:extLst>
          </p:cNvPr>
          <p:cNvSpPr>
            <a:spLocks noGrp="1"/>
          </p:cNvSpPr>
          <p:nvPr>
            <p:ph type="title"/>
          </p:nvPr>
        </p:nvSpPr>
        <p:spPr/>
        <p:txBody>
          <a:bodyPr/>
          <a:lstStyle/>
          <a:p>
            <a:r>
              <a:rPr lang="en-PK" b="1" u="sng" dirty="0"/>
              <a:t>C</a:t>
            </a:r>
            <a:r>
              <a:rPr lang="en-US" b="1" u="sng" dirty="0"/>
              <a:t>A</a:t>
            </a:r>
            <a:r>
              <a:rPr lang="en-PK" b="1" u="sng" dirty="0"/>
              <a:t>U</a:t>
            </a:r>
            <a:r>
              <a:rPr lang="en-US" b="1" u="sng" dirty="0"/>
              <a:t>S</a:t>
            </a:r>
            <a:r>
              <a:rPr lang="en-PK" b="1" u="sng" dirty="0"/>
              <a:t>E</a:t>
            </a:r>
            <a:r>
              <a:rPr lang="en-US" b="1" u="sng" dirty="0"/>
              <a:t>S</a:t>
            </a:r>
          </a:p>
        </p:txBody>
      </p:sp>
      <p:sp>
        <p:nvSpPr>
          <p:cNvPr id="3" name="Content Placeholder 2">
            <a:extLst>
              <a:ext uri="{FF2B5EF4-FFF2-40B4-BE49-F238E27FC236}">
                <a16:creationId xmlns:a16="http://schemas.microsoft.com/office/drawing/2014/main" id="{F5F114DB-79A6-4523-AA8E-6A99CAA6C95D}"/>
              </a:ext>
            </a:extLst>
          </p:cNvPr>
          <p:cNvSpPr>
            <a:spLocks noGrp="1"/>
          </p:cNvSpPr>
          <p:nvPr>
            <p:ph idx="1"/>
          </p:nvPr>
        </p:nvSpPr>
        <p:spPr>
          <a:xfrm>
            <a:off x="838200" y="1690688"/>
            <a:ext cx="10515600" cy="4351338"/>
          </a:xfrm>
        </p:spPr>
        <p:txBody>
          <a:bodyPr/>
          <a:lstStyle/>
          <a:p>
            <a:r>
              <a:rPr lang="en-PK" dirty="0"/>
              <a:t>R</a:t>
            </a:r>
            <a:r>
              <a:rPr lang="en-US" dirty="0" err="1"/>
              <a:t>i</a:t>
            </a:r>
            <a:r>
              <a:rPr lang="en-PK" dirty="0"/>
              <a:t>s</a:t>
            </a:r>
            <a:r>
              <a:rPr lang="en-US" dirty="0"/>
              <a:t>e</a:t>
            </a:r>
            <a:r>
              <a:rPr lang="en-PK" dirty="0"/>
              <a:t> </a:t>
            </a:r>
            <a:r>
              <a:rPr lang="en-US" dirty="0"/>
              <a:t>o</a:t>
            </a:r>
            <a:r>
              <a:rPr lang="en-PK" dirty="0"/>
              <a:t>f </a:t>
            </a:r>
            <a:r>
              <a:rPr lang="en-US" dirty="0"/>
              <a:t>M</a:t>
            </a:r>
            <a:r>
              <a:rPr lang="en-PK" dirty="0" err="1"/>
              <a:t>i</a:t>
            </a:r>
            <a:r>
              <a:rPr lang="en-US" dirty="0"/>
              <a:t>l</a:t>
            </a:r>
            <a:r>
              <a:rPr lang="en-PK" dirty="0" err="1"/>
              <a:t>i</a:t>
            </a:r>
            <a:r>
              <a:rPr lang="en-US" dirty="0"/>
              <a:t>t</a:t>
            </a:r>
            <a:r>
              <a:rPr lang="en-PK" dirty="0"/>
              <a:t>a</a:t>
            </a:r>
            <a:r>
              <a:rPr lang="en-US" dirty="0"/>
              <a:t>r</a:t>
            </a:r>
            <a:r>
              <a:rPr lang="en-PK" dirty="0" err="1"/>
              <a:t>i</a:t>
            </a:r>
            <a:r>
              <a:rPr lang="en-US" dirty="0"/>
              <a:t>s</a:t>
            </a:r>
            <a:r>
              <a:rPr lang="en-PK" dirty="0"/>
              <a:t>m </a:t>
            </a:r>
            <a:r>
              <a:rPr lang="en-US" dirty="0" err="1"/>
              <a:t>i</a:t>
            </a:r>
            <a:r>
              <a:rPr lang="en-PK" dirty="0"/>
              <a:t>n </a:t>
            </a:r>
            <a:r>
              <a:rPr lang="en-US" dirty="0"/>
              <a:t>J</a:t>
            </a:r>
            <a:r>
              <a:rPr lang="en-PK" dirty="0"/>
              <a:t>a</a:t>
            </a:r>
            <a:r>
              <a:rPr lang="en-US" dirty="0"/>
              <a:t>p</a:t>
            </a:r>
            <a:r>
              <a:rPr lang="en-PK" dirty="0"/>
              <a:t>a</a:t>
            </a:r>
            <a:r>
              <a:rPr lang="en-US" dirty="0"/>
              <a:t>n</a:t>
            </a:r>
            <a:r>
              <a:rPr lang="en-PK" dirty="0"/>
              <a:t>. </a:t>
            </a:r>
            <a:r>
              <a:rPr lang="en-PK" dirty="0">
                <a:solidFill>
                  <a:srgbClr val="00B0F0"/>
                </a:solidFill>
              </a:rPr>
              <a:t>(</a:t>
            </a:r>
            <a:r>
              <a:rPr lang="en-US" dirty="0">
                <a:solidFill>
                  <a:srgbClr val="00B0F0"/>
                </a:solidFill>
              </a:rPr>
              <a:t>Sino</a:t>
            </a:r>
            <a:r>
              <a:rPr lang="en-PK" dirty="0">
                <a:solidFill>
                  <a:srgbClr val="00B0F0"/>
                </a:solidFill>
              </a:rPr>
              <a:t>-Japan war)</a:t>
            </a:r>
          </a:p>
          <a:p>
            <a:r>
              <a:rPr lang="en-PK" dirty="0"/>
              <a:t>Treaty of Versailles was considered unjust.</a:t>
            </a:r>
          </a:p>
          <a:p>
            <a:r>
              <a:rPr lang="en-PK" dirty="0"/>
              <a:t>Nationalism </a:t>
            </a:r>
            <a:r>
              <a:rPr lang="en-PK" dirty="0">
                <a:solidFill>
                  <a:srgbClr val="00B0F0"/>
                </a:solidFill>
              </a:rPr>
              <a:t>(Germans by Nazis </a:t>
            </a:r>
            <a:r>
              <a:rPr lang="en-US" dirty="0">
                <a:solidFill>
                  <a:srgbClr val="00B0F0"/>
                </a:solidFill>
              </a:rPr>
              <a:t>a</a:t>
            </a:r>
            <a:r>
              <a:rPr lang="en-PK" dirty="0">
                <a:solidFill>
                  <a:srgbClr val="00B0F0"/>
                </a:solidFill>
              </a:rPr>
              <a:t>n</a:t>
            </a:r>
            <a:r>
              <a:rPr lang="en-US" dirty="0">
                <a:solidFill>
                  <a:srgbClr val="00B0F0"/>
                </a:solidFill>
              </a:rPr>
              <a:t>t</a:t>
            </a:r>
            <a:r>
              <a:rPr lang="en-PK" dirty="0" err="1">
                <a:solidFill>
                  <a:srgbClr val="00B0F0"/>
                </a:solidFill>
              </a:rPr>
              <a:t>i</a:t>
            </a:r>
            <a:r>
              <a:rPr lang="en-PK" dirty="0">
                <a:solidFill>
                  <a:srgbClr val="00B0F0"/>
                </a:solidFill>
              </a:rPr>
              <a:t> </a:t>
            </a:r>
            <a:r>
              <a:rPr lang="en-US" dirty="0">
                <a:solidFill>
                  <a:srgbClr val="00B0F0"/>
                </a:solidFill>
              </a:rPr>
              <a:t>J</a:t>
            </a:r>
            <a:r>
              <a:rPr lang="en-PK" dirty="0">
                <a:solidFill>
                  <a:srgbClr val="00B0F0"/>
                </a:solidFill>
              </a:rPr>
              <a:t>e</a:t>
            </a:r>
            <a:r>
              <a:rPr lang="en-US" dirty="0">
                <a:solidFill>
                  <a:srgbClr val="00B0F0"/>
                </a:solidFill>
              </a:rPr>
              <a:t>w</a:t>
            </a:r>
            <a:r>
              <a:rPr lang="en-PK" dirty="0">
                <a:solidFill>
                  <a:srgbClr val="00B0F0"/>
                </a:solidFill>
              </a:rPr>
              <a:t>s and Italy by Fascist).</a:t>
            </a:r>
          </a:p>
          <a:p>
            <a:r>
              <a:rPr lang="en-PK" dirty="0"/>
              <a:t>Fa</a:t>
            </a:r>
            <a:r>
              <a:rPr lang="en-US" dirty="0" err="1"/>
              <a:t>i</a:t>
            </a:r>
            <a:r>
              <a:rPr lang="en-PK" dirty="0"/>
              <a:t>lure of league of Nations.</a:t>
            </a:r>
          </a:p>
          <a:p>
            <a:r>
              <a:rPr lang="en-PK" dirty="0"/>
              <a:t>Irrational </a:t>
            </a:r>
            <a:r>
              <a:rPr lang="en-US" dirty="0"/>
              <a:t>Boundaries</a:t>
            </a:r>
            <a:r>
              <a:rPr lang="en-PK" dirty="0"/>
              <a:t> (Artificial).</a:t>
            </a:r>
          </a:p>
          <a:p>
            <a:r>
              <a:rPr lang="en-PK" dirty="0"/>
              <a:t>Germany </a:t>
            </a:r>
            <a:r>
              <a:rPr lang="en-US" dirty="0"/>
              <a:t>Occupied</a:t>
            </a:r>
            <a:r>
              <a:rPr lang="en-PK" dirty="0"/>
              <a:t> on </a:t>
            </a:r>
            <a:r>
              <a:rPr lang="en-US" dirty="0">
                <a:solidFill>
                  <a:srgbClr val="00B0F0"/>
                </a:solidFill>
              </a:rPr>
              <a:t>Austria</a:t>
            </a:r>
            <a:r>
              <a:rPr lang="en-PK" dirty="0">
                <a:solidFill>
                  <a:srgbClr val="00B0F0"/>
                </a:solidFill>
              </a:rPr>
              <a:t>, </a:t>
            </a:r>
            <a:r>
              <a:rPr lang="en-US" dirty="0">
                <a:solidFill>
                  <a:srgbClr val="00B0F0"/>
                </a:solidFill>
              </a:rPr>
              <a:t>Czechoslovakia</a:t>
            </a:r>
            <a:r>
              <a:rPr lang="en-PK" dirty="0">
                <a:solidFill>
                  <a:srgbClr val="00B0F0"/>
                </a:solidFill>
              </a:rPr>
              <a:t> </a:t>
            </a:r>
            <a:r>
              <a:rPr lang="en-US" dirty="0">
                <a:solidFill>
                  <a:srgbClr val="00B0F0"/>
                </a:solidFill>
              </a:rPr>
              <a:t>a</a:t>
            </a:r>
            <a:r>
              <a:rPr lang="en-PK" dirty="0">
                <a:solidFill>
                  <a:srgbClr val="00B0F0"/>
                </a:solidFill>
              </a:rPr>
              <a:t>n</a:t>
            </a:r>
            <a:r>
              <a:rPr lang="en-US" dirty="0">
                <a:solidFill>
                  <a:srgbClr val="00B0F0"/>
                </a:solidFill>
              </a:rPr>
              <a:t>d</a:t>
            </a:r>
            <a:r>
              <a:rPr lang="en-PK" dirty="0">
                <a:solidFill>
                  <a:srgbClr val="00B0F0"/>
                </a:solidFill>
              </a:rPr>
              <a:t> Poland.</a:t>
            </a:r>
          </a:p>
          <a:p>
            <a:r>
              <a:rPr lang="en-PK" dirty="0"/>
              <a:t>USSR attack on </a:t>
            </a:r>
            <a:r>
              <a:rPr lang="en-US" dirty="0"/>
              <a:t>B</a:t>
            </a:r>
            <a:r>
              <a:rPr lang="en-PK" dirty="0"/>
              <a:t>a</a:t>
            </a:r>
            <a:r>
              <a:rPr lang="en-US" dirty="0"/>
              <a:t>l</a:t>
            </a:r>
            <a:r>
              <a:rPr lang="en-PK" dirty="0"/>
              <a:t>t</a:t>
            </a:r>
            <a:r>
              <a:rPr lang="en-US" dirty="0" err="1"/>
              <a:t>i</a:t>
            </a:r>
            <a:r>
              <a:rPr lang="en-PK" dirty="0"/>
              <a:t>c </a:t>
            </a:r>
            <a:r>
              <a:rPr lang="en-US" dirty="0"/>
              <a:t>s</a:t>
            </a:r>
            <a:r>
              <a:rPr lang="en-PK" dirty="0"/>
              <a:t>t</a:t>
            </a:r>
            <a:r>
              <a:rPr lang="en-US" dirty="0"/>
              <a:t>a</a:t>
            </a:r>
            <a:r>
              <a:rPr lang="en-PK" dirty="0"/>
              <a:t>t</a:t>
            </a:r>
            <a:r>
              <a:rPr lang="en-US" dirty="0"/>
              <a:t>e</a:t>
            </a:r>
            <a:r>
              <a:rPr lang="en-PK" dirty="0"/>
              <a:t>s </a:t>
            </a:r>
            <a:r>
              <a:rPr lang="en-PK" dirty="0">
                <a:solidFill>
                  <a:srgbClr val="00B0F0"/>
                </a:solidFill>
              </a:rPr>
              <a:t>(</a:t>
            </a:r>
            <a:r>
              <a:rPr lang="it-IT" dirty="0">
                <a:solidFill>
                  <a:srgbClr val="00B0F0"/>
                </a:solidFill>
              </a:rPr>
              <a:t> Estonia, Latvia, Lithuania</a:t>
            </a:r>
            <a:r>
              <a:rPr lang="en-PK" dirty="0">
                <a:solidFill>
                  <a:srgbClr val="00B0F0"/>
                </a:solidFill>
              </a:rPr>
              <a:t>)</a:t>
            </a:r>
          </a:p>
        </p:txBody>
      </p:sp>
    </p:spTree>
    <p:extLst>
      <p:ext uri="{BB962C8B-B14F-4D97-AF65-F5344CB8AC3E}">
        <p14:creationId xmlns:p14="http://schemas.microsoft.com/office/powerpoint/2010/main" val="322087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A7468-3D73-4295-9248-05EF090E3DDE}"/>
              </a:ext>
            </a:extLst>
          </p:cNvPr>
          <p:cNvSpPr>
            <a:spLocks noGrp="1"/>
          </p:cNvSpPr>
          <p:nvPr>
            <p:ph type="title"/>
          </p:nvPr>
        </p:nvSpPr>
        <p:spPr>
          <a:xfrm>
            <a:off x="416312" y="130949"/>
            <a:ext cx="10515600" cy="1325563"/>
          </a:xfrm>
        </p:spPr>
        <p:txBody>
          <a:bodyPr/>
          <a:lstStyle/>
          <a:p>
            <a:r>
              <a:rPr lang="en-PK" b="1" u="sng" dirty="0"/>
              <a:t>I</a:t>
            </a:r>
            <a:r>
              <a:rPr lang="en-US" b="1" u="sng" dirty="0"/>
              <a:t>M</a:t>
            </a:r>
            <a:r>
              <a:rPr lang="en-PK" b="1" u="sng" dirty="0"/>
              <a:t>P</a:t>
            </a:r>
            <a:r>
              <a:rPr lang="en-US" b="1" u="sng" dirty="0"/>
              <a:t>A</a:t>
            </a:r>
            <a:r>
              <a:rPr lang="en-PK" b="1" u="sng" dirty="0"/>
              <a:t>C</a:t>
            </a:r>
            <a:r>
              <a:rPr lang="en-US" b="1" u="sng" dirty="0"/>
              <a:t>T</a:t>
            </a:r>
            <a:r>
              <a:rPr lang="en-PK" b="1" u="sng" dirty="0"/>
              <a:t>S</a:t>
            </a:r>
            <a:endParaRPr lang="en-US" b="1" u="sng" dirty="0"/>
          </a:p>
        </p:txBody>
      </p:sp>
      <p:sp>
        <p:nvSpPr>
          <p:cNvPr id="3" name="Content Placeholder 2">
            <a:extLst>
              <a:ext uri="{FF2B5EF4-FFF2-40B4-BE49-F238E27FC236}">
                <a16:creationId xmlns:a16="http://schemas.microsoft.com/office/drawing/2014/main" id="{5094C234-54B2-4B23-9C5B-9D020F95D4DB}"/>
              </a:ext>
            </a:extLst>
          </p:cNvPr>
          <p:cNvSpPr>
            <a:spLocks noGrp="1"/>
          </p:cNvSpPr>
          <p:nvPr>
            <p:ph idx="1"/>
          </p:nvPr>
        </p:nvSpPr>
        <p:spPr>
          <a:xfrm>
            <a:off x="278780" y="1349298"/>
            <a:ext cx="11496908" cy="5062653"/>
          </a:xfrm>
        </p:spPr>
        <p:txBody>
          <a:bodyPr>
            <a:normAutofit/>
          </a:bodyPr>
          <a:lstStyle/>
          <a:p>
            <a:pPr algn="just"/>
            <a:r>
              <a:rPr lang="en-PK" dirty="0"/>
              <a:t>Dropped </a:t>
            </a:r>
            <a:r>
              <a:rPr lang="en-US" dirty="0"/>
              <a:t>o</a:t>
            </a:r>
            <a:r>
              <a:rPr lang="en-PK" dirty="0"/>
              <a:t>f  Nuclear Bo</a:t>
            </a:r>
            <a:r>
              <a:rPr lang="en-US" dirty="0"/>
              <a:t>m</a:t>
            </a:r>
            <a:r>
              <a:rPr lang="en-PK" dirty="0"/>
              <a:t>b on </a:t>
            </a:r>
            <a:r>
              <a:rPr lang="en-US" dirty="0"/>
              <a:t>J</a:t>
            </a:r>
            <a:r>
              <a:rPr lang="en-PK" dirty="0"/>
              <a:t>a</a:t>
            </a:r>
            <a:r>
              <a:rPr lang="en-US" dirty="0"/>
              <a:t>p</a:t>
            </a:r>
            <a:r>
              <a:rPr lang="en-PK" dirty="0"/>
              <a:t>an </a:t>
            </a:r>
            <a:r>
              <a:rPr lang="en-PK" dirty="0">
                <a:solidFill>
                  <a:srgbClr val="00B0F0"/>
                </a:solidFill>
              </a:rPr>
              <a:t>(</a:t>
            </a:r>
            <a:r>
              <a:rPr lang="en-US" dirty="0">
                <a:solidFill>
                  <a:srgbClr val="00B0F0"/>
                </a:solidFill>
              </a:rPr>
              <a:t>H</a:t>
            </a:r>
            <a:r>
              <a:rPr lang="en-PK" dirty="0" err="1">
                <a:solidFill>
                  <a:srgbClr val="00B0F0"/>
                </a:solidFill>
              </a:rPr>
              <a:t>i</a:t>
            </a:r>
            <a:r>
              <a:rPr lang="en-US" dirty="0">
                <a:solidFill>
                  <a:srgbClr val="00B0F0"/>
                </a:solidFill>
              </a:rPr>
              <a:t>r</a:t>
            </a:r>
            <a:r>
              <a:rPr lang="en-PK" dirty="0">
                <a:solidFill>
                  <a:srgbClr val="00B0F0"/>
                </a:solidFill>
              </a:rPr>
              <a:t>o</a:t>
            </a:r>
            <a:r>
              <a:rPr lang="en-US" dirty="0">
                <a:solidFill>
                  <a:srgbClr val="00B0F0"/>
                </a:solidFill>
              </a:rPr>
              <a:t>s</a:t>
            </a:r>
            <a:r>
              <a:rPr lang="en-PK" dirty="0">
                <a:solidFill>
                  <a:srgbClr val="00B0F0"/>
                </a:solidFill>
              </a:rPr>
              <a:t>h</a:t>
            </a:r>
            <a:r>
              <a:rPr lang="en-US" dirty="0" err="1">
                <a:solidFill>
                  <a:srgbClr val="00B0F0"/>
                </a:solidFill>
              </a:rPr>
              <a:t>i</a:t>
            </a:r>
            <a:r>
              <a:rPr lang="en-PK" dirty="0">
                <a:solidFill>
                  <a:srgbClr val="00B0F0"/>
                </a:solidFill>
              </a:rPr>
              <a:t>m</a:t>
            </a:r>
            <a:r>
              <a:rPr lang="en-US" dirty="0">
                <a:solidFill>
                  <a:srgbClr val="00B0F0"/>
                </a:solidFill>
              </a:rPr>
              <a:t>a</a:t>
            </a:r>
            <a:r>
              <a:rPr lang="en-PK" dirty="0">
                <a:solidFill>
                  <a:srgbClr val="00B0F0"/>
                </a:solidFill>
              </a:rPr>
              <a:t> </a:t>
            </a:r>
            <a:r>
              <a:rPr lang="en-US" dirty="0">
                <a:solidFill>
                  <a:srgbClr val="00B0F0"/>
                </a:solidFill>
              </a:rPr>
              <a:t>a</a:t>
            </a:r>
            <a:r>
              <a:rPr lang="en-PK" dirty="0">
                <a:solidFill>
                  <a:srgbClr val="00B0F0"/>
                </a:solidFill>
              </a:rPr>
              <a:t>n</a:t>
            </a:r>
            <a:r>
              <a:rPr lang="en-US" dirty="0">
                <a:solidFill>
                  <a:srgbClr val="00B0F0"/>
                </a:solidFill>
              </a:rPr>
              <a:t>d</a:t>
            </a:r>
            <a:r>
              <a:rPr lang="en-PK" dirty="0">
                <a:solidFill>
                  <a:srgbClr val="00B0F0"/>
                </a:solidFill>
              </a:rPr>
              <a:t> </a:t>
            </a:r>
            <a:r>
              <a:rPr lang="en-US" dirty="0">
                <a:solidFill>
                  <a:srgbClr val="00B0F0"/>
                </a:solidFill>
              </a:rPr>
              <a:t>N</a:t>
            </a:r>
            <a:r>
              <a:rPr lang="en-PK" dirty="0">
                <a:solidFill>
                  <a:srgbClr val="00B0F0"/>
                </a:solidFill>
              </a:rPr>
              <a:t>a</a:t>
            </a:r>
            <a:r>
              <a:rPr lang="en-US" dirty="0">
                <a:solidFill>
                  <a:srgbClr val="00B0F0"/>
                </a:solidFill>
              </a:rPr>
              <a:t>g</a:t>
            </a:r>
            <a:r>
              <a:rPr lang="en-PK" dirty="0">
                <a:solidFill>
                  <a:srgbClr val="00B0F0"/>
                </a:solidFill>
              </a:rPr>
              <a:t>a</a:t>
            </a:r>
            <a:r>
              <a:rPr lang="en-US" dirty="0">
                <a:solidFill>
                  <a:srgbClr val="00B0F0"/>
                </a:solidFill>
              </a:rPr>
              <a:t>s</a:t>
            </a:r>
            <a:r>
              <a:rPr lang="en-PK" dirty="0">
                <a:solidFill>
                  <a:srgbClr val="00B0F0"/>
                </a:solidFill>
              </a:rPr>
              <a:t>a</a:t>
            </a:r>
            <a:r>
              <a:rPr lang="en-US" dirty="0">
                <a:solidFill>
                  <a:srgbClr val="00B0F0"/>
                </a:solidFill>
              </a:rPr>
              <a:t>k</a:t>
            </a:r>
            <a:r>
              <a:rPr lang="en-PK" dirty="0" err="1">
                <a:solidFill>
                  <a:srgbClr val="00B0F0"/>
                </a:solidFill>
              </a:rPr>
              <a:t>i</a:t>
            </a:r>
            <a:r>
              <a:rPr lang="en-PK" dirty="0">
                <a:solidFill>
                  <a:srgbClr val="00B0F0"/>
                </a:solidFill>
              </a:rPr>
              <a:t>).</a:t>
            </a:r>
          </a:p>
          <a:p>
            <a:pPr algn="just"/>
            <a:r>
              <a:rPr lang="en-PK" dirty="0"/>
              <a:t>Many countries were independent bec</a:t>
            </a:r>
            <a:r>
              <a:rPr lang="en-US" dirty="0"/>
              <a:t>a</a:t>
            </a:r>
            <a:r>
              <a:rPr lang="en-PK" dirty="0"/>
              <a:t>use WW I</a:t>
            </a:r>
            <a:r>
              <a:rPr lang="en-US" dirty="0"/>
              <a:t>I</a:t>
            </a:r>
            <a:r>
              <a:rPr lang="en-PK" dirty="0"/>
              <a:t> end</a:t>
            </a:r>
            <a:r>
              <a:rPr lang="en-US" dirty="0"/>
              <a:t>e</a:t>
            </a:r>
            <a:r>
              <a:rPr lang="en-PK" dirty="0"/>
              <a:t>d.</a:t>
            </a:r>
          </a:p>
          <a:p>
            <a:pPr algn="just"/>
            <a:r>
              <a:rPr lang="en-PK" dirty="0"/>
              <a:t>USSR, USA,UK AND </a:t>
            </a:r>
            <a:r>
              <a:rPr lang="en-US" dirty="0"/>
              <a:t>F</a:t>
            </a:r>
            <a:r>
              <a:rPr lang="en-PK" dirty="0"/>
              <a:t>r</a:t>
            </a:r>
            <a:r>
              <a:rPr lang="en-US" dirty="0"/>
              <a:t>a</a:t>
            </a:r>
            <a:r>
              <a:rPr lang="en-PK" dirty="0"/>
              <a:t>n</a:t>
            </a:r>
            <a:r>
              <a:rPr lang="en-US" dirty="0"/>
              <a:t>c</a:t>
            </a:r>
            <a:r>
              <a:rPr lang="en-PK" dirty="0"/>
              <a:t>e </a:t>
            </a:r>
            <a:r>
              <a:rPr lang="en-US" dirty="0"/>
              <a:t>d</a:t>
            </a:r>
            <a:r>
              <a:rPr lang="en-PK" dirty="0"/>
              <a:t>e</a:t>
            </a:r>
            <a:r>
              <a:rPr lang="en-US" dirty="0"/>
              <a:t>v</a:t>
            </a:r>
            <a:r>
              <a:rPr lang="en-PK" dirty="0" err="1"/>
              <a:t>i</a:t>
            </a:r>
            <a:r>
              <a:rPr lang="en-US" dirty="0"/>
              <a:t>d</a:t>
            </a:r>
            <a:r>
              <a:rPr lang="en-PK" dirty="0"/>
              <a:t>e</a:t>
            </a:r>
            <a:r>
              <a:rPr lang="en-US" dirty="0"/>
              <a:t>d</a:t>
            </a:r>
            <a:r>
              <a:rPr lang="en-PK" dirty="0"/>
              <a:t> Germany into two blocks </a:t>
            </a:r>
            <a:r>
              <a:rPr lang="en-PK" dirty="0">
                <a:solidFill>
                  <a:srgbClr val="00B0F0"/>
                </a:solidFill>
              </a:rPr>
              <a:t>(West and </a:t>
            </a:r>
            <a:r>
              <a:rPr lang="en-US" dirty="0">
                <a:solidFill>
                  <a:srgbClr val="00B0F0"/>
                </a:solidFill>
              </a:rPr>
              <a:t>East</a:t>
            </a:r>
            <a:r>
              <a:rPr lang="en-PK" dirty="0">
                <a:solidFill>
                  <a:srgbClr val="00B0F0"/>
                </a:solidFill>
              </a:rPr>
              <a:t>) </a:t>
            </a:r>
            <a:r>
              <a:rPr lang="en-US" sz="2000" dirty="0">
                <a:solidFill>
                  <a:schemeClr val="accent4">
                    <a:lumMod val="50000"/>
                  </a:schemeClr>
                </a:solidFill>
              </a:rPr>
              <a:t>r</a:t>
            </a:r>
            <a:r>
              <a:rPr lang="en-PK" sz="2000" dirty="0" err="1">
                <a:solidFill>
                  <a:schemeClr val="accent4">
                    <a:lumMod val="50000"/>
                  </a:schemeClr>
                </a:solidFill>
              </a:rPr>
              <a:t>i</a:t>
            </a:r>
            <a:r>
              <a:rPr lang="en-US" sz="2000" dirty="0">
                <a:solidFill>
                  <a:schemeClr val="accent4">
                    <a:lumMod val="50000"/>
                  </a:schemeClr>
                </a:solidFill>
              </a:rPr>
              <a:t>s</a:t>
            </a:r>
            <a:r>
              <a:rPr lang="en-PK" sz="2000" dirty="0">
                <a:solidFill>
                  <a:schemeClr val="accent4">
                    <a:lumMod val="50000"/>
                  </a:schemeClr>
                </a:solidFill>
              </a:rPr>
              <a:t>e </a:t>
            </a:r>
            <a:r>
              <a:rPr lang="en-US" sz="2000" dirty="0">
                <a:solidFill>
                  <a:schemeClr val="accent4">
                    <a:lumMod val="50000"/>
                  </a:schemeClr>
                </a:solidFill>
              </a:rPr>
              <a:t>o</a:t>
            </a:r>
            <a:r>
              <a:rPr lang="en-PK" sz="2000" dirty="0">
                <a:solidFill>
                  <a:schemeClr val="accent4">
                    <a:lumMod val="50000"/>
                  </a:schemeClr>
                </a:solidFill>
              </a:rPr>
              <a:t>f </a:t>
            </a:r>
            <a:r>
              <a:rPr lang="en-US" sz="2000" dirty="0">
                <a:solidFill>
                  <a:schemeClr val="accent4">
                    <a:lumMod val="50000"/>
                  </a:schemeClr>
                </a:solidFill>
              </a:rPr>
              <a:t>B</a:t>
            </a:r>
            <a:r>
              <a:rPr lang="en-PK" sz="2000" dirty="0">
                <a:solidFill>
                  <a:schemeClr val="accent4">
                    <a:lumMod val="50000"/>
                  </a:schemeClr>
                </a:solidFill>
              </a:rPr>
              <a:t>e</a:t>
            </a:r>
            <a:r>
              <a:rPr lang="en-US" sz="2000" dirty="0">
                <a:solidFill>
                  <a:schemeClr val="accent4">
                    <a:lumMod val="50000"/>
                  </a:schemeClr>
                </a:solidFill>
              </a:rPr>
              <a:t>r</a:t>
            </a:r>
            <a:r>
              <a:rPr lang="en-PK" sz="2000" dirty="0">
                <a:solidFill>
                  <a:schemeClr val="accent4">
                    <a:lumMod val="50000"/>
                  </a:schemeClr>
                </a:solidFill>
              </a:rPr>
              <a:t>l</a:t>
            </a:r>
            <a:r>
              <a:rPr lang="en-US" sz="2000" dirty="0" err="1">
                <a:solidFill>
                  <a:schemeClr val="accent4">
                    <a:lumMod val="50000"/>
                  </a:schemeClr>
                </a:solidFill>
              </a:rPr>
              <a:t>i</a:t>
            </a:r>
            <a:r>
              <a:rPr lang="en-PK" sz="2000" dirty="0">
                <a:solidFill>
                  <a:schemeClr val="accent4">
                    <a:lumMod val="50000"/>
                  </a:schemeClr>
                </a:solidFill>
              </a:rPr>
              <a:t>n </a:t>
            </a:r>
            <a:r>
              <a:rPr lang="en-US" sz="2000" dirty="0">
                <a:solidFill>
                  <a:schemeClr val="accent4">
                    <a:lumMod val="50000"/>
                  </a:schemeClr>
                </a:solidFill>
              </a:rPr>
              <a:t>w</a:t>
            </a:r>
            <a:r>
              <a:rPr lang="en-PK" sz="2000" dirty="0">
                <a:solidFill>
                  <a:schemeClr val="accent4">
                    <a:lumMod val="50000"/>
                  </a:schemeClr>
                </a:solidFill>
              </a:rPr>
              <a:t>a</a:t>
            </a:r>
            <a:r>
              <a:rPr lang="en-US" sz="2000" dirty="0">
                <a:solidFill>
                  <a:schemeClr val="accent4">
                    <a:lumMod val="50000"/>
                  </a:schemeClr>
                </a:solidFill>
              </a:rPr>
              <a:t>r</a:t>
            </a:r>
            <a:endParaRPr lang="en-PK" sz="2000" dirty="0">
              <a:solidFill>
                <a:schemeClr val="accent4">
                  <a:lumMod val="50000"/>
                </a:schemeClr>
              </a:solidFill>
            </a:endParaRPr>
          </a:p>
          <a:p>
            <a:pPr algn="just"/>
            <a:r>
              <a:rPr lang="en-PK" dirty="0"/>
              <a:t>Rise of Superpower –</a:t>
            </a:r>
            <a:r>
              <a:rPr lang="en-US" dirty="0">
                <a:solidFill>
                  <a:srgbClr val="00B0F0"/>
                </a:solidFill>
              </a:rPr>
              <a:t>U</a:t>
            </a:r>
            <a:r>
              <a:rPr lang="en-PK" dirty="0">
                <a:solidFill>
                  <a:srgbClr val="00B0F0"/>
                </a:solidFill>
              </a:rPr>
              <a:t>S</a:t>
            </a:r>
            <a:r>
              <a:rPr lang="en-US" dirty="0">
                <a:solidFill>
                  <a:srgbClr val="00B0F0"/>
                </a:solidFill>
              </a:rPr>
              <a:t>S</a:t>
            </a:r>
            <a:r>
              <a:rPr lang="en-PK" dirty="0">
                <a:solidFill>
                  <a:srgbClr val="00B0F0"/>
                </a:solidFill>
              </a:rPr>
              <a:t>R &amp; US </a:t>
            </a:r>
          </a:p>
          <a:p>
            <a:pPr algn="just"/>
            <a:r>
              <a:rPr lang="en-PK" dirty="0"/>
              <a:t>Korea also d</a:t>
            </a:r>
            <a:r>
              <a:rPr lang="en-US" dirty="0" err="1"/>
              <a:t>i</a:t>
            </a:r>
            <a:r>
              <a:rPr lang="en-PK" dirty="0"/>
              <a:t>vided in to two: USSR </a:t>
            </a:r>
            <a:r>
              <a:rPr lang="en-PK" dirty="0">
                <a:solidFill>
                  <a:srgbClr val="00B0F0"/>
                </a:solidFill>
              </a:rPr>
              <a:t>(Northern) &amp; UK (</a:t>
            </a:r>
            <a:r>
              <a:rPr lang="en-US" dirty="0">
                <a:solidFill>
                  <a:srgbClr val="00B0F0"/>
                </a:solidFill>
              </a:rPr>
              <a:t>S</a:t>
            </a:r>
            <a:r>
              <a:rPr lang="en-PK" dirty="0">
                <a:solidFill>
                  <a:srgbClr val="00B0F0"/>
                </a:solidFill>
              </a:rPr>
              <a:t>o</a:t>
            </a:r>
            <a:r>
              <a:rPr lang="en-US" dirty="0">
                <a:solidFill>
                  <a:srgbClr val="00B0F0"/>
                </a:solidFill>
              </a:rPr>
              <a:t>u</a:t>
            </a:r>
            <a:r>
              <a:rPr lang="en-PK" dirty="0">
                <a:solidFill>
                  <a:srgbClr val="00B0F0"/>
                </a:solidFill>
              </a:rPr>
              <a:t>t</a:t>
            </a:r>
            <a:r>
              <a:rPr lang="en-US" dirty="0">
                <a:solidFill>
                  <a:srgbClr val="00B0F0"/>
                </a:solidFill>
              </a:rPr>
              <a:t>h</a:t>
            </a:r>
            <a:r>
              <a:rPr lang="en-PK" dirty="0">
                <a:solidFill>
                  <a:srgbClr val="00B0F0"/>
                </a:solidFill>
              </a:rPr>
              <a:t>e</a:t>
            </a:r>
            <a:r>
              <a:rPr lang="en-US" dirty="0">
                <a:solidFill>
                  <a:srgbClr val="00B0F0"/>
                </a:solidFill>
              </a:rPr>
              <a:t>r</a:t>
            </a:r>
            <a:r>
              <a:rPr lang="en-PK" dirty="0">
                <a:solidFill>
                  <a:srgbClr val="00B0F0"/>
                </a:solidFill>
              </a:rPr>
              <a:t>n).</a:t>
            </a:r>
          </a:p>
          <a:p>
            <a:pPr algn="just"/>
            <a:r>
              <a:rPr lang="en-PK" dirty="0"/>
              <a:t>UK and France stature as global power diminished greatly (</a:t>
            </a:r>
            <a:r>
              <a:rPr lang="en-US" dirty="0"/>
              <a:t>D</a:t>
            </a:r>
            <a:r>
              <a:rPr lang="en-PK" dirty="0"/>
              <a:t>e</a:t>
            </a:r>
            <a:r>
              <a:rPr lang="en-US" dirty="0"/>
              <a:t>c</a:t>
            </a:r>
            <a:r>
              <a:rPr lang="en-PK" dirty="0"/>
              <a:t>o</a:t>
            </a:r>
            <a:r>
              <a:rPr lang="en-US" dirty="0"/>
              <a:t>l</a:t>
            </a:r>
            <a:r>
              <a:rPr lang="en-PK" dirty="0"/>
              <a:t>o</a:t>
            </a:r>
            <a:r>
              <a:rPr lang="en-US" dirty="0"/>
              <a:t>n</a:t>
            </a:r>
            <a:r>
              <a:rPr lang="en-PK" dirty="0" err="1"/>
              <a:t>i</a:t>
            </a:r>
            <a:r>
              <a:rPr lang="en-US" dirty="0"/>
              <a:t>z</a:t>
            </a:r>
            <a:r>
              <a:rPr lang="en-PK" dirty="0"/>
              <a:t>a</a:t>
            </a:r>
            <a:r>
              <a:rPr lang="en-US" dirty="0"/>
              <a:t>t</a:t>
            </a:r>
            <a:r>
              <a:rPr lang="en-PK" dirty="0" err="1"/>
              <a:t>i</a:t>
            </a:r>
            <a:r>
              <a:rPr lang="en-US" dirty="0"/>
              <a:t>o</a:t>
            </a:r>
            <a:r>
              <a:rPr lang="en-PK" dirty="0"/>
              <a:t>n).</a:t>
            </a:r>
          </a:p>
          <a:p>
            <a:pPr algn="just"/>
            <a:r>
              <a:rPr lang="en-PK" dirty="0"/>
              <a:t>UNO </a:t>
            </a:r>
            <a:r>
              <a:rPr lang="en-US" dirty="0"/>
              <a:t>w</a:t>
            </a:r>
            <a:r>
              <a:rPr lang="en-PK" dirty="0"/>
              <a:t>a</a:t>
            </a:r>
            <a:r>
              <a:rPr lang="en-US" dirty="0"/>
              <a:t>s</a:t>
            </a:r>
            <a:r>
              <a:rPr lang="en-PK" dirty="0"/>
              <a:t> </a:t>
            </a:r>
            <a:r>
              <a:rPr lang="en-US" dirty="0"/>
              <a:t>e</a:t>
            </a:r>
            <a:r>
              <a:rPr lang="en-PK" dirty="0"/>
              <a:t>s</a:t>
            </a:r>
            <a:r>
              <a:rPr lang="en-US" dirty="0"/>
              <a:t>t</a:t>
            </a:r>
            <a:r>
              <a:rPr lang="en-PK" dirty="0"/>
              <a:t>a</a:t>
            </a:r>
            <a:r>
              <a:rPr lang="en-US" dirty="0"/>
              <a:t>b</a:t>
            </a:r>
            <a:r>
              <a:rPr lang="en-PK" dirty="0"/>
              <a:t>l</a:t>
            </a:r>
            <a:r>
              <a:rPr lang="en-US" dirty="0" err="1"/>
              <a:t>i</a:t>
            </a:r>
            <a:r>
              <a:rPr lang="en-PK" dirty="0"/>
              <a:t>s</a:t>
            </a:r>
            <a:r>
              <a:rPr lang="en-US" dirty="0"/>
              <a:t>h</a:t>
            </a:r>
            <a:r>
              <a:rPr lang="en-PK" dirty="0"/>
              <a:t>e</a:t>
            </a:r>
            <a:r>
              <a:rPr lang="en-US" dirty="0"/>
              <a:t>d</a:t>
            </a:r>
            <a:r>
              <a:rPr lang="en-PK" dirty="0"/>
              <a:t>.</a:t>
            </a:r>
          </a:p>
          <a:p>
            <a:pPr algn="just"/>
            <a:r>
              <a:rPr lang="en-PK" dirty="0"/>
              <a:t>Chines civil war resumes </a:t>
            </a:r>
            <a:r>
              <a:rPr lang="en-US" dirty="0"/>
              <a:t>a</a:t>
            </a:r>
            <a:r>
              <a:rPr lang="en-PK" dirty="0"/>
              <a:t>n</a:t>
            </a:r>
            <a:r>
              <a:rPr lang="en-US" dirty="0"/>
              <a:t>d</a:t>
            </a:r>
            <a:r>
              <a:rPr lang="en-PK" dirty="0"/>
              <a:t> ends in </a:t>
            </a:r>
            <a:r>
              <a:rPr lang="en-PK" b="1" dirty="0">
                <a:solidFill>
                  <a:srgbClr val="00B0F0"/>
                </a:solidFill>
              </a:rPr>
              <a:t>1949</a:t>
            </a:r>
            <a:r>
              <a:rPr lang="en-PK" dirty="0">
                <a:solidFill>
                  <a:srgbClr val="00B0F0"/>
                </a:solidFill>
              </a:rPr>
              <a:t>.</a:t>
            </a:r>
          </a:p>
          <a:p>
            <a:pPr algn="just"/>
            <a:r>
              <a:rPr lang="en-PK" dirty="0"/>
              <a:t>Israel created </a:t>
            </a:r>
            <a:r>
              <a:rPr lang="en-US" dirty="0" err="1"/>
              <a:t>i</a:t>
            </a:r>
            <a:r>
              <a:rPr lang="en-PK" dirty="0"/>
              <a:t>n </a:t>
            </a:r>
            <a:r>
              <a:rPr lang="en-US" dirty="0"/>
              <a:t>m</a:t>
            </a:r>
            <a:r>
              <a:rPr lang="en-PK" dirty="0" err="1"/>
              <a:t>i</a:t>
            </a:r>
            <a:r>
              <a:rPr lang="en-US" dirty="0"/>
              <a:t>d</a:t>
            </a:r>
            <a:r>
              <a:rPr lang="en-PK" dirty="0"/>
              <a:t>dle east.</a:t>
            </a:r>
          </a:p>
        </p:txBody>
      </p:sp>
    </p:spTree>
    <p:extLst>
      <p:ext uri="{BB962C8B-B14F-4D97-AF65-F5344CB8AC3E}">
        <p14:creationId xmlns:p14="http://schemas.microsoft.com/office/powerpoint/2010/main" val="3430077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FA02A9-585A-4995-BF25-40FB9EE71575}"/>
              </a:ext>
            </a:extLst>
          </p:cNvPr>
          <p:cNvSpPr>
            <a:spLocks noGrp="1"/>
          </p:cNvSpPr>
          <p:nvPr>
            <p:ph idx="4294967295"/>
          </p:nvPr>
        </p:nvSpPr>
        <p:spPr>
          <a:xfrm>
            <a:off x="602166" y="646771"/>
            <a:ext cx="11218127" cy="5530192"/>
          </a:xfrm>
        </p:spPr>
        <p:txBody>
          <a:bodyPr/>
          <a:lstStyle/>
          <a:p>
            <a:pPr algn="just"/>
            <a:endParaRPr lang="en-PK" dirty="0"/>
          </a:p>
          <a:p>
            <a:pPr marL="0" indent="0">
              <a:buNone/>
            </a:pPr>
            <a:r>
              <a:rPr lang="en-PK" sz="4400" b="1" u="sng" dirty="0">
                <a:latin typeface="+mj-lt"/>
              </a:rPr>
              <a:t>Radio</a:t>
            </a:r>
          </a:p>
          <a:p>
            <a:pPr marL="0" indent="0">
              <a:buNone/>
            </a:pPr>
            <a:endParaRPr lang="en-PK" sz="4400" b="1" u="sng" dirty="0">
              <a:latin typeface="+mj-lt"/>
            </a:endParaRPr>
          </a:p>
          <a:p>
            <a:r>
              <a:rPr lang="en-US" dirty="0"/>
              <a:t>Radio is the technology of signaling and communicating</a:t>
            </a:r>
            <a:r>
              <a:rPr lang="en-PK" dirty="0"/>
              <a:t> u</a:t>
            </a:r>
            <a:r>
              <a:rPr lang="en-US" dirty="0"/>
              <a:t>s</a:t>
            </a:r>
            <a:r>
              <a:rPr lang="en-PK" dirty="0" err="1"/>
              <a:t>i</a:t>
            </a:r>
            <a:r>
              <a:rPr lang="en-US" dirty="0"/>
              <a:t>n</a:t>
            </a:r>
            <a:r>
              <a:rPr lang="en-PK" dirty="0"/>
              <a:t>g </a:t>
            </a:r>
            <a:r>
              <a:rPr lang="en-US" dirty="0"/>
              <a:t>r</a:t>
            </a:r>
            <a:r>
              <a:rPr lang="en-PK" dirty="0"/>
              <a:t>a</a:t>
            </a:r>
            <a:r>
              <a:rPr lang="en-US" dirty="0"/>
              <a:t>d</a:t>
            </a:r>
            <a:r>
              <a:rPr lang="en-PK" dirty="0" err="1"/>
              <a:t>i</a:t>
            </a:r>
            <a:r>
              <a:rPr lang="en-US" dirty="0"/>
              <a:t>o</a:t>
            </a:r>
            <a:r>
              <a:rPr lang="en-PK" dirty="0"/>
              <a:t> </a:t>
            </a:r>
            <a:r>
              <a:rPr lang="en-US" dirty="0"/>
              <a:t>w</a:t>
            </a:r>
            <a:r>
              <a:rPr lang="en-PK" dirty="0"/>
              <a:t>a</a:t>
            </a:r>
            <a:r>
              <a:rPr lang="en-US" dirty="0"/>
              <a:t>v</a:t>
            </a:r>
            <a:r>
              <a:rPr lang="en-PK" dirty="0"/>
              <a:t>e</a:t>
            </a:r>
            <a:r>
              <a:rPr lang="en-US" dirty="0"/>
              <a:t>s</a:t>
            </a:r>
            <a:r>
              <a:rPr lang="en-PK" dirty="0"/>
              <a:t>. </a:t>
            </a:r>
          </a:p>
          <a:p>
            <a:r>
              <a:rPr lang="en-US" dirty="0"/>
              <a:t>Radio technology is a useful channel through which people</a:t>
            </a:r>
            <a:r>
              <a:rPr lang="en-PK" dirty="0"/>
              <a:t> c</a:t>
            </a:r>
            <a:r>
              <a:rPr lang="en-US" dirty="0"/>
              <a:t>o</a:t>
            </a:r>
            <a:r>
              <a:rPr lang="en-PK" dirty="0"/>
              <a:t>m</a:t>
            </a:r>
            <a:r>
              <a:rPr lang="en-US" dirty="0"/>
              <a:t>m</a:t>
            </a:r>
            <a:r>
              <a:rPr lang="en-PK" dirty="0"/>
              <a:t>u</a:t>
            </a:r>
            <a:r>
              <a:rPr lang="en-US" dirty="0"/>
              <a:t>n</a:t>
            </a:r>
            <a:r>
              <a:rPr lang="en-PK" dirty="0" err="1"/>
              <a:t>i</a:t>
            </a:r>
            <a:r>
              <a:rPr lang="en-US" dirty="0"/>
              <a:t>c</a:t>
            </a:r>
            <a:r>
              <a:rPr lang="en-PK" dirty="0"/>
              <a:t>a</a:t>
            </a:r>
            <a:r>
              <a:rPr lang="en-US" dirty="0"/>
              <a:t>t</a:t>
            </a:r>
            <a:r>
              <a:rPr lang="en-PK" dirty="0"/>
              <a:t>e.</a:t>
            </a:r>
          </a:p>
          <a:p>
            <a:r>
              <a:rPr lang="en-US" dirty="0"/>
              <a:t>Messages</a:t>
            </a:r>
            <a:r>
              <a:rPr lang="en-PK" dirty="0"/>
              <a:t> </a:t>
            </a:r>
            <a:r>
              <a:rPr lang="en-US" dirty="0"/>
              <a:t>sent through invisible airwaves </a:t>
            </a:r>
            <a:r>
              <a:rPr lang="en-PK" dirty="0"/>
              <a:t>t</a:t>
            </a:r>
            <a:r>
              <a:rPr lang="en-US" dirty="0"/>
              <a:t>o</a:t>
            </a:r>
            <a:r>
              <a:rPr lang="en-PK" dirty="0"/>
              <a:t> </a:t>
            </a:r>
            <a:r>
              <a:rPr lang="en-US" dirty="0"/>
              <a:t>inform, persuade and entertain.</a:t>
            </a:r>
            <a:endParaRPr lang="en-PK" dirty="0"/>
          </a:p>
          <a:p>
            <a:pPr algn="just"/>
            <a:r>
              <a:rPr lang="en-PK" dirty="0"/>
              <a:t>It</a:t>
            </a:r>
            <a:r>
              <a:rPr lang="en-US" dirty="0"/>
              <a:t> connects</a:t>
            </a:r>
            <a:r>
              <a:rPr lang="en-PK" dirty="0"/>
              <a:t> </a:t>
            </a:r>
            <a:r>
              <a:rPr lang="en-US" dirty="0"/>
              <a:t>individuals across geographical, cultural, and even political divides.</a:t>
            </a:r>
            <a:endParaRPr lang="en-PK" dirty="0"/>
          </a:p>
          <a:p>
            <a:pPr algn="just"/>
            <a:endParaRPr lang="en-US" dirty="0"/>
          </a:p>
          <a:p>
            <a:pPr algn="just"/>
            <a:endParaRPr lang="en-US" dirty="0"/>
          </a:p>
        </p:txBody>
      </p:sp>
    </p:spTree>
    <p:extLst>
      <p:ext uri="{BB962C8B-B14F-4D97-AF65-F5344CB8AC3E}">
        <p14:creationId xmlns:p14="http://schemas.microsoft.com/office/powerpoint/2010/main" val="2292681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TotalTime>
  <Words>2839</Words>
  <Application>Microsoft Office PowerPoint</Application>
  <PresentationFormat>Widescreen</PresentationFormat>
  <Paragraphs>141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Topic: USE OF RADIO DURING   WW I &amp; WW II</vt:lpstr>
      <vt:lpstr>WORLD WAR I</vt:lpstr>
      <vt:lpstr>CAUSES</vt:lpstr>
      <vt:lpstr>IMPACTS</vt:lpstr>
      <vt:lpstr>WORLD WAR II</vt:lpstr>
      <vt:lpstr>CAUSES</vt:lpstr>
      <vt:lpstr>IMPACTS</vt:lpstr>
      <vt:lpstr>PowerPoint Presentation</vt:lpstr>
      <vt:lpstr>INVENTION OF RADIO</vt:lpstr>
      <vt:lpstr>DEVELOPMENT OF RADIO</vt:lpstr>
      <vt:lpstr>USE OF RADIO FOR ENTERTAINMENT</vt:lpstr>
      <vt:lpstr>USE OF RADIO FOR BUSINESS </vt:lpstr>
      <vt:lpstr>USE OF RADIO FOR PROPAGANDA</vt:lpstr>
      <vt:lpstr> RADIO USED BY SOVIET UNION</vt:lpstr>
      <vt:lpstr>RADIO USED BY GERMANY</vt:lpstr>
      <vt:lpstr>PowerPoint Presentation</vt:lpstr>
      <vt:lpstr>RADIO USED BY ITALY</vt:lpstr>
      <vt:lpstr>RADIO USED BY JAPAN</vt:lpstr>
      <vt:lpstr>RADIO USED BY BRITISH</vt:lpstr>
      <vt:lpstr>PowerPoint Presentation</vt:lpstr>
      <vt:lpstr>PowerPoint Presentation</vt:lpstr>
      <vt:lpstr>RADIO USED BY USA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MUSA</dc:creator>
  <cp:lastModifiedBy>MUSA</cp:lastModifiedBy>
  <cp:revision>185</cp:revision>
  <dcterms:created xsi:type="dcterms:W3CDTF">2020-03-15T14:05:22Z</dcterms:created>
  <dcterms:modified xsi:type="dcterms:W3CDTF">2020-03-16T10:01:26Z</dcterms:modified>
</cp:coreProperties>
</file>