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79" r:id="rId4"/>
    <p:sldId id="260" r:id="rId5"/>
    <p:sldId id="280" r:id="rId6"/>
    <p:sldId id="281" r:id="rId7"/>
    <p:sldId id="282" r:id="rId8"/>
    <p:sldId id="283" r:id="rId9"/>
    <p:sldId id="261" r:id="rId10"/>
    <p:sldId id="262" r:id="rId11"/>
    <p:sldId id="263" r:id="rId12"/>
    <p:sldId id="264" r:id="rId13"/>
    <p:sldId id="284" r:id="rId14"/>
    <p:sldId id="266" r:id="rId15"/>
    <p:sldId id="267" r:id="rId16"/>
    <p:sldId id="259" r:id="rId17"/>
    <p:sldId id="268" r:id="rId18"/>
    <p:sldId id="269" r:id="rId19"/>
    <p:sldId id="270" r:id="rId20"/>
    <p:sldId id="272" r:id="rId21"/>
    <p:sldId id="271" r:id="rId22"/>
    <p:sldId id="273" r:id="rId23"/>
    <p:sldId id="276" r:id="rId24"/>
    <p:sldId id="275" r:id="rId25"/>
    <p:sldId id="258" r:id="rId26"/>
    <p:sldId id="285" r:id="rId27"/>
    <p:sldId id="257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abdulmunem\Downloads\new_hd_beautiful_bismillah_background-8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22860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abdulmunem\Downloads\555067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" y="152400"/>
            <a:ext cx="893618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76199"/>
            <a:ext cx="6248400" cy="1969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Emergency Situation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1913" y="2453480"/>
            <a:ext cx="4963391" cy="1839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 Emergency Plan 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505200" y="1676400"/>
            <a:ext cx="6477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105400" y="3654576"/>
            <a:ext cx="6477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4557170"/>
            <a:ext cx="5969577" cy="1826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Immediate repose to counter Life threatening situation with Best Possible Quality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2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Proper preparation of sports medicine staff for any kind of sudden sports emergency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399"/>
            <a:ext cx="9144000" cy="522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2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86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255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Factors to consider in the proper </a:t>
            </a:r>
            <a:r>
              <a:rPr lang="en-US" sz="3200" b="1" dirty="0" smtClean="0">
                <a:solidFill>
                  <a:srgbClr val="00B0F0"/>
                </a:solidFill>
              </a:rPr>
              <a:t>organization and administration </a:t>
            </a:r>
            <a:r>
              <a:rPr lang="en-US" sz="3200" b="1" dirty="0">
                <a:solidFill>
                  <a:srgbClr val="00B0F0"/>
                </a:solidFill>
              </a:rPr>
              <a:t>of emergency care in </a:t>
            </a:r>
            <a:r>
              <a:rPr lang="en-US" sz="3200" b="1" dirty="0" smtClean="0">
                <a:solidFill>
                  <a:srgbClr val="00B0F0"/>
                </a:solidFill>
              </a:rPr>
              <a:t>athletic activity include the </a:t>
            </a:r>
            <a:r>
              <a:rPr lang="en-US" sz="3200" b="1" dirty="0">
                <a:solidFill>
                  <a:srgbClr val="00B0F0"/>
                </a:solidFill>
              </a:rPr>
              <a:t>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</a:t>
            </a:r>
            <a:r>
              <a:rPr lang="en-US" dirty="0" smtClean="0">
                <a:solidFill>
                  <a:srgbClr val="FFC000"/>
                </a:solidFill>
              </a:rPr>
              <a:t>Development </a:t>
            </a:r>
            <a:r>
              <a:rPr lang="en-US" dirty="0">
                <a:solidFill>
                  <a:srgbClr val="FFC000"/>
                </a:solidFill>
              </a:rPr>
              <a:t>and implementation of an EAP</a:t>
            </a:r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dirty="0"/>
              <a:t>The </a:t>
            </a:r>
            <a:r>
              <a:rPr lang="en-US" b="1" dirty="0"/>
              <a:t>sports medicine staff and emergency team</a:t>
            </a:r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dirty="0">
                <a:solidFill>
                  <a:srgbClr val="FFC000"/>
                </a:solidFill>
              </a:rPr>
              <a:t>Initial </a:t>
            </a:r>
            <a:r>
              <a:rPr lang="en-US" b="1" dirty="0">
                <a:solidFill>
                  <a:srgbClr val="FFC000"/>
                </a:solidFill>
              </a:rPr>
              <a:t>patient assessment </a:t>
            </a:r>
            <a:r>
              <a:rPr lang="en-US" dirty="0">
                <a:solidFill>
                  <a:srgbClr val="FFC000"/>
                </a:solidFill>
              </a:rPr>
              <a:t>and care</a:t>
            </a:r>
          </a:p>
          <a:p>
            <a:pPr marL="0" indent="0">
              <a:buNone/>
            </a:pPr>
            <a:r>
              <a:rPr lang="en-US" b="1" dirty="0"/>
              <a:t>4. </a:t>
            </a:r>
            <a:r>
              <a:rPr lang="en-US" dirty="0"/>
              <a:t>Emergency communication</a:t>
            </a:r>
          </a:p>
          <a:p>
            <a:pPr marL="0" indent="0">
              <a:buNone/>
            </a:pPr>
            <a:r>
              <a:rPr lang="en-US" b="1" dirty="0"/>
              <a:t>5. </a:t>
            </a:r>
            <a:r>
              <a:rPr lang="en-US" dirty="0">
                <a:solidFill>
                  <a:srgbClr val="FFC000"/>
                </a:solidFill>
              </a:rPr>
              <a:t>Emergency equipment and supplies</a:t>
            </a:r>
          </a:p>
          <a:p>
            <a:pPr marL="0" indent="0">
              <a:buNone/>
            </a:pPr>
            <a:r>
              <a:rPr lang="en-US" b="1" dirty="0"/>
              <a:t>6. </a:t>
            </a:r>
            <a:r>
              <a:rPr lang="en-US" dirty="0"/>
              <a:t>Venue locations</a:t>
            </a:r>
          </a:p>
          <a:p>
            <a:pPr marL="0" indent="0">
              <a:buNone/>
            </a:pPr>
            <a:r>
              <a:rPr lang="en-US" b="1" dirty="0"/>
              <a:t>7. </a:t>
            </a:r>
            <a:r>
              <a:rPr lang="en-US" dirty="0">
                <a:solidFill>
                  <a:srgbClr val="FFC000"/>
                </a:solidFill>
              </a:rPr>
              <a:t>Emergency transportation</a:t>
            </a:r>
          </a:p>
          <a:p>
            <a:pPr marL="0" indent="0">
              <a:buNone/>
            </a:pPr>
            <a:r>
              <a:rPr lang="en-US" b="1" dirty="0"/>
              <a:t>8. </a:t>
            </a:r>
            <a:r>
              <a:rPr lang="en-US" dirty="0"/>
              <a:t>Emergency care facilities</a:t>
            </a:r>
          </a:p>
          <a:p>
            <a:pPr marL="0" indent="0">
              <a:buNone/>
            </a:pPr>
            <a:r>
              <a:rPr lang="en-US" b="1" dirty="0"/>
              <a:t>9. </a:t>
            </a:r>
            <a:r>
              <a:rPr lang="en-US" b="1" dirty="0">
                <a:solidFill>
                  <a:srgbClr val="FFC000"/>
                </a:solidFill>
              </a:rPr>
              <a:t>Legal need </a:t>
            </a:r>
            <a:r>
              <a:rPr lang="en-US" dirty="0">
                <a:solidFill>
                  <a:srgbClr val="FFC000"/>
                </a:solidFill>
              </a:rPr>
              <a:t>and </a:t>
            </a:r>
            <a:r>
              <a:rPr lang="en-US" b="1" dirty="0">
                <a:solidFill>
                  <a:srgbClr val="FFC000"/>
                </a:solidFill>
              </a:rPr>
              <a:t>documentation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9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Develop and Implement an 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7848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Research show that </a:t>
            </a:r>
            <a:r>
              <a:rPr lang="en-US" dirty="0">
                <a:solidFill>
                  <a:srgbClr val="FFFF00"/>
                </a:solidFill>
              </a:rPr>
              <a:t>almost one third </a:t>
            </a:r>
            <a:r>
              <a:rPr lang="en-US" dirty="0" smtClean="0">
                <a:solidFill>
                  <a:srgbClr val="FFFF00"/>
                </a:solidFill>
              </a:rPr>
              <a:t>(1/3</a:t>
            </a:r>
            <a:r>
              <a:rPr lang="en-US" baseline="30000" dirty="0" smtClean="0">
                <a:solidFill>
                  <a:srgbClr val="FFFF00"/>
                </a:solidFill>
              </a:rPr>
              <a:t>rd</a:t>
            </a:r>
            <a:r>
              <a:rPr lang="en-US" dirty="0" smtClean="0">
                <a:solidFill>
                  <a:srgbClr val="FFFF00"/>
                </a:solidFill>
              </a:rPr>
              <a:t> of </a:t>
            </a:r>
            <a:r>
              <a:rPr lang="en-US" dirty="0">
                <a:solidFill>
                  <a:srgbClr val="FFFF00"/>
                </a:solidFill>
              </a:rPr>
              <a:t>athletes are injured in some way </a:t>
            </a:r>
            <a:r>
              <a:rPr lang="en-US" dirty="0" smtClean="0">
                <a:solidFill>
                  <a:srgbClr val="FFFF00"/>
                </a:solidFill>
              </a:rPr>
              <a:t>during their careers</a:t>
            </a:r>
          </a:p>
          <a:p>
            <a:r>
              <a:rPr lang="en-US" dirty="0"/>
              <a:t>In a National Athletic Trainers’ </a:t>
            </a:r>
            <a:r>
              <a:rPr lang="en-US" dirty="0" smtClean="0"/>
              <a:t>Association  </a:t>
            </a:r>
            <a:r>
              <a:rPr lang="en-US" dirty="0"/>
              <a:t>Statement it was recommended that </a:t>
            </a:r>
            <a:r>
              <a:rPr lang="en-US" dirty="0">
                <a:solidFill>
                  <a:srgbClr val="0070C0"/>
                </a:solidFill>
              </a:rPr>
              <a:t>each </a:t>
            </a:r>
            <a:r>
              <a:rPr lang="en-US" dirty="0" smtClean="0">
                <a:solidFill>
                  <a:srgbClr val="0070C0"/>
                </a:solidFill>
              </a:rPr>
              <a:t>organization or </a:t>
            </a:r>
            <a:r>
              <a:rPr lang="en-US" dirty="0">
                <a:solidFill>
                  <a:srgbClr val="0070C0"/>
                </a:solidFill>
              </a:rPr>
              <a:t>institution that sponsors athletic activities </a:t>
            </a:r>
            <a:r>
              <a:rPr lang="en-US" dirty="0" smtClean="0">
                <a:solidFill>
                  <a:srgbClr val="0070C0"/>
                </a:solidFill>
              </a:rPr>
              <a:t>or events </a:t>
            </a:r>
            <a:r>
              <a:rPr lang="en-US" dirty="0">
                <a:solidFill>
                  <a:srgbClr val="FFFF00"/>
                </a:solidFill>
              </a:rPr>
              <a:t>develop and </a:t>
            </a:r>
            <a:r>
              <a:rPr lang="en-US" dirty="0" smtClean="0">
                <a:solidFill>
                  <a:srgbClr val="FFFF00"/>
                </a:solidFill>
              </a:rPr>
              <a:t>implement </a:t>
            </a:r>
            <a:r>
              <a:rPr lang="en-US" dirty="0">
                <a:solidFill>
                  <a:srgbClr val="FFFF00"/>
                </a:solidFill>
              </a:rPr>
              <a:t>a written EAP</a:t>
            </a:r>
          </a:p>
        </p:txBody>
      </p:sp>
    </p:spTree>
    <p:extLst>
      <p:ext uri="{BB962C8B-B14F-4D97-AF65-F5344CB8AC3E}">
        <p14:creationId xmlns:p14="http://schemas.microsoft.com/office/powerpoint/2010/main" val="173397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Emergency action </a:t>
            </a:r>
            <a:r>
              <a:rPr lang="en-US" dirty="0">
                <a:solidFill>
                  <a:srgbClr val="0070C0"/>
                </a:solidFill>
              </a:rPr>
              <a:t>plans should be developed by organizational </a:t>
            </a:r>
            <a:r>
              <a:rPr lang="en-US" dirty="0" smtClean="0">
                <a:solidFill>
                  <a:srgbClr val="0070C0"/>
                </a:solidFill>
              </a:rPr>
              <a:t>or institutional </a:t>
            </a:r>
            <a:r>
              <a:rPr lang="en-US" dirty="0">
                <a:solidFill>
                  <a:srgbClr val="0070C0"/>
                </a:solidFill>
              </a:rPr>
              <a:t>personnel in consultation with </a:t>
            </a:r>
            <a:r>
              <a:rPr lang="en-US" sz="3200" dirty="0" smtClean="0">
                <a:solidFill>
                  <a:srgbClr val="FFFF00"/>
                </a:solidFill>
              </a:rPr>
              <a:t>l</a:t>
            </a:r>
            <a:r>
              <a:rPr lang="en-US" sz="3200" dirty="0">
                <a:solidFill>
                  <a:srgbClr val="FFFF00"/>
                </a:solidFill>
              </a:rPr>
              <a:t>o</a:t>
            </a:r>
            <a:r>
              <a:rPr lang="en-US" sz="3200" dirty="0" smtClean="0">
                <a:solidFill>
                  <a:srgbClr val="FFFF00"/>
                </a:solidFill>
              </a:rPr>
              <a:t>cal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emergency medical </a:t>
            </a:r>
            <a:r>
              <a:rPr lang="en-US" b="1" dirty="0">
                <a:solidFill>
                  <a:srgbClr val="FFFF00"/>
                </a:solidFill>
              </a:rPr>
              <a:t>services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 smtClean="0"/>
              <a:t>EAP </a:t>
            </a:r>
            <a:r>
              <a:rPr lang="en-US" dirty="0" smtClean="0"/>
              <a:t>should be implemented </a:t>
            </a:r>
            <a:r>
              <a:rPr lang="en-US" dirty="0"/>
              <a:t>for the safety of </a:t>
            </a:r>
            <a:r>
              <a:rPr lang="en-US" dirty="0" smtClean="0"/>
              <a:t>all athletic </a:t>
            </a:r>
            <a:r>
              <a:rPr lang="en-US" dirty="0"/>
              <a:t>personnel, including </a:t>
            </a:r>
            <a:r>
              <a:rPr lang="en-US" dirty="0" smtClean="0"/>
              <a:t>athletes.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After development of plan </a:t>
            </a:r>
            <a:r>
              <a:rPr lang="en-US" dirty="0" smtClean="0">
                <a:solidFill>
                  <a:srgbClr val="0070C0"/>
                </a:solidFill>
              </a:rPr>
              <a:t>its implementation </a:t>
            </a:r>
            <a:r>
              <a:rPr lang="en-US" dirty="0" smtClean="0">
                <a:solidFill>
                  <a:srgbClr val="0070C0"/>
                </a:solidFill>
              </a:rPr>
              <a:t>is necessary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3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239000" cy="1554162"/>
          </a:xfrm>
        </p:spPr>
        <p:txBody>
          <a:bodyPr>
            <a:noAutofit/>
          </a:bodyPr>
          <a:lstStyle/>
          <a:p>
            <a:r>
              <a:rPr lang="en-US" sz="5400" dirty="0" smtClean="0"/>
              <a:t>How to make sure proper implementation of EAP ???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Documentation</a:t>
            </a:r>
          </a:p>
          <a:p>
            <a:r>
              <a:rPr lang="en-US" dirty="0" smtClean="0"/>
              <a:t>Education </a:t>
            </a:r>
          </a:p>
          <a:p>
            <a:r>
              <a:rPr lang="en-US" dirty="0" smtClean="0"/>
              <a:t>Frequent Rehearsal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C:\Users\abdulmunem\Downloads\0321_happyemploy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15225"/>
            <a:ext cx="4648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6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76" y="1752600"/>
            <a:ext cx="812442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EAP should be </a:t>
            </a:r>
            <a:r>
              <a:rPr lang="en-US" dirty="0" smtClean="0">
                <a:solidFill>
                  <a:srgbClr val="0070C0"/>
                </a:solidFill>
              </a:rPr>
              <a:t>clear</a:t>
            </a:r>
            <a:r>
              <a:rPr lang="en-US" dirty="0" smtClean="0"/>
              <a:t> enough regarding its mechanism of action</a:t>
            </a:r>
          </a:p>
          <a:p>
            <a:r>
              <a:rPr lang="en-US" dirty="0" smtClean="0"/>
              <a:t>There should be </a:t>
            </a:r>
            <a:r>
              <a:rPr lang="en-US" dirty="0" smtClean="0">
                <a:solidFill>
                  <a:srgbClr val="0070C0"/>
                </a:solidFill>
              </a:rPr>
              <a:t>separate plan </a:t>
            </a:r>
            <a:r>
              <a:rPr lang="en-US" dirty="0" smtClean="0"/>
              <a:t>for Different venues and Game Vs Practice</a:t>
            </a:r>
          </a:p>
          <a:p>
            <a:r>
              <a:rPr lang="en-US" dirty="0" smtClean="0"/>
              <a:t>There is possibility of </a:t>
            </a:r>
            <a:r>
              <a:rPr lang="en-US" dirty="0" smtClean="0">
                <a:solidFill>
                  <a:srgbClr val="0070C0"/>
                </a:solidFill>
              </a:rPr>
              <a:t>unavailability of team physician </a:t>
            </a:r>
            <a:r>
              <a:rPr lang="en-US" dirty="0" smtClean="0"/>
              <a:t>during game so it should be kept in mind while designing EAP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Location and type of Equipment </a:t>
            </a:r>
            <a:r>
              <a:rPr lang="en-US" dirty="0" smtClean="0"/>
              <a:t>may be different among sports teams and avenues.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4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utdoor </a:t>
            </a:r>
            <a:r>
              <a:rPr lang="en-US" dirty="0"/>
              <a:t>sports with </a:t>
            </a:r>
            <a:r>
              <a:rPr lang="en-US" dirty="0" smtClean="0"/>
              <a:t>a high </a:t>
            </a:r>
            <a:r>
              <a:rPr lang="en-US" dirty="0"/>
              <a:t>risk of heat illness may require a large tub or </a:t>
            </a:r>
            <a:r>
              <a:rPr lang="en-US" dirty="0" smtClean="0"/>
              <a:t>wading pool </a:t>
            </a:r>
            <a:r>
              <a:rPr lang="en-US" dirty="0"/>
              <a:t>to be used for emergency cooling of athletes at risk </a:t>
            </a:r>
            <a:r>
              <a:rPr lang="en-US" dirty="0" smtClean="0"/>
              <a:t>of heat </a:t>
            </a:r>
            <a:r>
              <a:rPr lang="en-US" dirty="0"/>
              <a:t>stroke.</a:t>
            </a:r>
          </a:p>
        </p:txBody>
      </p:sp>
    </p:spTree>
    <p:extLst>
      <p:ext uri="{BB962C8B-B14F-4D97-AF65-F5344CB8AC3E}">
        <p14:creationId xmlns:p14="http://schemas.microsoft.com/office/powerpoint/2010/main" val="25126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581400"/>
            <a:ext cx="8001000" cy="226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Emergency procedures in Physical </a:t>
            </a:r>
            <a:r>
              <a:rPr lang="en-US" dirty="0"/>
              <a:t>Therapy</a:t>
            </a:r>
            <a:br>
              <a:rPr lang="en-US" dirty="0"/>
            </a:br>
            <a:r>
              <a:rPr lang="en-US" dirty="0"/>
              <a:t>Primary care &amp;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Dr.Waqas</a:t>
            </a:r>
            <a:br>
              <a:rPr lang="en-US" dirty="0" smtClean="0"/>
            </a:br>
            <a:r>
              <a:rPr lang="en-US" dirty="0" smtClean="0"/>
              <a:t>PPDPT(RIU),BSPT(KEMU)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41640"/>
            <a:ext cx="6400800" cy="1411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bdulmunem\Downloads\therap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847580"/>
          </a:xfrm>
        </p:spPr>
        <p:txBody>
          <a:bodyPr/>
          <a:lstStyle/>
          <a:p>
            <a:r>
              <a:rPr lang="en-US" dirty="0" smtClean="0"/>
              <a:t>Wading pool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abdulmunem\Downloads\Aquatrek Wading Pool Ramp-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2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bdulmunem\Downloads\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0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Proper </a:t>
            </a:r>
            <a:r>
              <a:rPr lang="en-US" dirty="0" smtClean="0">
                <a:solidFill>
                  <a:srgbClr val="00B0F0"/>
                </a:solidFill>
              </a:rPr>
              <a:t>education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of all members of emergency team regarding EAP</a:t>
            </a:r>
          </a:p>
          <a:p>
            <a:r>
              <a:rPr lang="en-US" dirty="0" smtClean="0"/>
              <a:t>All team members should have </a:t>
            </a:r>
            <a:r>
              <a:rPr lang="en-US" dirty="0" smtClean="0">
                <a:solidFill>
                  <a:srgbClr val="00B0F0"/>
                </a:solidFill>
              </a:rPr>
              <a:t>familiarity with EMS</a:t>
            </a:r>
            <a:r>
              <a:rPr lang="en-US" dirty="0" smtClean="0"/>
              <a:t> that will be providing services in that area.</a:t>
            </a:r>
          </a:p>
          <a:p>
            <a:r>
              <a:rPr lang="en-US" dirty="0">
                <a:solidFill>
                  <a:srgbClr val="00B0F0"/>
                </a:solidFill>
              </a:rPr>
              <a:t>written copy </a:t>
            </a:r>
            <a:r>
              <a:rPr lang="en-US" dirty="0" smtClean="0"/>
              <a:t>of the </a:t>
            </a:r>
            <a:r>
              <a:rPr lang="en-US" dirty="0"/>
              <a:t>EAP that </a:t>
            </a:r>
            <a:r>
              <a:rPr lang="en-US" dirty="0" smtClean="0"/>
              <a:t>provides complete </a:t>
            </a:r>
            <a:r>
              <a:rPr lang="en-US" dirty="0"/>
              <a:t>documentation </a:t>
            </a:r>
            <a:r>
              <a:rPr lang="en-US" dirty="0" smtClean="0"/>
              <a:t>roles and </a:t>
            </a:r>
            <a:r>
              <a:rPr lang="en-US" dirty="0"/>
              <a:t>responsibilities </a:t>
            </a:r>
            <a:r>
              <a:rPr lang="en-US" dirty="0" smtClean="0"/>
              <a:t>of all members in every emergency situation.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Pasted copy </a:t>
            </a:r>
            <a:r>
              <a:rPr lang="en-US" dirty="0" smtClean="0"/>
              <a:t>near main areas.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Rehearsal of 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abdulmunem\Downloads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800" cy="487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7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Rehearsal of EAP by emergency team</a:t>
            </a:r>
          </a:p>
          <a:p>
            <a:pPr marL="0" indent="0">
              <a:buNone/>
            </a:pPr>
            <a:r>
              <a:rPr lang="en-US" dirty="0" smtClean="0"/>
              <a:t>       providing a way </a:t>
            </a:r>
            <a:r>
              <a:rPr lang="en-US" dirty="0" smtClean="0">
                <a:solidFill>
                  <a:srgbClr val="00B0F0"/>
                </a:solidFill>
              </a:rPr>
              <a:t>to show emergency skill </a:t>
            </a:r>
            <a:r>
              <a:rPr lang="en-US" dirty="0" smtClean="0"/>
              <a:t>at high level of competency</a:t>
            </a:r>
          </a:p>
          <a:p>
            <a:r>
              <a:rPr lang="en-US" dirty="0"/>
              <a:t>It also </a:t>
            </a:r>
            <a:r>
              <a:rPr lang="en-US" dirty="0" smtClean="0"/>
              <a:t>provides the </a:t>
            </a:r>
            <a:r>
              <a:rPr lang="en-US" dirty="0"/>
              <a:t>opportunity for athletic trainers and other </a:t>
            </a:r>
            <a:r>
              <a:rPr lang="en-US" dirty="0" smtClean="0"/>
              <a:t>emergency medical </a:t>
            </a:r>
            <a:r>
              <a:rPr lang="en-US" dirty="0"/>
              <a:t>personnel to </a:t>
            </a:r>
            <a:r>
              <a:rPr lang="en-US" dirty="0">
                <a:solidFill>
                  <a:srgbClr val="00B0F0"/>
                </a:solidFill>
              </a:rPr>
              <a:t>communicate</a:t>
            </a:r>
            <a:r>
              <a:rPr lang="en-US" dirty="0"/>
              <a:t> regarding </a:t>
            </a:r>
            <a:r>
              <a:rPr lang="en-US" dirty="0" smtClean="0"/>
              <a:t>specific procedures </a:t>
            </a:r>
            <a:r>
              <a:rPr lang="en-US" dirty="0"/>
              <a:t>in their respective areas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Several meeting in a year</a:t>
            </a:r>
          </a:p>
          <a:p>
            <a:r>
              <a:rPr lang="en-US" dirty="0" smtClean="0"/>
              <a:t>Before the start of specific game season</a:t>
            </a:r>
          </a:p>
          <a:p>
            <a:r>
              <a:rPr lang="en-US" dirty="0" smtClean="0"/>
              <a:t>Upgradation of Plan per need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09600" y="1905000"/>
            <a:ext cx="457200" cy="595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3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Health </a:t>
            </a:r>
            <a:r>
              <a:rPr lang="en-GB" dirty="0"/>
              <a:t>care provided by a medical professional (such as a general practitioner, </a:t>
            </a:r>
            <a:r>
              <a:rPr lang="en-GB" dirty="0" smtClean="0"/>
              <a:t>paediatrician, </a:t>
            </a:r>
            <a:r>
              <a:rPr lang="en-GB" dirty="0"/>
              <a:t>or nurse) </a:t>
            </a:r>
            <a:r>
              <a:rPr lang="en-GB" dirty="0">
                <a:solidFill>
                  <a:srgbClr val="00B0F0"/>
                </a:solidFill>
              </a:rPr>
              <a:t>with whom a patient has initial contact </a:t>
            </a:r>
            <a:r>
              <a:rPr lang="en-GB" dirty="0"/>
              <a:t>and by whom the patient may be referred to a </a:t>
            </a:r>
            <a:r>
              <a:rPr lang="en-GB" dirty="0" smtClean="0"/>
              <a:t>specialist.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Secondary Care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0020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Medical </a:t>
            </a:r>
            <a:r>
              <a:rPr lang="en-GB" sz="2800" dirty="0"/>
              <a:t>care provided by a specialist or facility </a:t>
            </a:r>
            <a:r>
              <a:rPr lang="en-GB" sz="2800" dirty="0">
                <a:solidFill>
                  <a:srgbClr val="FF0000"/>
                </a:solidFill>
              </a:rPr>
              <a:t>upon referral </a:t>
            </a:r>
            <a:r>
              <a:rPr lang="en-GB" sz="2800" dirty="0"/>
              <a:t>by a primary care </a:t>
            </a:r>
            <a:r>
              <a:rPr lang="en-GB" sz="2800" dirty="0" smtClean="0"/>
              <a:t>physician.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57200" y="3028891"/>
            <a:ext cx="61739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dirty="0" smtClean="0">
                <a:solidFill>
                  <a:srgbClr val="00B0F0"/>
                </a:solidFill>
                <a:latin typeface="Franklin Gothic Book"/>
                <a:ea typeface="+mj-ea"/>
                <a:cs typeface="+mj-cs"/>
              </a:rPr>
              <a:t>Tertiary Care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352" y="3962400"/>
            <a:ext cx="7463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Highly </a:t>
            </a:r>
            <a:r>
              <a:rPr lang="en-GB" sz="2800" dirty="0"/>
              <a:t>specialized medical care usually over an </a:t>
            </a:r>
            <a:r>
              <a:rPr lang="en-GB" sz="2800" dirty="0">
                <a:solidFill>
                  <a:srgbClr val="FF0000"/>
                </a:solidFill>
              </a:rPr>
              <a:t>extended period of time </a:t>
            </a:r>
            <a:r>
              <a:rPr lang="en-GB" sz="2800" dirty="0"/>
              <a:t>that involves advanced and complex procedures and treatments performed by medical specialists in state-of-the-art </a:t>
            </a:r>
            <a:r>
              <a:rPr lang="en-GB" sz="2800" dirty="0" smtClean="0"/>
              <a:t>facilities.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4954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APTA</a:t>
            </a:r>
            <a:br>
              <a:rPr lang="en-US" dirty="0"/>
            </a:br>
            <a:r>
              <a:rPr lang="en-US" dirty="0"/>
              <a:t>Vision Sentence for Physical Therapy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467600" cy="4449763"/>
          </a:xfrm>
        </p:spPr>
        <p:txBody>
          <a:bodyPr>
            <a:normAutofit fontScale="92500"/>
          </a:bodyPr>
          <a:lstStyle/>
          <a:p>
            <a:r>
              <a:rPr lang="en-US" dirty="0"/>
              <a:t>By 2020 physical therapy will be provided by physical </a:t>
            </a:r>
            <a:r>
              <a:rPr lang="en-US" dirty="0" smtClean="0"/>
              <a:t>therapists who </a:t>
            </a:r>
            <a:r>
              <a:rPr lang="en-US" dirty="0"/>
              <a:t>are doctors of physical therapy, recognized </a:t>
            </a:r>
            <a:r>
              <a:rPr lang="en-US" dirty="0" smtClean="0"/>
              <a:t>by consumers </a:t>
            </a:r>
            <a:r>
              <a:rPr lang="en-US" dirty="0"/>
              <a:t>and other health care professionals as the </a:t>
            </a:r>
            <a:r>
              <a:rPr lang="en-US" dirty="0" smtClean="0"/>
              <a:t>practitioners of </a:t>
            </a:r>
            <a:r>
              <a:rPr lang="en-US" dirty="0"/>
              <a:t>choice to whom </a:t>
            </a:r>
            <a:r>
              <a:rPr lang="en-US" dirty="0">
                <a:solidFill>
                  <a:srgbClr val="00B0F0"/>
                </a:solidFill>
              </a:rPr>
              <a:t>consumers have direct access </a:t>
            </a:r>
            <a:r>
              <a:rPr lang="en-US" dirty="0" smtClean="0">
                <a:solidFill>
                  <a:srgbClr val="00B0F0"/>
                </a:solidFill>
              </a:rPr>
              <a:t>for the </a:t>
            </a:r>
            <a:r>
              <a:rPr lang="en-US" dirty="0">
                <a:solidFill>
                  <a:srgbClr val="00B0F0"/>
                </a:solidFill>
              </a:rPr>
              <a:t>diagnosis </a:t>
            </a:r>
            <a:r>
              <a:rPr lang="en-US" dirty="0"/>
              <a:t>of, </a:t>
            </a:r>
            <a:r>
              <a:rPr lang="en-US" dirty="0">
                <a:solidFill>
                  <a:srgbClr val="00B0F0"/>
                </a:solidFill>
              </a:rPr>
              <a:t>intervention</a:t>
            </a:r>
            <a:r>
              <a:rPr lang="en-US" dirty="0"/>
              <a:t> for, and for the </a:t>
            </a:r>
            <a:r>
              <a:rPr lang="en-US" dirty="0" smtClean="0">
                <a:solidFill>
                  <a:srgbClr val="00B0F0"/>
                </a:solidFill>
              </a:rPr>
              <a:t>prevention of impairments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functional limitations</a:t>
            </a:r>
            <a:r>
              <a:rPr lang="en-US" dirty="0"/>
              <a:t>, and </a:t>
            </a:r>
            <a:r>
              <a:rPr lang="en-US" dirty="0">
                <a:solidFill>
                  <a:srgbClr val="00B0F0"/>
                </a:solidFill>
              </a:rPr>
              <a:t>disabilities </a:t>
            </a:r>
            <a:r>
              <a:rPr lang="en-US" dirty="0" smtClean="0">
                <a:solidFill>
                  <a:srgbClr val="00B0F0"/>
                </a:solidFill>
              </a:rPr>
              <a:t>related to </a:t>
            </a:r>
            <a:r>
              <a:rPr lang="en-US" dirty="0">
                <a:solidFill>
                  <a:srgbClr val="00B0F0"/>
                </a:solidFill>
              </a:rPr>
              <a:t>movement, function and health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210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bdulmunem\Downloads\3c53e85a7f22912a3e0359acd9dea5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any kind of MSK injury </a:t>
            </a:r>
            <a:br>
              <a:rPr lang="en-US" dirty="0" smtClean="0"/>
            </a:br>
            <a:r>
              <a:rPr lang="en-US" dirty="0" smtClean="0"/>
              <a:t>What are the areas of focus before and after the injury 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6629400" cy="3429001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Injury prevention, assessment, treatment, and rehabilitation, particularly in the orthopedic and musculoskeletal disciplines is necessary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/>
              <a:t>To attain </a:t>
            </a:r>
            <a:r>
              <a:rPr lang="en-US" dirty="0" smtClean="0">
                <a:solidFill>
                  <a:srgbClr val="0070C0"/>
                </a:solidFill>
              </a:rPr>
              <a:t>Skills</a:t>
            </a:r>
            <a:r>
              <a:rPr lang="en-US" dirty="0"/>
              <a:t>, knowledge, </a:t>
            </a:r>
            <a:r>
              <a:rPr lang="en-US" dirty="0">
                <a:solidFill>
                  <a:srgbClr val="FFFF00"/>
                </a:solidFill>
              </a:rPr>
              <a:t>practice</a:t>
            </a:r>
            <a:r>
              <a:rPr lang="en-US" dirty="0"/>
              <a:t>, and </a:t>
            </a:r>
            <a:r>
              <a:rPr lang="en-US" dirty="0" smtClean="0">
                <a:solidFill>
                  <a:srgbClr val="FFFF00"/>
                </a:solidFill>
              </a:rPr>
              <a:t>preparation</a:t>
            </a:r>
            <a:r>
              <a:rPr lang="en-US" dirty="0" smtClean="0"/>
              <a:t> needed </a:t>
            </a:r>
            <a:r>
              <a:rPr lang="en-US" dirty="0"/>
              <a:t>to handle athletic </a:t>
            </a:r>
            <a:r>
              <a:rPr lang="en-US" dirty="0" smtClean="0"/>
              <a:t>emergency situations</a:t>
            </a:r>
            <a:r>
              <a:rPr lang="en-US" dirty="0"/>
              <a:t> </a:t>
            </a:r>
            <a:r>
              <a:rPr lang="en-US" dirty="0" smtClean="0"/>
              <a:t>is important whenever we talk about sports related injuries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905000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Emergency medical situations can occur in athletics </a:t>
            </a:r>
            <a:r>
              <a:rPr lang="en-US" sz="3000" dirty="0" smtClean="0"/>
              <a:t>at any </a:t>
            </a:r>
            <a:r>
              <a:rPr lang="en-US" sz="3000" dirty="0"/>
              <a:t>time. </a:t>
            </a:r>
            <a:endParaRPr lang="en-US" sz="3000" dirty="0" smtClean="0"/>
          </a:p>
          <a:p>
            <a:endParaRPr lang="en-US" sz="3000" dirty="0"/>
          </a:p>
          <a:p>
            <a:r>
              <a:rPr lang="en-US" sz="3000" dirty="0" smtClean="0"/>
              <a:t>When </a:t>
            </a:r>
            <a:r>
              <a:rPr lang="en-US" sz="3000" dirty="0"/>
              <a:t>they do occur, it is important to have </a:t>
            </a:r>
            <a:r>
              <a:rPr lang="en-US" sz="3000" dirty="0" smtClean="0"/>
              <a:t>the </a:t>
            </a:r>
            <a:r>
              <a:rPr lang="en-US" sz="3000" dirty="0" smtClean="0">
                <a:solidFill>
                  <a:srgbClr val="00B0F0"/>
                </a:solidFill>
              </a:rPr>
              <a:t>proper </a:t>
            </a:r>
            <a:r>
              <a:rPr lang="en-US" sz="3000" dirty="0">
                <a:solidFill>
                  <a:srgbClr val="00B0F0"/>
                </a:solidFill>
              </a:rPr>
              <a:t>emergency action plan (EAP)</a:t>
            </a:r>
            <a:r>
              <a:rPr lang="en-US" sz="3000" dirty="0"/>
              <a:t> in place to </a:t>
            </a:r>
            <a:r>
              <a:rPr lang="en-US" sz="3000" dirty="0" smtClean="0"/>
              <a:t>provide the </a:t>
            </a:r>
            <a:r>
              <a:rPr lang="en-US" sz="3000" dirty="0"/>
              <a:t>best possible care to the athletes with potentially </a:t>
            </a:r>
            <a:r>
              <a:rPr lang="en-US" sz="3000" dirty="0" smtClean="0">
                <a:solidFill>
                  <a:srgbClr val="00B0F0"/>
                </a:solidFill>
              </a:rPr>
              <a:t>life threatening </a:t>
            </a:r>
            <a:r>
              <a:rPr lang="en-US" sz="3000" dirty="0">
                <a:solidFill>
                  <a:srgbClr val="00B0F0"/>
                </a:solidFill>
              </a:rPr>
              <a:t>injuries </a:t>
            </a:r>
            <a:r>
              <a:rPr lang="en-US" sz="3000" dirty="0"/>
              <a:t>or illness.</a:t>
            </a:r>
          </a:p>
        </p:txBody>
      </p:sp>
    </p:spTree>
    <p:extLst>
      <p:ext uri="{BB962C8B-B14F-4D97-AF65-F5344CB8AC3E}">
        <p14:creationId xmlns:p14="http://schemas.microsoft.com/office/powerpoint/2010/main" val="20838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752600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development and implementation of the EAP will help ensure that the </a:t>
            </a:r>
            <a:r>
              <a:rPr lang="en-US" sz="2800" dirty="0">
                <a:solidFill>
                  <a:srgbClr val="00B0F0"/>
                </a:solidFill>
              </a:rPr>
              <a:t>quality </a:t>
            </a:r>
            <a:r>
              <a:rPr lang="en-US" sz="2800" dirty="0" smtClean="0">
                <a:solidFill>
                  <a:srgbClr val="00B0F0"/>
                </a:solidFill>
              </a:rPr>
              <a:t>of care</a:t>
            </a:r>
            <a:r>
              <a:rPr lang="en-US" sz="2800" dirty="0" smtClean="0"/>
              <a:t> </a:t>
            </a:r>
            <a:r>
              <a:rPr lang="en-US" sz="2800" dirty="0"/>
              <a:t>provided to the athletes is the </a:t>
            </a:r>
            <a:r>
              <a:rPr lang="en-US" sz="2800" dirty="0">
                <a:solidFill>
                  <a:srgbClr val="00B0F0"/>
                </a:solidFill>
              </a:rPr>
              <a:t>best possible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/>
              <a:t>The goal </a:t>
            </a:r>
            <a:r>
              <a:rPr lang="en-US" sz="2800" dirty="0" smtClean="0"/>
              <a:t>of the </a:t>
            </a:r>
            <a:r>
              <a:rPr lang="en-US" sz="2800" dirty="0"/>
              <a:t>sports medicine staff of any </a:t>
            </a:r>
            <a:r>
              <a:rPr lang="en-US" sz="2800" dirty="0" smtClean="0"/>
              <a:t>athletic organization </a:t>
            </a:r>
            <a:r>
              <a:rPr lang="en-US" sz="2800" dirty="0"/>
              <a:t>is </a:t>
            </a:r>
            <a:r>
              <a:rPr lang="en-US" sz="2800" dirty="0" smtClean="0"/>
              <a:t>to </a:t>
            </a:r>
            <a:r>
              <a:rPr lang="en-US" sz="2800" dirty="0" smtClean="0">
                <a:solidFill>
                  <a:srgbClr val="00B0F0"/>
                </a:solidFill>
              </a:rPr>
              <a:t>have </a:t>
            </a:r>
            <a:r>
              <a:rPr lang="en-US" sz="2800" dirty="0">
                <a:solidFill>
                  <a:srgbClr val="00B0F0"/>
                </a:solidFill>
              </a:rPr>
              <a:t>an EAP that will </a:t>
            </a:r>
            <a:r>
              <a:rPr lang="en-US" sz="2800" dirty="0" smtClean="0">
                <a:solidFill>
                  <a:srgbClr val="00B0F0"/>
                </a:solidFill>
              </a:rPr>
              <a:t>minimize the </a:t>
            </a:r>
            <a:r>
              <a:rPr lang="en-US" sz="2800" dirty="0">
                <a:solidFill>
                  <a:srgbClr val="00B0F0"/>
                </a:solidFill>
              </a:rPr>
              <a:t>time needed to </a:t>
            </a:r>
            <a:r>
              <a:rPr lang="en-US" sz="2800" dirty="0" smtClean="0">
                <a:solidFill>
                  <a:srgbClr val="00B0F0"/>
                </a:solidFill>
              </a:rPr>
              <a:t>provide an </a:t>
            </a:r>
            <a:r>
              <a:rPr lang="en-US" sz="2800" dirty="0">
                <a:solidFill>
                  <a:srgbClr val="00B0F0"/>
                </a:solidFill>
              </a:rPr>
              <a:t>immediate response to a potentially life-threatening situation or medical emergency</a:t>
            </a:r>
          </a:p>
        </p:txBody>
      </p:sp>
    </p:spTree>
    <p:extLst>
      <p:ext uri="{BB962C8B-B14F-4D97-AF65-F5344CB8AC3E}">
        <p14:creationId xmlns:p14="http://schemas.microsoft.com/office/powerpoint/2010/main" val="171174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38200"/>
            <a:ext cx="8458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Because medical emergencies can occur during any activity, the sports medicine staff must be prepared for any type </a:t>
            </a:r>
            <a:r>
              <a:rPr lang="en-US" sz="2800" dirty="0" smtClean="0"/>
              <a:t>of situation.</a:t>
            </a:r>
          </a:p>
          <a:p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/>
              <a:t>Emergency care </a:t>
            </a:r>
            <a:r>
              <a:rPr lang="en-US" sz="2800" dirty="0">
                <a:solidFill>
                  <a:srgbClr val="FFFF00"/>
                </a:solidFill>
              </a:rPr>
              <a:t>preparation includes </a:t>
            </a:r>
            <a:r>
              <a:rPr lang="en-US" sz="2800" dirty="0">
                <a:solidFill>
                  <a:srgbClr val="00B0F0"/>
                </a:solidFill>
              </a:rPr>
              <a:t>the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formation of </a:t>
            </a:r>
            <a:r>
              <a:rPr lang="en-US" sz="2800" dirty="0">
                <a:solidFill>
                  <a:srgbClr val="00B0F0"/>
                </a:solidFill>
              </a:rPr>
              <a:t>an EAP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>
                <a:solidFill>
                  <a:srgbClr val="FFFF00"/>
                </a:solidFill>
              </a:rPr>
              <a:t>proper coverage of athletic events </a:t>
            </a:r>
            <a:r>
              <a:rPr lang="en-US" sz="2800" dirty="0" smtClean="0">
                <a:solidFill>
                  <a:srgbClr val="FFFF00"/>
                </a:solidFill>
              </a:rPr>
              <a:t>and practices </a:t>
            </a:r>
            <a:r>
              <a:rPr lang="en-US" sz="2800" dirty="0" smtClean="0">
                <a:solidFill>
                  <a:srgbClr val="FF0000"/>
                </a:solidFill>
              </a:rPr>
              <a:t>,</a:t>
            </a:r>
            <a:r>
              <a:rPr lang="en-US" sz="2800" dirty="0" smtClean="0">
                <a:solidFill>
                  <a:srgbClr val="00B0F0"/>
                </a:solidFill>
              </a:rPr>
              <a:t>maintenance </a:t>
            </a:r>
            <a:r>
              <a:rPr lang="en-US" sz="2800" dirty="0">
                <a:solidFill>
                  <a:srgbClr val="00B0F0"/>
                </a:solidFill>
              </a:rPr>
              <a:t>of emergency equipment and supplies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>
                <a:solidFill>
                  <a:srgbClr val="FFFF00"/>
                </a:solidFill>
              </a:rPr>
              <a:t>utilization of appropriate personnel involved with the </a:t>
            </a:r>
            <a:r>
              <a:rPr lang="en-US" sz="2800" dirty="0" smtClean="0">
                <a:solidFill>
                  <a:srgbClr val="FFFF00"/>
                </a:solidFill>
              </a:rPr>
              <a:t>sports medicine </a:t>
            </a:r>
            <a:r>
              <a:rPr lang="en-US" sz="2800" dirty="0">
                <a:solidFill>
                  <a:srgbClr val="FFFF00"/>
                </a:solidFill>
              </a:rPr>
              <a:t>team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continuing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education of the </a:t>
            </a:r>
            <a:r>
              <a:rPr lang="en-US" sz="2800" dirty="0" smtClean="0">
                <a:solidFill>
                  <a:srgbClr val="FFFF00"/>
                </a:solidFill>
              </a:rPr>
              <a:t>sports medicine team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981200"/>
            <a:ext cx="8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Although every </a:t>
            </a:r>
            <a:r>
              <a:rPr lang="en-US" sz="2800" dirty="0"/>
              <a:t>precaution may be taken by the athletic </a:t>
            </a:r>
            <a:r>
              <a:rPr lang="en-US" sz="2800"/>
              <a:t>organization </a:t>
            </a:r>
            <a:r>
              <a:rPr lang="en-US" sz="2800" smtClean="0"/>
              <a:t>and its </a:t>
            </a:r>
            <a:r>
              <a:rPr lang="en-US" sz="2800" dirty="0"/>
              <a:t>sports medicine staff, it is important to understand </a:t>
            </a:r>
            <a:r>
              <a:rPr lang="en-US" sz="2800" dirty="0" smtClean="0"/>
              <a:t>that medical </a:t>
            </a:r>
            <a:r>
              <a:rPr lang="en-US" sz="2800" dirty="0"/>
              <a:t>emergencies may still occur.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With </a:t>
            </a:r>
            <a:r>
              <a:rPr lang="en-US" sz="2800" dirty="0">
                <a:solidFill>
                  <a:srgbClr val="FFFF00"/>
                </a:solidFill>
              </a:rPr>
              <a:t>proper organization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FF00"/>
                </a:solidFill>
              </a:rPr>
              <a:t>administration</a:t>
            </a:r>
            <a:r>
              <a:rPr lang="en-US" sz="2800" dirty="0"/>
              <a:t>, emergency situations can be handled in a timely, </a:t>
            </a:r>
            <a:r>
              <a:rPr lang="en-US" sz="2800" dirty="0">
                <a:solidFill>
                  <a:srgbClr val="FFFF00"/>
                </a:solidFill>
              </a:rPr>
              <a:t>effective</a:t>
            </a:r>
            <a:r>
              <a:rPr lang="en-US" sz="2800" dirty="0"/>
              <a:t>, and </a:t>
            </a:r>
            <a:r>
              <a:rPr lang="en-US" sz="2800" dirty="0">
                <a:solidFill>
                  <a:srgbClr val="FFFF00"/>
                </a:solidFill>
              </a:rPr>
              <a:t>professional manner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3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bdulmunem\Downloads\shutterstock_1081083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609600"/>
            <a:ext cx="857467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7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1022</TotalTime>
  <Words>842</Words>
  <Application>Microsoft Office PowerPoint</Application>
  <PresentationFormat>On-screen Show (4:3)</PresentationFormat>
  <Paragraphs>67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Franklin Gothic Book</vt:lpstr>
      <vt:lpstr>Wingdings 2</vt:lpstr>
      <vt:lpstr>Technic</vt:lpstr>
      <vt:lpstr>PowerPoint Presentation</vt:lpstr>
      <vt:lpstr>Emergency procedures in Physical Therapy Primary care &amp;  Dr.Waqas PPDPT(RIU),BSPT(KEMU) </vt:lpstr>
      <vt:lpstr>For any kind of MSK injury  What are the areas of focus before and after the injury  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 preparation of sports medicine staff for any kind of sudden sports emergency  </vt:lpstr>
      <vt:lpstr>PowerPoint Presentation</vt:lpstr>
      <vt:lpstr>Factors to consider in the proper organization and administration of emergency care in athletic activity include the following:</vt:lpstr>
      <vt:lpstr>Develop and Implement an EAP</vt:lpstr>
      <vt:lpstr>PowerPoint Presentation</vt:lpstr>
      <vt:lpstr>How to make sure proper implementation of EAP ???</vt:lpstr>
      <vt:lpstr>PowerPoint Presentation</vt:lpstr>
      <vt:lpstr>PowerPoint Presentation</vt:lpstr>
      <vt:lpstr>Wading pool</vt:lpstr>
      <vt:lpstr>PowerPoint Presentation</vt:lpstr>
      <vt:lpstr>PowerPoint Presentation</vt:lpstr>
      <vt:lpstr>Rehearsal of EAP</vt:lpstr>
      <vt:lpstr>PowerPoint Presentation</vt:lpstr>
      <vt:lpstr>Primary Care</vt:lpstr>
      <vt:lpstr>Secondary Care</vt:lpstr>
      <vt:lpstr>APTA Vision Sentence for Physical Therapy 2020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care &amp; Emergency procedures in Physical Therapy</dc:title>
  <dc:creator>abdul munem</dc:creator>
  <cp:lastModifiedBy>Windows User</cp:lastModifiedBy>
  <cp:revision>112</cp:revision>
  <dcterms:created xsi:type="dcterms:W3CDTF">2006-08-16T00:00:00Z</dcterms:created>
  <dcterms:modified xsi:type="dcterms:W3CDTF">2020-02-16T19:09:39Z</dcterms:modified>
</cp:coreProperties>
</file>