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8" r:id="rId5"/>
    <p:sldId id="267" r:id="rId6"/>
    <p:sldId id="260" r:id="rId7"/>
    <p:sldId id="261" r:id="rId8"/>
    <p:sldId id="262" r:id="rId9"/>
    <p:sldId id="263" r:id="rId10"/>
    <p:sldId id="264" r:id="rId11"/>
    <p:sldId id="265" r:id="rId12"/>
    <p:sldId id="259" r:id="rId13"/>
    <p:sldId id="26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A79A0C2-926A-407C-BCCB-BE897014C3FC}">
          <p14:sldIdLst>
            <p14:sldId id="256"/>
            <p14:sldId id="257"/>
            <p14:sldId id="258"/>
            <p14:sldId id="268"/>
          </p14:sldIdLst>
        </p14:section>
        <p14:section name="Untitled Section" id="{E2C8589D-98EA-4B74-AD4E-EADB1A350ABF}">
          <p14:sldIdLst>
            <p14:sldId id="267"/>
            <p14:sldId id="260"/>
            <p14:sldId id="261"/>
            <p14:sldId id="262"/>
            <p14:sldId id="263"/>
            <p14:sldId id="264"/>
            <p14:sldId id="265"/>
            <p14:sldId id="259"/>
            <p14:sldId id="269"/>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6C63D2-3F1C-4C71-855E-35675E3E2CFB}" type="datetimeFigureOut">
              <a:rPr lang="en-US" smtClean="0"/>
              <a:t>2/19/2020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E0AD68-E95E-4908-8E6D-854DB9EE2107}" type="slidenum">
              <a:rPr lang="en-US" smtClean="0"/>
              <a:t>‹#›</a:t>
            </a:fld>
            <a:endParaRPr lang="en-US"/>
          </a:p>
        </p:txBody>
      </p:sp>
    </p:spTree>
    <p:extLst>
      <p:ext uri="{BB962C8B-B14F-4D97-AF65-F5344CB8AC3E}">
        <p14:creationId xmlns:p14="http://schemas.microsoft.com/office/powerpoint/2010/main" val="370783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E0AD68-E95E-4908-8E6D-854DB9EE2107}" type="slidenum">
              <a:rPr lang="en-US" smtClean="0"/>
              <a:t>1</a:t>
            </a:fld>
            <a:endParaRPr lang="en-US"/>
          </a:p>
        </p:txBody>
      </p:sp>
    </p:spTree>
    <p:extLst>
      <p:ext uri="{BB962C8B-B14F-4D97-AF65-F5344CB8AC3E}">
        <p14:creationId xmlns:p14="http://schemas.microsoft.com/office/powerpoint/2010/main" val="2282175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17-Dec-14</a:t>
            </a:r>
          </a:p>
        </p:txBody>
      </p:sp>
      <p:sp>
        <p:nvSpPr>
          <p:cNvPr id="5" name="Footer Placeholder 4"/>
          <p:cNvSpPr>
            <a:spLocks noGrp="1"/>
          </p:cNvSpPr>
          <p:nvPr>
            <p:ph type="ftr" sz="quarter" idx="11"/>
          </p:nvPr>
        </p:nvSpPr>
        <p:spPr/>
        <p:txBody>
          <a:bodyPr/>
          <a:lstStyle/>
          <a:p>
            <a:r>
              <a:rPr lang="en-US"/>
              <a:t>Mudasir Qazi - mudasirqazi00@gmail.com</a:t>
            </a:r>
          </a:p>
        </p:txBody>
      </p:sp>
      <p:sp>
        <p:nvSpPr>
          <p:cNvPr id="6" name="Slide Number Placeholder 5"/>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329791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17-Dec-14</a:t>
            </a:r>
          </a:p>
        </p:txBody>
      </p:sp>
      <p:sp>
        <p:nvSpPr>
          <p:cNvPr id="5" name="Footer Placeholder 4"/>
          <p:cNvSpPr>
            <a:spLocks noGrp="1"/>
          </p:cNvSpPr>
          <p:nvPr>
            <p:ph type="ftr" sz="quarter" idx="11"/>
          </p:nvPr>
        </p:nvSpPr>
        <p:spPr/>
        <p:txBody>
          <a:bodyPr/>
          <a:lstStyle/>
          <a:p>
            <a:r>
              <a:rPr lang="en-US"/>
              <a:t>Mudasir Qazi - mudasirqazi00@gmail.com</a:t>
            </a:r>
          </a:p>
        </p:txBody>
      </p:sp>
      <p:sp>
        <p:nvSpPr>
          <p:cNvPr id="6" name="Slide Number Placeholder 5"/>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3084493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17-Dec-14</a:t>
            </a:r>
          </a:p>
        </p:txBody>
      </p:sp>
      <p:sp>
        <p:nvSpPr>
          <p:cNvPr id="5" name="Footer Placeholder 4"/>
          <p:cNvSpPr>
            <a:spLocks noGrp="1"/>
          </p:cNvSpPr>
          <p:nvPr>
            <p:ph type="ftr" sz="quarter" idx="11"/>
          </p:nvPr>
        </p:nvSpPr>
        <p:spPr/>
        <p:txBody>
          <a:bodyPr/>
          <a:lstStyle/>
          <a:p>
            <a:r>
              <a:rPr lang="en-US"/>
              <a:t>Mudasir Qazi - mudasirqazi00@gmail.com</a:t>
            </a:r>
          </a:p>
        </p:txBody>
      </p:sp>
      <p:sp>
        <p:nvSpPr>
          <p:cNvPr id="6" name="Slide Number Placeholder 5"/>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136526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17-Dec-14</a:t>
            </a:r>
          </a:p>
        </p:txBody>
      </p:sp>
      <p:sp>
        <p:nvSpPr>
          <p:cNvPr id="5" name="Footer Placeholder 4"/>
          <p:cNvSpPr>
            <a:spLocks noGrp="1"/>
          </p:cNvSpPr>
          <p:nvPr>
            <p:ph type="ftr" sz="quarter" idx="11"/>
          </p:nvPr>
        </p:nvSpPr>
        <p:spPr/>
        <p:txBody>
          <a:bodyPr/>
          <a:lstStyle/>
          <a:p>
            <a:r>
              <a:rPr lang="en-US"/>
              <a:t>Mudasir Qazi - mudasirqazi00@gmail.com</a:t>
            </a:r>
          </a:p>
        </p:txBody>
      </p:sp>
      <p:sp>
        <p:nvSpPr>
          <p:cNvPr id="6" name="Slide Number Placeholder 5"/>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60390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17-Dec-14</a:t>
            </a:r>
          </a:p>
        </p:txBody>
      </p:sp>
      <p:sp>
        <p:nvSpPr>
          <p:cNvPr id="5" name="Footer Placeholder 4"/>
          <p:cNvSpPr>
            <a:spLocks noGrp="1"/>
          </p:cNvSpPr>
          <p:nvPr>
            <p:ph type="ftr" sz="quarter" idx="11"/>
          </p:nvPr>
        </p:nvSpPr>
        <p:spPr/>
        <p:txBody>
          <a:bodyPr/>
          <a:lstStyle/>
          <a:p>
            <a:r>
              <a:rPr lang="en-US"/>
              <a:t>Mudasir Qazi - mudasirqazi00@gmail.com</a:t>
            </a:r>
          </a:p>
        </p:txBody>
      </p:sp>
      <p:sp>
        <p:nvSpPr>
          <p:cNvPr id="6" name="Slide Number Placeholder 5"/>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222403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17-Dec-14</a:t>
            </a:r>
          </a:p>
        </p:txBody>
      </p:sp>
      <p:sp>
        <p:nvSpPr>
          <p:cNvPr id="6" name="Footer Placeholder 5"/>
          <p:cNvSpPr>
            <a:spLocks noGrp="1"/>
          </p:cNvSpPr>
          <p:nvPr>
            <p:ph type="ftr" sz="quarter" idx="11"/>
          </p:nvPr>
        </p:nvSpPr>
        <p:spPr/>
        <p:txBody>
          <a:bodyPr/>
          <a:lstStyle/>
          <a:p>
            <a:r>
              <a:rPr lang="en-US"/>
              <a:t>Mudasir Qazi - mudasirqazi00@gmail.com</a:t>
            </a:r>
          </a:p>
        </p:txBody>
      </p:sp>
      <p:sp>
        <p:nvSpPr>
          <p:cNvPr id="7" name="Slide Number Placeholder 6"/>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38876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17-Dec-14</a:t>
            </a:r>
          </a:p>
        </p:txBody>
      </p:sp>
      <p:sp>
        <p:nvSpPr>
          <p:cNvPr id="8" name="Footer Placeholder 7"/>
          <p:cNvSpPr>
            <a:spLocks noGrp="1"/>
          </p:cNvSpPr>
          <p:nvPr>
            <p:ph type="ftr" sz="quarter" idx="11"/>
          </p:nvPr>
        </p:nvSpPr>
        <p:spPr/>
        <p:txBody>
          <a:bodyPr/>
          <a:lstStyle/>
          <a:p>
            <a:r>
              <a:rPr lang="en-US"/>
              <a:t>Mudasir Qazi - mudasirqazi00@gmail.com</a:t>
            </a:r>
          </a:p>
        </p:txBody>
      </p:sp>
      <p:sp>
        <p:nvSpPr>
          <p:cNvPr id="9" name="Slide Number Placeholder 8"/>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1087791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17-Dec-14</a:t>
            </a:r>
          </a:p>
        </p:txBody>
      </p:sp>
      <p:sp>
        <p:nvSpPr>
          <p:cNvPr id="4" name="Footer Placeholder 3"/>
          <p:cNvSpPr>
            <a:spLocks noGrp="1"/>
          </p:cNvSpPr>
          <p:nvPr>
            <p:ph type="ftr" sz="quarter" idx="11"/>
          </p:nvPr>
        </p:nvSpPr>
        <p:spPr/>
        <p:txBody>
          <a:bodyPr/>
          <a:lstStyle/>
          <a:p>
            <a:r>
              <a:rPr lang="en-US"/>
              <a:t>Mudasir Qazi - mudasirqazi00@gmail.com</a:t>
            </a:r>
          </a:p>
        </p:txBody>
      </p:sp>
      <p:sp>
        <p:nvSpPr>
          <p:cNvPr id="5" name="Slide Number Placeholder 4"/>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421426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17-Dec-14</a:t>
            </a:r>
          </a:p>
        </p:txBody>
      </p:sp>
      <p:sp>
        <p:nvSpPr>
          <p:cNvPr id="3" name="Footer Placeholder 2"/>
          <p:cNvSpPr>
            <a:spLocks noGrp="1"/>
          </p:cNvSpPr>
          <p:nvPr>
            <p:ph type="ftr" sz="quarter" idx="11"/>
          </p:nvPr>
        </p:nvSpPr>
        <p:spPr/>
        <p:txBody>
          <a:bodyPr/>
          <a:lstStyle/>
          <a:p>
            <a:r>
              <a:rPr lang="en-US"/>
              <a:t>Mudasir Qazi - mudasirqazi00@gmail.com</a:t>
            </a:r>
          </a:p>
        </p:txBody>
      </p:sp>
      <p:sp>
        <p:nvSpPr>
          <p:cNvPr id="4" name="Slide Number Placeholder 3"/>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49497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17-Dec-14</a:t>
            </a:r>
          </a:p>
        </p:txBody>
      </p:sp>
      <p:sp>
        <p:nvSpPr>
          <p:cNvPr id="6" name="Footer Placeholder 5"/>
          <p:cNvSpPr>
            <a:spLocks noGrp="1"/>
          </p:cNvSpPr>
          <p:nvPr>
            <p:ph type="ftr" sz="quarter" idx="11"/>
          </p:nvPr>
        </p:nvSpPr>
        <p:spPr/>
        <p:txBody>
          <a:bodyPr/>
          <a:lstStyle/>
          <a:p>
            <a:r>
              <a:rPr lang="en-US"/>
              <a:t>Mudasir Qazi - mudasirqazi00@gmail.com</a:t>
            </a:r>
          </a:p>
        </p:txBody>
      </p:sp>
      <p:sp>
        <p:nvSpPr>
          <p:cNvPr id="7" name="Slide Number Placeholder 6"/>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366439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17-Dec-14</a:t>
            </a:r>
          </a:p>
        </p:txBody>
      </p:sp>
      <p:sp>
        <p:nvSpPr>
          <p:cNvPr id="6" name="Footer Placeholder 5"/>
          <p:cNvSpPr>
            <a:spLocks noGrp="1"/>
          </p:cNvSpPr>
          <p:nvPr>
            <p:ph type="ftr" sz="quarter" idx="11"/>
          </p:nvPr>
        </p:nvSpPr>
        <p:spPr/>
        <p:txBody>
          <a:bodyPr/>
          <a:lstStyle/>
          <a:p>
            <a:r>
              <a:rPr lang="en-US"/>
              <a:t>Mudasir Qazi - mudasirqazi00@gmail.com</a:t>
            </a:r>
          </a:p>
        </p:txBody>
      </p:sp>
      <p:sp>
        <p:nvSpPr>
          <p:cNvPr id="7" name="Slide Number Placeholder 6"/>
          <p:cNvSpPr>
            <a:spLocks noGrp="1"/>
          </p:cNvSpPr>
          <p:nvPr>
            <p:ph type="sldNum" sz="quarter" idx="12"/>
          </p:nvPr>
        </p:nvSpPr>
        <p:spPr/>
        <p:txBody>
          <a:bodyPr/>
          <a:lstStyle/>
          <a:p>
            <a:fld id="{43F13C54-5DB4-4B0D-82CE-EA1A026AFFCE}" type="slidenum">
              <a:rPr lang="en-US" smtClean="0"/>
              <a:t>‹#›</a:t>
            </a:fld>
            <a:endParaRPr lang="en-US"/>
          </a:p>
        </p:txBody>
      </p:sp>
    </p:spTree>
    <p:extLst>
      <p:ext uri="{BB962C8B-B14F-4D97-AF65-F5344CB8AC3E}">
        <p14:creationId xmlns:p14="http://schemas.microsoft.com/office/powerpoint/2010/main" val="2053176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17-Dec-14</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Mudasir Qazi - mudasirqazi00@gmail.com</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13C54-5DB4-4B0D-82CE-EA1A026AFFCE}" type="slidenum">
              <a:rPr lang="en-US" smtClean="0"/>
              <a:t>‹#›</a:t>
            </a:fld>
            <a:endParaRPr lang="en-US"/>
          </a:p>
        </p:txBody>
      </p:sp>
    </p:spTree>
    <p:extLst>
      <p:ext uri="{BB962C8B-B14F-4D97-AF65-F5344CB8AC3E}">
        <p14:creationId xmlns:p14="http://schemas.microsoft.com/office/powerpoint/2010/main" val="4028011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Factory </a:t>
            </a:r>
            <a:r>
              <a:rPr lang="en-US"/>
              <a:t>Method Pattern</a:t>
            </a:r>
            <a:endParaRPr lang="en-US" dirty="0"/>
          </a:p>
        </p:txBody>
      </p:sp>
      <p:sp>
        <p:nvSpPr>
          <p:cNvPr id="6" name="Slide Number Placeholder 5"/>
          <p:cNvSpPr>
            <a:spLocks noGrp="1"/>
          </p:cNvSpPr>
          <p:nvPr>
            <p:ph type="sldNum" sz="quarter" idx="12"/>
          </p:nvPr>
        </p:nvSpPr>
        <p:spPr/>
        <p:txBody>
          <a:bodyPr/>
          <a:lstStyle/>
          <a:p>
            <a:fld id="{43F13C54-5DB4-4B0D-82CE-EA1A026AFFCE}" type="slidenum">
              <a:rPr lang="en-US" smtClean="0"/>
              <a:t>1</a:t>
            </a:fld>
            <a:endParaRPr lang="en-US"/>
          </a:p>
        </p:txBody>
      </p:sp>
    </p:spTree>
    <p:extLst>
      <p:ext uri="{BB962C8B-B14F-4D97-AF65-F5344CB8AC3E}">
        <p14:creationId xmlns:p14="http://schemas.microsoft.com/office/powerpoint/2010/main" val="1245043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 Test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53003" y="365124"/>
            <a:ext cx="6600798" cy="5859405"/>
          </a:xfrm>
        </p:spPr>
      </p:pic>
      <p:sp>
        <p:nvSpPr>
          <p:cNvPr id="5" name="TextBox 4"/>
          <p:cNvSpPr txBox="1"/>
          <p:nvPr/>
        </p:nvSpPr>
        <p:spPr>
          <a:xfrm>
            <a:off x="838200" y="2115238"/>
            <a:ext cx="3304142" cy="1754326"/>
          </a:xfrm>
          <a:prstGeom prst="rect">
            <a:avLst/>
          </a:prstGeom>
          <a:noFill/>
        </p:spPr>
        <p:txBody>
          <a:bodyPr wrap="square" rtlCol="0">
            <a:spAutoFit/>
          </a:bodyPr>
          <a:lstStyle/>
          <a:p>
            <a:r>
              <a:rPr lang="en-US" dirty="0"/>
              <a:t>We can easily test our pattern by just writing this code in our main function.</a:t>
            </a:r>
            <a:br>
              <a:rPr lang="en-US" dirty="0"/>
            </a:br>
            <a:r>
              <a:rPr lang="en-US" dirty="0"/>
              <a:t>First, create a shape factory and use its getShape method to draw new objects.</a:t>
            </a:r>
          </a:p>
        </p:txBody>
      </p:sp>
      <p:sp>
        <p:nvSpPr>
          <p:cNvPr id="7" name="Slide Number Placeholder 6"/>
          <p:cNvSpPr>
            <a:spLocks noGrp="1"/>
          </p:cNvSpPr>
          <p:nvPr>
            <p:ph type="sldNum" sz="quarter" idx="12"/>
          </p:nvPr>
        </p:nvSpPr>
        <p:spPr/>
        <p:txBody>
          <a:bodyPr/>
          <a:lstStyle/>
          <a:p>
            <a:fld id="{43F13C54-5DB4-4B0D-82CE-EA1A026AFFCE}" type="slidenum">
              <a:rPr lang="en-US" smtClean="0"/>
              <a:t>10</a:t>
            </a:fld>
            <a:endParaRPr lang="en-US"/>
          </a:p>
        </p:txBody>
      </p:sp>
    </p:spTree>
    <p:extLst>
      <p:ext uri="{BB962C8B-B14F-4D97-AF65-F5344CB8AC3E}">
        <p14:creationId xmlns:p14="http://schemas.microsoft.com/office/powerpoint/2010/main" val="2482146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5 : Results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08306"/>
            <a:ext cx="5836059" cy="1992513"/>
          </a:xfrm>
        </p:spPr>
      </p:pic>
      <p:sp>
        <p:nvSpPr>
          <p:cNvPr id="6" name="Slide Number Placeholder 5"/>
          <p:cNvSpPr>
            <a:spLocks noGrp="1"/>
          </p:cNvSpPr>
          <p:nvPr>
            <p:ph type="sldNum" sz="quarter" idx="12"/>
          </p:nvPr>
        </p:nvSpPr>
        <p:spPr/>
        <p:txBody>
          <a:bodyPr/>
          <a:lstStyle/>
          <a:p>
            <a:fld id="{43F13C54-5DB4-4B0D-82CE-EA1A026AFFCE}" type="slidenum">
              <a:rPr lang="en-US" smtClean="0"/>
              <a:t>11</a:t>
            </a:fld>
            <a:endParaRPr lang="en-US"/>
          </a:p>
        </p:txBody>
      </p:sp>
    </p:spTree>
    <p:extLst>
      <p:ext uri="{BB962C8B-B14F-4D97-AF65-F5344CB8AC3E}">
        <p14:creationId xmlns:p14="http://schemas.microsoft.com/office/powerpoint/2010/main" val="188538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Usage</a:t>
            </a:r>
          </a:p>
        </p:txBody>
      </p:sp>
      <p:sp>
        <p:nvSpPr>
          <p:cNvPr id="3" name="Content Placeholder 2"/>
          <p:cNvSpPr>
            <a:spLocks noGrp="1"/>
          </p:cNvSpPr>
          <p:nvPr>
            <p:ph idx="1"/>
          </p:nvPr>
        </p:nvSpPr>
        <p:spPr>
          <a:xfrm>
            <a:off x="838200" y="1690688"/>
            <a:ext cx="10515600" cy="4351338"/>
          </a:xfrm>
        </p:spPr>
        <p:txBody>
          <a:bodyPr/>
          <a:lstStyle/>
          <a:p>
            <a:r>
              <a:rPr lang="en-US" dirty="0">
                <a:latin typeface="+mj-lt"/>
              </a:rPr>
              <a:t>Advantages:</a:t>
            </a:r>
          </a:p>
          <a:p>
            <a:pPr marL="914400" lvl="1" indent="-457200">
              <a:buFont typeface="+mj-lt"/>
              <a:buAutoNum type="arabicPeriod"/>
            </a:pPr>
            <a:r>
              <a:rPr lang="en-US" dirty="0">
                <a:latin typeface="+mj-lt"/>
              </a:rPr>
              <a:t>Factory Method Pattern allows the sub-classes to choose the type of objects to create.</a:t>
            </a:r>
          </a:p>
          <a:p>
            <a:pPr marL="914400" lvl="1" indent="-457200">
              <a:buFont typeface="+mj-lt"/>
              <a:buAutoNum type="arabicPeriod"/>
            </a:pPr>
            <a:r>
              <a:rPr lang="en-US" dirty="0">
                <a:latin typeface="+mj-lt"/>
              </a:rPr>
              <a:t>It promotes the loose-coupling by eliminating the need to bind application-specific classes into the code. That means the code interacts solely with the resultant interface or abstract class, so that it will work with any classes that implement that interface or that extends that abstract class.</a:t>
            </a:r>
          </a:p>
          <a:p>
            <a:r>
              <a:rPr lang="en-US" dirty="0">
                <a:latin typeface="+mj-lt"/>
              </a:rPr>
              <a:t>Usage:</a:t>
            </a:r>
          </a:p>
          <a:p>
            <a:pPr marL="914400" lvl="1" indent="-457200">
              <a:buFont typeface="+mj-lt"/>
              <a:buAutoNum type="arabicPeriod"/>
            </a:pPr>
            <a:r>
              <a:rPr lang="en-US" dirty="0">
                <a:latin typeface="+mj-lt"/>
              </a:rPr>
              <a:t>When a class doesn't know what sub-classes will be required to create</a:t>
            </a:r>
          </a:p>
          <a:p>
            <a:pPr marL="914400" lvl="1" indent="-457200">
              <a:buFont typeface="+mj-lt"/>
              <a:buAutoNum type="arabicPeriod"/>
            </a:pPr>
            <a:r>
              <a:rPr lang="en-US" dirty="0">
                <a:latin typeface="+mj-lt"/>
              </a:rPr>
              <a:t>When a class wants that its sub-classes specify the objects to be created.</a:t>
            </a:r>
          </a:p>
          <a:p>
            <a:pPr marL="914400" lvl="1" indent="-457200">
              <a:buFont typeface="+mj-lt"/>
              <a:buAutoNum type="arabicPeriod"/>
            </a:pPr>
            <a:r>
              <a:rPr lang="en-US" dirty="0">
                <a:latin typeface="+mj-lt"/>
              </a:rPr>
              <a:t>When the parent classes choose the creation of objects to its sub-classes.</a:t>
            </a:r>
          </a:p>
        </p:txBody>
      </p:sp>
      <p:sp>
        <p:nvSpPr>
          <p:cNvPr id="6" name="Slide Number Placeholder 5"/>
          <p:cNvSpPr>
            <a:spLocks noGrp="1"/>
          </p:cNvSpPr>
          <p:nvPr>
            <p:ph type="sldNum" sz="quarter" idx="12"/>
          </p:nvPr>
        </p:nvSpPr>
        <p:spPr/>
        <p:txBody>
          <a:bodyPr/>
          <a:lstStyle/>
          <a:p>
            <a:fld id="{43F13C54-5DB4-4B0D-82CE-EA1A026AFFCE}" type="slidenum">
              <a:rPr lang="en-US" smtClean="0"/>
              <a:t>12</a:t>
            </a:fld>
            <a:endParaRPr lang="en-US" dirty="0"/>
          </a:p>
        </p:txBody>
      </p:sp>
    </p:spTree>
    <p:extLst>
      <p:ext uri="{BB962C8B-B14F-4D97-AF65-F5344CB8AC3E}">
        <p14:creationId xmlns:p14="http://schemas.microsoft.com/office/powerpoint/2010/main" val="1928063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27993F-F17F-45A4-9755-E38E7F5A6105}"/>
              </a:ext>
            </a:extLst>
          </p:cNvPr>
          <p:cNvSpPr>
            <a:spLocks noGrp="1"/>
          </p:cNvSpPr>
          <p:nvPr>
            <p:ph type="title"/>
          </p:nvPr>
        </p:nvSpPr>
        <p:spPr>
          <a:xfrm>
            <a:off x="838200" y="666044"/>
            <a:ext cx="10515600" cy="5238045"/>
          </a:xfrm>
        </p:spPr>
        <p:txBody>
          <a:bodyPr>
            <a:normAutofit/>
          </a:bodyPr>
          <a:lstStyle/>
          <a:p>
            <a:r>
              <a:rPr lang="en-US" b="1" dirty="0"/>
              <a:t>Disadvantages:</a:t>
            </a:r>
            <a:br>
              <a:rPr lang="en-US" sz="2400" dirty="0"/>
            </a:br>
            <a:br>
              <a:rPr lang="en-US" sz="2400" dirty="0"/>
            </a:br>
            <a:r>
              <a:rPr lang="en-US" sz="2400" dirty="0"/>
              <a:t>A potential disadvantage of Factory methods is that clients might have to sub-class the creator class just to create a particular concrete product object.</a:t>
            </a:r>
            <a:br>
              <a:rPr lang="en-US" sz="2400" dirty="0"/>
            </a:br>
            <a:br>
              <a:rPr lang="en-US" sz="2400" dirty="0"/>
            </a:br>
            <a:r>
              <a:rPr lang="en-US" sz="2400" dirty="0"/>
              <a:t>Sub classing is fine when the client has to subclass the creator class anyway, but otherwise, the client now must deal with another point of evolution.</a:t>
            </a:r>
            <a:br>
              <a:rPr lang="en-US" sz="2400" dirty="0"/>
            </a:br>
            <a:br>
              <a:rPr lang="en-US" sz="2400" dirty="0"/>
            </a:br>
            <a:r>
              <a:rPr lang="en-US" sz="2400" dirty="0"/>
              <a:t>In Factory Method pattern, the factory used for creating the objects is bound with the client code, i.e., it is difficult to use a different factory for creating objects</a:t>
            </a:r>
          </a:p>
        </p:txBody>
      </p:sp>
      <p:sp>
        <p:nvSpPr>
          <p:cNvPr id="4" name="Slide Number Placeholder 3">
            <a:extLst>
              <a:ext uri="{FF2B5EF4-FFF2-40B4-BE49-F238E27FC236}">
                <a16:creationId xmlns:a16="http://schemas.microsoft.com/office/drawing/2014/main" id="{AAB649DA-FCDC-4B99-B7D7-DCD8105B6A0B}"/>
              </a:ext>
            </a:extLst>
          </p:cNvPr>
          <p:cNvSpPr>
            <a:spLocks noGrp="1"/>
          </p:cNvSpPr>
          <p:nvPr>
            <p:ph type="sldNum" sz="quarter" idx="12"/>
          </p:nvPr>
        </p:nvSpPr>
        <p:spPr/>
        <p:txBody>
          <a:bodyPr/>
          <a:lstStyle/>
          <a:p>
            <a:fld id="{43F13C54-5DB4-4B0D-82CE-EA1A026AFFCE}" type="slidenum">
              <a:rPr lang="en-US" smtClean="0"/>
              <a:t>13</a:t>
            </a:fld>
            <a:endParaRPr lang="en-US"/>
          </a:p>
        </p:txBody>
      </p:sp>
    </p:spTree>
    <p:extLst>
      <p:ext uri="{BB962C8B-B14F-4D97-AF65-F5344CB8AC3E}">
        <p14:creationId xmlns:p14="http://schemas.microsoft.com/office/powerpoint/2010/main" val="3382599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Factory Method vs Abstract Factory</a:t>
            </a:r>
          </a:p>
        </p:txBody>
      </p:sp>
      <p:sp>
        <p:nvSpPr>
          <p:cNvPr id="3" name="Content Placeholder 2"/>
          <p:cNvSpPr>
            <a:spLocks noGrp="1"/>
          </p:cNvSpPr>
          <p:nvPr>
            <p:ph idx="1"/>
          </p:nvPr>
        </p:nvSpPr>
        <p:spPr>
          <a:xfrm>
            <a:off x="838200" y="1542361"/>
            <a:ext cx="10515600" cy="4825388"/>
          </a:xfrm>
        </p:spPr>
        <p:txBody>
          <a:bodyPr>
            <a:normAutofit fontScale="92500" lnSpcReduction="20000"/>
          </a:bodyPr>
          <a:lstStyle/>
          <a:p>
            <a:r>
              <a:rPr lang="en-US" dirty="0">
                <a:latin typeface="+mj-lt"/>
              </a:rPr>
              <a:t>The methods of an Abstract Factory are implemented as Factory Methods. Both the Abstract Factory Pattern and the Factory Method Pattern decouples the client system from the actual implementation classes through the abstract types and factories. The Factory Method creates objects through inheritance where the Abstract Factory creates objects through composition.</a:t>
            </a:r>
          </a:p>
          <a:p>
            <a:r>
              <a:rPr lang="en-US" dirty="0">
                <a:latin typeface="+mj-lt"/>
              </a:rPr>
              <a:t>With the Factory pattern, you produce implementations (Apple, Banana, Cherry, etc.) of a particular interface -- say, IFruit. With the Abstract Factory pattern, you produce implementations of a particular Factory interface -- say, IFruitFactory. Each of those knows how to create different kinds of fruit.</a:t>
            </a:r>
          </a:p>
          <a:p>
            <a:r>
              <a:rPr lang="en-US" dirty="0">
                <a:latin typeface="+mj-lt"/>
              </a:rPr>
              <a:t>Factory method: You have a factory that creates objects that derive from a particular base class.</a:t>
            </a:r>
            <a:br>
              <a:rPr lang="en-US" dirty="0">
                <a:latin typeface="+mj-lt"/>
              </a:rPr>
            </a:br>
            <a:r>
              <a:rPr lang="en-US" dirty="0">
                <a:latin typeface="+mj-lt"/>
              </a:rPr>
              <a:t>Abstract factory: You have a factory that creates other factories, and these factories in turn create objects derived from base classes. You do this because you often don't just want to create a single object (as with Factory method) - rather, you want to create a collection of related objects.</a:t>
            </a:r>
          </a:p>
        </p:txBody>
      </p:sp>
      <p:sp>
        <p:nvSpPr>
          <p:cNvPr id="6" name="Slide Number Placeholder 5"/>
          <p:cNvSpPr>
            <a:spLocks noGrp="1"/>
          </p:cNvSpPr>
          <p:nvPr>
            <p:ph type="sldNum" sz="quarter" idx="12"/>
          </p:nvPr>
        </p:nvSpPr>
        <p:spPr/>
        <p:txBody>
          <a:bodyPr/>
          <a:lstStyle/>
          <a:p>
            <a:fld id="{43F13C54-5DB4-4B0D-82CE-EA1A026AFFCE}" type="slidenum">
              <a:rPr lang="en-US" smtClean="0"/>
              <a:t>14</a:t>
            </a:fld>
            <a:endParaRPr lang="en-US"/>
          </a:p>
        </p:txBody>
      </p:sp>
    </p:spTree>
    <p:extLst>
      <p:ext uri="{BB962C8B-B14F-4D97-AF65-F5344CB8AC3E}">
        <p14:creationId xmlns:p14="http://schemas.microsoft.com/office/powerpoint/2010/main" val="228506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 Agenda</a:t>
            </a:r>
          </a:p>
        </p:txBody>
      </p:sp>
      <p:sp>
        <p:nvSpPr>
          <p:cNvPr id="3" name="Content Placeholder 2"/>
          <p:cNvSpPr>
            <a:spLocks noGrp="1"/>
          </p:cNvSpPr>
          <p:nvPr>
            <p:ph idx="1"/>
          </p:nvPr>
        </p:nvSpPr>
        <p:spPr/>
        <p:txBody>
          <a:bodyPr/>
          <a:lstStyle/>
          <a:p>
            <a:r>
              <a:rPr lang="en-US" dirty="0"/>
              <a:t>Definition</a:t>
            </a:r>
          </a:p>
          <a:p>
            <a:r>
              <a:rPr lang="en-US" dirty="0"/>
              <a:t>Implementation – Class diagram</a:t>
            </a:r>
          </a:p>
          <a:p>
            <a:r>
              <a:rPr lang="en-US" dirty="0"/>
              <a:t>Implementation – Step 1 to 3</a:t>
            </a:r>
          </a:p>
          <a:p>
            <a:r>
              <a:rPr lang="en-US"/>
              <a:t>Implementation – Test and Result</a:t>
            </a:r>
            <a:endParaRPr lang="en-US" dirty="0"/>
          </a:p>
          <a:p>
            <a:r>
              <a:rPr lang="en-US" dirty="0"/>
              <a:t>Advantages and Usage</a:t>
            </a:r>
          </a:p>
          <a:p>
            <a:r>
              <a:rPr lang="en-US" dirty="0"/>
              <a:t>Difference between Factory and Abstract Factory Patterns</a:t>
            </a:r>
          </a:p>
          <a:p>
            <a:endParaRPr lang="en-US" dirty="0"/>
          </a:p>
          <a:p>
            <a:endParaRPr lang="en-US" dirty="0"/>
          </a:p>
          <a:p>
            <a:endParaRPr lang="en-US" dirty="0"/>
          </a:p>
        </p:txBody>
      </p:sp>
      <p:sp>
        <p:nvSpPr>
          <p:cNvPr id="6" name="Slide Number Placeholder 5"/>
          <p:cNvSpPr>
            <a:spLocks noGrp="1"/>
          </p:cNvSpPr>
          <p:nvPr>
            <p:ph type="sldNum" sz="quarter" idx="12"/>
          </p:nvPr>
        </p:nvSpPr>
        <p:spPr/>
        <p:txBody>
          <a:bodyPr/>
          <a:lstStyle/>
          <a:p>
            <a:fld id="{43F13C54-5DB4-4B0D-82CE-EA1A026AFFCE}" type="slidenum">
              <a:rPr lang="en-US" smtClean="0"/>
              <a:t>2</a:t>
            </a:fld>
            <a:endParaRPr lang="en-US"/>
          </a:p>
        </p:txBody>
      </p:sp>
    </p:spTree>
    <p:extLst>
      <p:ext uri="{BB962C8B-B14F-4D97-AF65-F5344CB8AC3E}">
        <p14:creationId xmlns:p14="http://schemas.microsoft.com/office/powerpoint/2010/main" val="52779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lnSpcReduction="10000"/>
          </a:bodyPr>
          <a:lstStyle/>
          <a:p>
            <a:r>
              <a:rPr lang="en-US" dirty="0">
                <a:latin typeface="+mj-lt"/>
              </a:rPr>
              <a:t>A Factory Pattern or Factory Method Pattern says that just define an interface class for creating an object but let the subclasses decide which class to instantiate.</a:t>
            </a:r>
          </a:p>
          <a:p>
            <a:r>
              <a:rPr lang="en-US" dirty="0">
                <a:latin typeface="+mj-lt"/>
              </a:rPr>
              <a:t>In other words, subclasses are responsible to create the instance of the class.</a:t>
            </a:r>
          </a:p>
          <a:p>
            <a:r>
              <a:rPr lang="en-US" dirty="0">
                <a:latin typeface="+mj-lt"/>
              </a:rPr>
              <a:t>The Factory Method Pattern is also known as </a:t>
            </a:r>
            <a:r>
              <a:rPr lang="en-US" b="1" dirty="0">
                <a:latin typeface="+mj-lt"/>
              </a:rPr>
              <a:t>Virtual Constructor.</a:t>
            </a:r>
          </a:p>
          <a:p>
            <a:r>
              <a:rPr lang="en-US" dirty="0">
                <a:latin typeface="+mj-lt"/>
              </a:rPr>
              <a:t>Factory Method pattern comes under “</a:t>
            </a:r>
            <a:r>
              <a:rPr lang="en-US" b="1" dirty="0">
                <a:latin typeface="+mj-lt"/>
              </a:rPr>
              <a:t>Creational Design Patterns</a:t>
            </a:r>
            <a:r>
              <a:rPr lang="en-US" dirty="0">
                <a:latin typeface="+mj-lt"/>
              </a:rPr>
              <a:t>”.</a:t>
            </a:r>
          </a:p>
          <a:p>
            <a:r>
              <a:rPr lang="en-US" dirty="0">
                <a:latin typeface="+mj-lt"/>
              </a:rPr>
              <a:t>In Factory pattern, we create object without exposing the creation logic to the client and refer to newly created object using a common interface.</a:t>
            </a:r>
          </a:p>
        </p:txBody>
      </p:sp>
      <p:sp>
        <p:nvSpPr>
          <p:cNvPr id="6" name="Slide Number Placeholder 5"/>
          <p:cNvSpPr>
            <a:spLocks noGrp="1"/>
          </p:cNvSpPr>
          <p:nvPr>
            <p:ph type="sldNum" sz="quarter" idx="12"/>
          </p:nvPr>
        </p:nvSpPr>
        <p:spPr/>
        <p:txBody>
          <a:bodyPr/>
          <a:lstStyle/>
          <a:p>
            <a:fld id="{43F13C54-5DB4-4B0D-82CE-EA1A026AFFCE}" type="slidenum">
              <a:rPr lang="en-US" smtClean="0"/>
              <a:t>3</a:t>
            </a:fld>
            <a:endParaRPr lang="en-US"/>
          </a:p>
        </p:txBody>
      </p:sp>
    </p:spTree>
    <p:extLst>
      <p:ext uri="{BB962C8B-B14F-4D97-AF65-F5344CB8AC3E}">
        <p14:creationId xmlns:p14="http://schemas.microsoft.com/office/powerpoint/2010/main" val="105265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latin typeface="+mj-lt"/>
              </a:rPr>
              <a:t>Imagine you are constructing a house and you approach a carpenter for a door. You give the measurement for the door and your requirements, and he will construct a door for you. In this case, the carpenter is a factory of doors. Your specifications are inputs for the factory, and the door is the output or product from the </a:t>
            </a:r>
            <a:r>
              <a:rPr lang="en-US" u="sng" dirty="0">
                <a:latin typeface="+mj-lt"/>
              </a:rPr>
              <a:t>Factory</a:t>
            </a:r>
            <a:r>
              <a:rPr lang="en-US" dirty="0">
                <a:latin typeface="+mj-lt"/>
              </a:rPr>
              <a:t>.</a:t>
            </a:r>
          </a:p>
          <a:p>
            <a:r>
              <a:rPr lang="en-US" dirty="0">
                <a:latin typeface="+mj-lt"/>
              </a:rPr>
              <a:t>Now, consider the same example of the door. You can go to a carpenter, or you can go to a plastic door shop or a PVC shop. All of them are door factories. Based on the situation, you decide what kind of factory you need to approach. This is like an </a:t>
            </a:r>
            <a:r>
              <a:rPr lang="en-US" u="sng" dirty="0">
                <a:latin typeface="+mj-lt"/>
              </a:rPr>
              <a:t>Abstract Factory</a:t>
            </a:r>
            <a:r>
              <a:rPr lang="en-US" dirty="0">
                <a:latin typeface="+mj-lt"/>
              </a:rPr>
              <a:t>.</a:t>
            </a:r>
          </a:p>
        </p:txBody>
      </p:sp>
      <p:sp>
        <p:nvSpPr>
          <p:cNvPr id="6" name="Slide Number Placeholder 5"/>
          <p:cNvSpPr>
            <a:spLocks noGrp="1"/>
          </p:cNvSpPr>
          <p:nvPr>
            <p:ph type="sldNum" sz="quarter" idx="12"/>
          </p:nvPr>
        </p:nvSpPr>
        <p:spPr/>
        <p:txBody>
          <a:bodyPr/>
          <a:lstStyle/>
          <a:p>
            <a:fld id="{92A0FD92-8648-4A5F-AE65-8D8CDD4E8A83}" type="slidenum">
              <a:rPr lang="en-US" smtClean="0"/>
              <a:t>4</a:t>
            </a:fld>
            <a:endParaRPr lang="en-US"/>
          </a:p>
        </p:txBody>
      </p:sp>
    </p:spTree>
    <p:extLst>
      <p:ext uri="{BB962C8B-B14F-4D97-AF65-F5344CB8AC3E}">
        <p14:creationId xmlns:p14="http://schemas.microsoft.com/office/powerpoint/2010/main" val="147597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a:t>
            </a:r>
            <a:r>
              <a:rPr lang="en-US"/>
              <a:t>- Overview </a:t>
            </a:r>
            <a:endParaRPr lang="en-US" dirty="0"/>
          </a:p>
        </p:txBody>
      </p:sp>
      <p:sp>
        <p:nvSpPr>
          <p:cNvPr id="3" name="Content Placeholder 2"/>
          <p:cNvSpPr>
            <a:spLocks noGrp="1"/>
          </p:cNvSpPr>
          <p:nvPr>
            <p:ph idx="1"/>
          </p:nvPr>
        </p:nvSpPr>
        <p:spPr/>
        <p:txBody>
          <a:bodyPr/>
          <a:lstStyle/>
          <a:p>
            <a:r>
              <a:rPr lang="en-US" dirty="0">
                <a:latin typeface="+mj-lt"/>
              </a:rPr>
              <a:t>We're going to create a Shape interface and concrete classes implementing the Shape interface. A factory class </a:t>
            </a:r>
            <a:r>
              <a:rPr lang="en-US" dirty="0" err="1">
                <a:latin typeface="+mj-lt"/>
              </a:rPr>
              <a:t>ShapeFactory</a:t>
            </a:r>
            <a:r>
              <a:rPr lang="en-US" dirty="0">
                <a:latin typeface="+mj-lt"/>
              </a:rPr>
              <a:t> is defined as a next step.</a:t>
            </a:r>
          </a:p>
          <a:p>
            <a:r>
              <a:rPr lang="en-US" dirty="0">
                <a:latin typeface="+mj-lt"/>
              </a:rPr>
              <a:t>Factory Pattern Demo, our demo class will use </a:t>
            </a:r>
            <a:r>
              <a:rPr lang="en-US" dirty="0" err="1">
                <a:latin typeface="+mj-lt"/>
              </a:rPr>
              <a:t>ShapeFactory</a:t>
            </a:r>
            <a:r>
              <a:rPr lang="en-US" dirty="0">
                <a:latin typeface="+mj-lt"/>
              </a:rPr>
              <a:t> to get a Shape object. It will pass information (CIRCLE / RECTANGLE / SQUARE) to Shape Factory to get the type of object it needs.</a:t>
            </a:r>
          </a:p>
        </p:txBody>
      </p:sp>
      <p:sp>
        <p:nvSpPr>
          <p:cNvPr id="6" name="Slide Number Placeholder 5"/>
          <p:cNvSpPr>
            <a:spLocks noGrp="1"/>
          </p:cNvSpPr>
          <p:nvPr>
            <p:ph type="sldNum" sz="quarter" idx="12"/>
          </p:nvPr>
        </p:nvSpPr>
        <p:spPr/>
        <p:txBody>
          <a:bodyPr/>
          <a:lstStyle/>
          <a:p>
            <a:fld id="{43F13C54-5DB4-4B0D-82CE-EA1A026AFFCE}" type="slidenum">
              <a:rPr lang="en-US" smtClean="0"/>
              <a:t>5</a:t>
            </a:fld>
            <a:endParaRPr lang="en-US"/>
          </a:p>
        </p:txBody>
      </p:sp>
    </p:spTree>
    <p:extLst>
      <p:ext uri="{BB962C8B-B14F-4D97-AF65-F5344CB8AC3E}">
        <p14:creationId xmlns:p14="http://schemas.microsoft.com/office/powerpoint/2010/main" val="390746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 Class diagram</a:t>
            </a:r>
          </a:p>
        </p:txBody>
      </p:sp>
      <p:sp>
        <p:nvSpPr>
          <p:cNvPr id="3" name="Content Placeholder 2"/>
          <p:cNvSpPr>
            <a:spLocks noGrp="1"/>
          </p:cNvSpPr>
          <p:nvPr>
            <p:ph idx="1"/>
          </p:nvPr>
        </p:nvSpPr>
        <p:spPr>
          <a:xfrm>
            <a:off x="838200" y="1690688"/>
            <a:ext cx="10515600" cy="4351338"/>
          </a:xfrm>
        </p:spPr>
        <p:txBody>
          <a:bodyPr/>
          <a:lstStyle/>
          <a:p>
            <a:r>
              <a:rPr lang="en-US" dirty="0"/>
              <a:t>We are going to implement following class diagram with step by step explanation.</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3916" y="2296906"/>
            <a:ext cx="6453130" cy="3745120"/>
          </a:xfrm>
          <a:prstGeom prst="rect">
            <a:avLst/>
          </a:prstGeom>
        </p:spPr>
      </p:pic>
      <p:sp>
        <p:nvSpPr>
          <p:cNvPr id="7" name="Slide Number Placeholder 6"/>
          <p:cNvSpPr>
            <a:spLocks noGrp="1"/>
          </p:cNvSpPr>
          <p:nvPr>
            <p:ph type="sldNum" sz="quarter" idx="12"/>
          </p:nvPr>
        </p:nvSpPr>
        <p:spPr/>
        <p:txBody>
          <a:bodyPr/>
          <a:lstStyle/>
          <a:p>
            <a:fld id="{43F13C54-5DB4-4B0D-82CE-EA1A026AFFCE}" type="slidenum">
              <a:rPr lang="en-US" smtClean="0"/>
              <a:t>6</a:t>
            </a:fld>
            <a:endParaRPr lang="en-US"/>
          </a:p>
        </p:txBody>
      </p:sp>
    </p:spTree>
    <p:extLst>
      <p:ext uri="{BB962C8B-B14F-4D97-AF65-F5344CB8AC3E}">
        <p14:creationId xmlns:p14="http://schemas.microsoft.com/office/powerpoint/2010/main" val="157107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 Create Interface</a:t>
            </a:r>
          </a:p>
        </p:txBody>
      </p:sp>
      <p:sp>
        <p:nvSpPr>
          <p:cNvPr id="3" name="Content Placeholder 2"/>
          <p:cNvSpPr>
            <a:spLocks noGrp="1"/>
          </p:cNvSpPr>
          <p:nvPr>
            <p:ph idx="1"/>
          </p:nvPr>
        </p:nvSpPr>
        <p:spPr/>
        <p:txBody>
          <a:bodyPr/>
          <a:lstStyle/>
          <a:p>
            <a:r>
              <a:rPr lang="en-US" dirty="0"/>
              <a:t>Our interface is simple, just contains a method to draw a shape.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938" y="2382044"/>
            <a:ext cx="6294246" cy="2206230"/>
          </a:xfrm>
          <a:prstGeom prst="rect">
            <a:avLst/>
          </a:prstGeom>
        </p:spPr>
      </p:pic>
      <p:sp>
        <p:nvSpPr>
          <p:cNvPr id="7" name="Slide Number Placeholder 6"/>
          <p:cNvSpPr>
            <a:spLocks noGrp="1"/>
          </p:cNvSpPr>
          <p:nvPr>
            <p:ph type="sldNum" sz="quarter" idx="12"/>
          </p:nvPr>
        </p:nvSpPr>
        <p:spPr/>
        <p:txBody>
          <a:bodyPr/>
          <a:lstStyle/>
          <a:p>
            <a:fld id="{43F13C54-5DB4-4B0D-82CE-EA1A026AFFCE}" type="slidenum">
              <a:rPr lang="en-US" smtClean="0"/>
              <a:t>7</a:t>
            </a:fld>
            <a:endParaRPr lang="en-US"/>
          </a:p>
        </p:txBody>
      </p:sp>
    </p:spTree>
    <p:extLst>
      <p:ext uri="{BB962C8B-B14F-4D97-AF65-F5344CB8AC3E}">
        <p14:creationId xmlns:p14="http://schemas.microsoft.com/office/powerpoint/2010/main" val="201946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 Concrete classes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4049" y="3480038"/>
            <a:ext cx="5757174" cy="199853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049" y="1601657"/>
            <a:ext cx="5289204" cy="173022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8092" y="1527582"/>
            <a:ext cx="5415708" cy="1836058"/>
          </a:xfrm>
          <a:prstGeom prst="rect">
            <a:avLst/>
          </a:prstGeom>
        </p:spPr>
      </p:pic>
      <p:sp>
        <p:nvSpPr>
          <p:cNvPr id="8" name="Slide Number Placeholder 7"/>
          <p:cNvSpPr>
            <a:spLocks noGrp="1"/>
          </p:cNvSpPr>
          <p:nvPr>
            <p:ph type="sldNum" sz="quarter" idx="12"/>
          </p:nvPr>
        </p:nvSpPr>
        <p:spPr/>
        <p:txBody>
          <a:bodyPr/>
          <a:lstStyle/>
          <a:p>
            <a:fld id="{43F13C54-5DB4-4B0D-82CE-EA1A026AFFCE}" type="slidenum">
              <a:rPr lang="en-US" smtClean="0"/>
              <a:t>8</a:t>
            </a:fld>
            <a:endParaRPr lang="en-US"/>
          </a:p>
        </p:txBody>
      </p:sp>
    </p:spTree>
    <p:extLst>
      <p:ext uri="{BB962C8B-B14F-4D97-AF65-F5344CB8AC3E}">
        <p14:creationId xmlns:p14="http://schemas.microsoft.com/office/powerpoint/2010/main" val="246695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 Shape Factory</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4729" y="1418000"/>
            <a:ext cx="6696593" cy="4784495"/>
          </a:xfrm>
        </p:spPr>
      </p:pic>
      <p:sp>
        <p:nvSpPr>
          <p:cNvPr id="5" name="TextBox 4"/>
          <p:cNvSpPr txBox="1"/>
          <p:nvPr/>
        </p:nvSpPr>
        <p:spPr>
          <a:xfrm>
            <a:off x="838200" y="2302525"/>
            <a:ext cx="2566012" cy="1754326"/>
          </a:xfrm>
          <a:prstGeom prst="rect">
            <a:avLst/>
          </a:prstGeom>
          <a:noFill/>
        </p:spPr>
        <p:txBody>
          <a:bodyPr wrap="square" rtlCol="0">
            <a:spAutoFit/>
          </a:bodyPr>
          <a:lstStyle/>
          <a:p>
            <a:r>
              <a:rPr lang="en-US" dirty="0"/>
              <a:t>To keep the implementation simple, we can define our factory class as shown in picture.</a:t>
            </a:r>
            <a:br>
              <a:rPr lang="en-US" dirty="0"/>
            </a:br>
            <a:r>
              <a:rPr lang="en-US" dirty="0"/>
              <a:t>This will return appropriate object.</a:t>
            </a:r>
          </a:p>
        </p:txBody>
      </p:sp>
      <p:sp>
        <p:nvSpPr>
          <p:cNvPr id="7" name="Slide Number Placeholder 6"/>
          <p:cNvSpPr>
            <a:spLocks noGrp="1"/>
          </p:cNvSpPr>
          <p:nvPr>
            <p:ph type="sldNum" sz="quarter" idx="12"/>
          </p:nvPr>
        </p:nvSpPr>
        <p:spPr/>
        <p:txBody>
          <a:bodyPr/>
          <a:lstStyle/>
          <a:p>
            <a:fld id="{43F13C54-5DB4-4B0D-82CE-EA1A026AFFCE}" type="slidenum">
              <a:rPr lang="en-US" smtClean="0"/>
              <a:t>9</a:t>
            </a:fld>
            <a:endParaRPr lang="en-US"/>
          </a:p>
        </p:txBody>
      </p:sp>
    </p:spTree>
    <p:extLst>
      <p:ext uri="{BB962C8B-B14F-4D97-AF65-F5344CB8AC3E}">
        <p14:creationId xmlns:p14="http://schemas.microsoft.com/office/powerpoint/2010/main" val="3757443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845</Words>
  <Application>Microsoft Office PowerPoint</Application>
  <PresentationFormat>Widescreen</PresentationFormat>
  <Paragraphs>59</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Factory Method Pattern</vt:lpstr>
      <vt:lpstr>Contents / Agenda</vt:lpstr>
      <vt:lpstr>Definition</vt:lpstr>
      <vt:lpstr>Example</vt:lpstr>
      <vt:lpstr>Implementation - Overview </vt:lpstr>
      <vt:lpstr>Implementation – Class diagram</vt:lpstr>
      <vt:lpstr>Step 1 : Create Interface</vt:lpstr>
      <vt:lpstr>Step 2 : Concrete classes</vt:lpstr>
      <vt:lpstr>Step 3 : Shape Factory</vt:lpstr>
      <vt:lpstr>Step 4 : Test</vt:lpstr>
      <vt:lpstr>Step 5 : Results</vt:lpstr>
      <vt:lpstr>Advantages and Usage</vt:lpstr>
      <vt:lpstr>Disadvantages:  A potential disadvantage of Factory methods is that clients might have to sub-class the creator class just to create a particular concrete product object.  Sub classing is fine when the client has to subclass the creator class anyway, but otherwise, the client now must deal with another point of evolution.  In Factory Method pattern, the factory used for creating the objects is bound with the client code, i.e., it is difficult to use a different factory for creating objects</vt:lpstr>
      <vt:lpstr>Factory Method vs Abstract Factory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Factory Method vs Abstract Factory Patterns</dc:title>
  <dc:creator>Muhammad Mudassar Tanveer</dc:creator>
  <cp:lastModifiedBy>Muhammad Tahir Hafeez</cp:lastModifiedBy>
  <cp:revision>44</cp:revision>
  <dcterms:created xsi:type="dcterms:W3CDTF">2014-12-17T09:47:34Z</dcterms:created>
  <dcterms:modified xsi:type="dcterms:W3CDTF">2020-02-18T20:06:33Z</dcterms:modified>
</cp:coreProperties>
</file>