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0" r:id="rId5"/>
    <p:sldId id="262" r:id="rId6"/>
    <p:sldId id="261" r:id="rId7"/>
    <p:sldId id="257" r:id="rId8"/>
    <p:sldId id="258" r:id="rId9"/>
    <p:sldId id="259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163E31-0492-4823-953F-CA309F0EFFC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B3A0D1-1775-41F5-A82C-F2EB3F4BA4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dn.biologydiscussion.com/wp-content/uploads/2015/01/image118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dn.biologydiscussion.com/wp-content/uploads/2015/01/image113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48200"/>
            <a:ext cx="7543800" cy="1524000"/>
          </a:xfrm>
        </p:spPr>
        <p:txBody>
          <a:bodyPr/>
          <a:lstStyle/>
          <a:p>
            <a:pPr algn="ctr"/>
            <a:r>
              <a:rPr lang="en-US" sz="6600" dirty="0" smtClean="0"/>
              <a:t>Morphology and Anatomy of Halophytes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409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Vivipary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High degree </a:t>
            </a:r>
            <a:r>
              <a:rPr lang="en-US" dirty="0"/>
              <a:t>of salinity in the soil or water checks the germination of </a:t>
            </a:r>
            <a:r>
              <a:rPr lang="en-US" dirty="0" smtClean="0"/>
              <a:t>seeds</a:t>
            </a:r>
          </a:p>
          <a:p>
            <a:pPr algn="just"/>
            <a:r>
              <a:rPr lang="en-US" dirty="0" smtClean="0"/>
              <a:t>So </a:t>
            </a:r>
            <a:r>
              <a:rPr lang="en-US" dirty="0"/>
              <a:t>the viviparous germination is a very significant adaptation in these plants to avoid the retarding effects of salinity on seed </a:t>
            </a:r>
            <a:r>
              <a:rPr lang="en-US" dirty="0" smtClean="0"/>
              <a:t>germination</a:t>
            </a:r>
          </a:p>
          <a:p>
            <a:pPr algn="just"/>
            <a:r>
              <a:rPr lang="en-US" dirty="0" smtClean="0"/>
              <a:t>Some common examples are: </a:t>
            </a:r>
            <a:r>
              <a:rPr lang="en-US" i="1" dirty="0" err="1" smtClean="0"/>
              <a:t>Rhizophora</a:t>
            </a:r>
            <a:r>
              <a:rPr lang="en-US" i="1" dirty="0"/>
              <a:t>, </a:t>
            </a:r>
            <a:r>
              <a:rPr lang="en-US" i="1" dirty="0" err="1"/>
              <a:t>Aegiceras</a:t>
            </a:r>
            <a:r>
              <a:rPr lang="en-US" i="1" dirty="0"/>
              <a:t>, </a:t>
            </a:r>
            <a:r>
              <a:rPr lang="en-US" i="1" dirty="0" err="1"/>
              <a:t>Avicennia</a:t>
            </a:r>
            <a:r>
              <a:rPr lang="en-US" i="1" dirty="0"/>
              <a:t>, </a:t>
            </a:r>
            <a:r>
              <a:rPr lang="en-US" i="1" dirty="0" err="1"/>
              <a:t>Cassula</a:t>
            </a:r>
            <a:r>
              <a:rPr lang="en-US" i="1" dirty="0"/>
              <a:t>, </a:t>
            </a:r>
            <a:r>
              <a:rPr lang="en-US" i="1" dirty="0" err="1"/>
              <a:t>Ranansatia</a:t>
            </a:r>
            <a:r>
              <a:rPr lang="en-US" i="1"/>
              <a:t> </a:t>
            </a:r>
            <a:r>
              <a:rPr lang="en-US" i="1" smtClean="0"/>
              <a:t>vivipara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9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024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668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53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Peculiar Anatomical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land typical structural characteristics which make </a:t>
            </a:r>
            <a:r>
              <a:rPr lang="en-US" dirty="0" smtClean="0"/>
              <a:t>halophytes </a:t>
            </a:r>
            <a:r>
              <a:rPr lang="en-US" dirty="0"/>
              <a:t>distinguishable from other groups of </a:t>
            </a:r>
            <a:r>
              <a:rPr lang="en-US" dirty="0" smtClean="0"/>
              <a:t>plants</a:t>
            </a:r>
            <a:r>
              <a:rPr lang="en-US" dirty="0"/>
              <a:t> </a:t>
            </a:r>
            <a:r>
              <a:rPr lang="en-US" dirty="0" smtClean="0"/>
              <a:t>are:</a:t>
            </a:r>
            <a:endParaRPr lang="en-US" dirty="0"/>
          </a:p>
          <a:p>
            <a:pPr fontAlgn="base"/>
            <a:r>
              <a:rPr lang="en-US" dirty="0"/>
              <a:t>1. Large cells and </a:t>
            </a:r>
            <a:r>
              <a:rPr lang="en-US" dirty="0" smtClean="0"/>
              <a:t>small </a:t>
            </a:r>
            <a:r>
              <a:rPr lang="en-US" dirty="0"/>
              <a:t>intercellular spaces,</a:t>
            </a:r>
          </a:p>
          <a:p>
            <a:pPr fontAlgn="base"/>
            <a:r>
              <a:rPr lang="en-US" dirty="0"/>
              <a:t>2. High elasticity of the cell walls,</a:t>
            </a:r>
          </a:p>
          <a:p>
            <a:pPr fontAlgn="base"/>
            <a:r>
              <a:rPr lang="en-US" dirty="0"/>
              <a:t>3. Extensive development of water storing tissues,</a:t>
            </a:r>
          </a:p>
          <a:p>
            <a:pPr fontAlgn="base"/>
            <a:r>
              <a:rPr lang="en-US" dirty="0"/>
              <a:t>4. Smaller relative surface area (surface/volume ratio),</a:t>
            </a:r>
          </a:p>
          <a:p>
            <a:pPr fontAlgn="base"/>
            <a:r>
              <a:rPr lang="en-US" dirty="0"/>
              <a:t>5. Small and fewer stomata, and</a:t>
            </a:r>
          </a:p>
          <a:p>
            <a:pPr fontAlgn="base"/>
            <a:r>
              <a:rPr lang="en-US" dirty="0"/>
              <a:t>6. Low chlorophyll </a:t>
            </a:r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hizophora Mucronata. Transverse Section of Young Ste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great majority of halophytes in the tropical and subtropical regions are </a:t>
            </a:r>
            <a:r>
              <a:rPr lang="en-US" dirty="0" smtClean="0"/>
              <a:t>shrubs</a:t>
            </a:r>
          </a:p>
          <a:p>
            <a:pPr algn="just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few of them are </a:t>
            </a:r>
            <a:r>
              <a:rPr lang="en-US" dirty="0" smtClean="0"/>
              <a:t>herbaceous (Example: </a:t>
            </a:r>
            <a:r>
              <a:rPr lang="en-US" i="1" dirty="0" smtClean="0"/>
              <a:t>Acanthus </a:t>
            </a:r>
            <a:r>
              <a:rPr lang="en-US" i="1" dirty="0" err="1" smtClean="0"/>
              <a:t>ilicifolius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temperate zones, halophytic vegetation is purely </a:t>
            </a:r>
            <a:r>
              <a:rPr lang="en-US" dirty="0" smtClean="0"/>
              <a:t>herbaceous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shrubs are generally dome-shaped in appearance because of their </a:t>
            </a:r>
            <a:r>
              <a:rPr lang="en-US" dirty="0" err="1"/>
              <a:t>cymose</a:t>
            </a:r>
            <a:r>
              <a:rPr lang="en-US" dirty="0"/>
              <a:t> </a:t>
            </a:r>
            <a:r>
              <a:rPr lang="en-US" dirty="0" smtClean="0"/>
              <a:t>branching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Acanthus </a:t>
            </a:r>
            <a:r>
              <a:rPr lang="en-US" i="1" dirty="0" err="1"/>
              <a:t>ilicifolius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244378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base"/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many shallow normal </a:t>
            </a:r>
            <a:r>
              <a:rPr lang="en-US" dirty="0" smtClean="0"/>
              <a:t>roots</a:t>
            </a:r>
          </a:p>
          <a:p>
            <a:pPr algn="just" fontAlgn="base"/>
            <a:r>
              <a:rPr lang="en-US" dirty="0" smtClean="0"/>
              <a:t>In </a:t>
            </a:r>
            <a:r>
              <a:rPr lang="en-US" dirty="0"/>
              <a:t>addition to normal roots, many stilt or prop roots develop from the aerial branches of stem for efficient anchorage in muddy or loose sandy </a:t>
            </a:r>
            <a:r>
              <a:rPr lang="en-US" dirty="0" smtClean="0"/>
              <a:t>soil</a:t>
            </a:r>
          </a:p>
          <a:p>
            <a:pPr algn="just" fontAlgn="base"/>
            <a:r>
              <a:rPr lang="en-US" dirty="0" smtClean="0"/>
              <a:t>Sometimes</a:t>
            </a:r>
            <a:r>
              <a:rPr lang="en-US" dirty="0"/>
              <a:t>, a large number of adventitious root buttresses develop from the basal parts of tree trunks. These root buttresses provide sufficient support to the </a:t>
            </a:r>
            <a:r>
              <a:rPr lang="en-US" dirty="0" smtClean="0"/>
              <a:t>plants</a:t>
            </a:r>
            <a:endParaRPr lang="en-US" dirty="0"/>
          </a:p>
          <a:p>
            <a:pPr algn="just" fontAlgn="base"/>
            <a:r>
              <a:rPr lang="en-US" dirty="0" smtClean="0"/>
              <a:t>In </a:t>
            </a:r>
            <a:r>
              <a:rPr lang="en-US" dirty="0"/>
              <a:t>order to compensate </a:t>
            </a:r>
            <a:r>
              <a:rPr lang="en-US" dirty="0" smtClean="0"/>
              <a:t>the </a:t>
            </a:r>
            <a:r>
              <a:rPr lang="en-US" dirty="0"/>
              <a:t>lack of soil </a:t>
            </a:r>
            <a:r>
              <a:rPr lang="en-US" dirty="0" smtClean="0"/>
              <a:t>aeration in coastal areas, </a:t>
            </a:r>
            <a:r>
              <a:rPr lang="en-US" dirty="0"/>
              <a:t>the </a:t>
            </a:r>
            <a:r>
              <a:rPr lang="en-US" dirty="0" smtClean="0"/>
              <a:t>hydro-halophytes </a:t>
            </a:r>
            <a:r>
              <a:rPr lang="en-US" dirty="0"/>
              <a:t>develop special type of negatively geotropic roots, called pneumatophores or breathing roots </a:t>
            </a:r>
          </a:p>
        </p:txBody>
      </p:sp>
    </p:spTree>
    <p:extLst>
      <p:ext uri="{BB962C8B-B14F-4D97-AF65-F5344CB8AC3E}">
        <p14:creationId xmlns:p14="http://schemas.microsoft.com/office/powerpoint/2010/main" val="315707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neumatophores of Mangrove Plan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81200" y="6248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US" dirty="0"/>
              <a:t>The pneumatophores usually develop from the underground roots and project in the air well above the surface of mud and </a:t>
            </a:r>
            <a:r>
              <a:rPr lang="en-US" dirty="0" smtClean="0"/>
              <a:t>water</a:t>
            </a:r>
          </a:p>
          <a:p>
            <a:pPr algn="just" fontAlgn="base"/>
            <a:r>
              <a:rPr lang="en-US" dirty="0" smtClean="0"/>
              <a:t>They </a:t>
            </a:r>
            <a:r>
              <a:rPr lang="en-US" dirty="0"/>
              <a:t>appear as peg-like structures. The tips of these respiratory roots may be </a:t>
            </a:r>
            <a:r>
              <a:rPr lang="en-US" dirty="0" smtClean="0"/>
              <a:t>pointed</a:t>
            </a:r>
          </a:p>
          <a:p>
            <a:pPr algn="just" fontAlgn="base"/>
            <a:r>
              <a:rPr lang="en-US" dirty="0" smtClean="0"/>
              <a:t> </a:t>
            </a:r>
            <a:r>
              <a:rPr lang="en-US" dirty="0"/>
              <a:t>They possess numerous lenticels or </a:t>
            </a:r>
            <a:r>
              <a:rPr lang="en-US" dirty="0" err="1"/>
              <a:t>pneumathodes</a:t>
            </a:r>
            <a:r>
              <a:rPr lang="en-US" dirty="0"/>
              <a:t> on their surface and prominent </a:t>
            </a:r>
            <a:r>
              <a:rPr lang="en-US" dirty="0" err="1"/>
              <a:t>aerenchyma</a:t>
            </a:r>
            <a:r>
              <a:rPr lang="en-US" dirty="0"/>
              <a:t> enclosing large air cavities internally. The gaseous exchange takes place in these roots through the lenticels.</a:t>
            </a:r>
          </a:p>
          <a:p>
            <a:pPr algn="just" fontAlgn="base"/>
            <a:r>
              <a:rPr lang="en-US" dirty="0"/>
              <a:t>The </a:t>
            </a:r>
            <a:r>
              <a:rPr lang="en-US" dirty="0" err="1"/>
              <a:t>aerenchyma</a:t>
            </a:r>
            <a:r>
              <a:rPr lang="en-US" dirty="0"/>
              <a:t> helps in the conduction of air down to the subterranean or submerged </a:t>
            </a:r>
            <a:r>
              <a:rPr lang="en-US" dirty="0" smtClean="0"/>
              <a:t>roots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Stems </a:t>
            </a:r>
            <a:r>
              <a:rPr lang="en-US" dirty="0"/>
              <a:t>in several halophytes develop </a:t>
            </a:r>
            <a:r>
              <a:rPr lang="en-US" dirty="0" smtClean="0"/>
              <a:t>succulence</a:t>
            </a:r>
          </a:p>
          <a:p>
            <a:pPr fontAlgn="base"/>
            <a:r>
              <a:rPr lang="en-US" dirty="0" smtClean="0"/>
              <a:t>Examples: </a:t>
            </a:r>
            <a:r>
              <a:rPr lang="en-US" i="1" dirty="0" err="1"/>
              <a:t>Salicornia</a:t>
            </a:r>
            <a:r>
              <a:rPr lang="en-US" i="1" dirty="0"/>
              <a:t> </a:t>
            </a:r>
            <a:r>
              <a:rPr lang="en-US" i="1" dirty="0" err="1"/>
              <a:t>herbacia</a:t>
            </a:r>
            <a:r>
              <a:rPr lang="en-US" i="1" dirty="0"/>
              <a:t> </a:t>
            </a:r>
            <a:r>
              <a:rPr lang="en-US" i="1" dirty="0" smtClean="0"/>
              <a:t>and </a:t>
            </a:r>
            <a:r>
              <a:rPr lang="en-US" i="1" dirty="0" err="1"/>
              <a:t>Suaeda</a:t>
            </a:r>
            <a:r>
              <a:rPr lang="en-US" i="1" dirty="0"/>
              <a:t> </a:t>
            </a:r>
            <a:r>
              <a:rPr lang="en-US" i="1" dirty="0" err="1"/>
              <a:t>maritima</a:t>
            </a:r>
            <a:r>
              <a:rPr lang="en-US" i="1" dirty="0"/>
              <a:t> </a:t>
            </a:r>
            <a:endParaRPr lang="en-US" i="1" dirty="0" smtClean="0"/>
          </a:p>
          <a:p>
            <a:pPr fontAlgn="base"/>
            <a:r>
              <a:rPr lang="en-US" dirty="0" smtClean="0"/>
              <a:t>According </a:t>
            </a:r>
            <a:r>
              <a:rPr lang="en-US" dirty="0"/>
              <a:t>to Arnold (1955) the succulence depends on the ratio of absorbed to free ions in the plant cells rather than absolute amounts of sodium chloride or </a:t>
            </a:r>
            <a:r>
              <a:rPr lang="en-US" dirty="0" err="1"/>
              <a:t>sulphate</a:t>
            </a:r>
            <a:r>
              <a:rPr lang="en-US" dirty="0"/>
              <a:t> present. </a:t>
            </a:r>
            <a:endParaRPr lang="en-US" dirty="0" smtClean="0"/>
          </a:p>
          <a:p>
            <a:pPr fontAlgn="base"/>
            <a:r>
              <a:rPr lang="en-US" dirty="0" smtClean="0"/>
              <a:t>Succulence </a:t>
            </a:r>
            <a:r>
              <a:rPr lang="en-US" dirty="0"/>
              <a:t>is induced only after the accumulation of free ions in an organ increases above a critical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2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en-US" dirty="0" smtClean="0"/>
              <a:t>Leaves are thick, entire, succulent, generally small-sized, and are often glassy in appearance</a:t>
            </a:r>
          </a:p>
          <a:p>
            <a:pPr algn="just" fontAlgn="base"/>
            <a:r>
              <a:rPr lang="en-US" dirty="0" smtClean="0"/>
              <a:t>Some species are </a:t>
            </a:r>
            <a:r>
              <a:rPr lang="en-US" dirty="0" err="1" smtClean="0"/>
              <a:t>aphyllous</a:t>
            </a:r>
            <a:endParaRPr lang="en-US" dirty="0"/>
          </a:p>
          <a:p>
            <a:pPr algn="just" fontAlgn="base"/>
            <a:r>
              <a:rPr lang="en-US" dirty="0" smtClean="0"/>
              <a:t>Leaf surface of aero-halophytes are densely covered with </a:t>
            </a:r>
            <a:r>
              <a:rPr lang="en-US" dirty="0" err="1" smtClean="0"/>
              <a:t>trichomes</a:t>
            </a:r>
            <a:endParaRPr lang="en-US" dirty="0"/>
          </a:p>
          <a:p>
            <a:pPr algn="just" fontAlgn="base"/>
            <a:r>
              <a:rPr lang="en-US" dirty="0" smtClean="0"/>
              <a:t> Leaves of submerged marine halophytes are thin and have very poorly developed vascular system and frequently green epidermis</a:t>
            </a:r>
          </a:p>
          <a:p>
            <a:pPr algn="just" fontAlgn="base"/>
            <a:r>
              <a:rPr lang="en-US" dirty="0" smtClean="0"/>
              <a:t>They are adapted to absorb water and nutrients from the medium directly</a:t>
            </a:r>
          </a:p>
        </p:txBody>
      </p:sp>
    </p:spTree>
    <p:extLst>
      <p:ext uri="{BB962C8B-B14F-4D97-AF65-F5344CB8AC3E}">
        <p14:creationId xmlns:p14="http://schemas.microsoft.com/office/powerpoint/2010/main" val="355880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Fruits and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en-US" dirty="0" smtClean="0"/>
              <a:t>The fruits and seeds are generally light in weight</a:t>
            </a:r>
          </a:p>
          <a:p>
            <a:pPr algn="just" fontAlgn="base"/>
            <a:r>
              <a:rPr lang="en-US" dirty="0" smtClean="0"/>
              <a:t>Fruit walls have a number of air chambers and the fruits, seeds, and seedlings can float on the water surface for pretty long time</a:t>
            </a:r>
          </a:p>
          <a:p>
            <a:pPr algn="just" fontAlgn="base"/>
            <a:r>
              <a:rPr lang="en-US" dirty="0" smtClean="0"/>
              <a:t>Dispersed to distant places by water current</a:t>
            </a:r>
          </a:p>
          <a:p>
            <a:pPr algn="just" fontAlgn="base"/>
            <a:r>
              <a:rPr lang="en-US" dirty="0" smtClean="0"/>
              <a:t>A number of stiff </a:t>
            </a:r>
            <a:r>
              <a:rPr lang="en-US" dirty="0" err="1" smtClean="0"/>
              <a:t>bractiolar</a:t>
            </a:r>
            <a:r>
              <a:rPr lang="en-US" dirty="0" smtClean="0"/>
              <a:t> bristles of the inflorescence help in the dancing and somersaulting of the inflorescence</a:t>
            </a:r>
          </a:p>
          <a:p>
            <a:pPr algn="just" fontAlgn="base"/>
            <a:r>
              <a:rPr lang="en-US" dirty="0" smtClean="0"/>
              <a:t>When the seeds mature the globular and hairy inflorescence becomes bodily detached from the creeping plant and trails on the sandy substratum dropping its seeds at places</a:t>
            </a:r>
          </a:p>
          <a:p>
            <a:pPr algn="just" fontAlgn="base"/>
            <a:r>
              <a:rPr lang="en-US" dirty="0" smtClean="0"/>
              <a:t>Finally the inflorescence with rest of fruits becomes buried in the mud</a:t>
            </a:r>
          </a:p>
        </p:txBody>
      </p:sp>
    </p:spTree>
    <p:extLst>
      <p:ext uri="{BB962C8B-B14F-4D97-AF65-F5344CB8AC3E}">
        <p14:creationId xmlns:p14="http://schemas.microsoft.com/office/powerpoint/2010/main" val="2384933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574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Morphology and Anatomy of Halophytes</vt:lpstr>
      <vt:lpstr>Habit</vt:lpstr>
      <vt:lpstr>Acanthus ilicifolius</vt:lpstr>
      <vt:lpstr>Roots</vt:lpstr>
      <vt:lpstr>PowerPoint Presentation</vt:lpstr>
      <vt:lpstr>Roots</vt:lpstr>
      <vt:lpstr>Stem</vt:lpstr>
      <vt:lpstr>Leaves</vt:lpstr>
      <vt:lpstr>Fruits and Seeds</vt:lpstr>
      <vt:lpstr>Vivipary</vt:lpstr>
      <vt:lpstr>PowerPoint Presentation</vt:lpstr>
      <vt:lpstr>PowerPoint Presentation</vt:lpstr>
      <vt:lpstr>Peculiar Anatomical Features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2020-03-10T17:02:43Z</dcterms:created>
  <dcterms:modified xsi:type="dcterms:W3CDTF">2020-03-12T03:23:05Z</dcterms:modified>
</cp:coreProperties>
</file>