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C0014C-16BB-41B1-9302-FA2927B9FFB4}"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336BB-6D6A-41A7-B658-44DD8A1C9C41}" type="slidenum">
              <a:rPr lang="en-US" smtClean="0"/>
              <a:t>‹#›</a:t>
            </a:fld>
            <a:endParaRPr lang="en-US"/>
          </a:p>
        </p:txBody>
      </p:sp>
    </p:spTree>
    <p:extLst>
      <p:ext uri="{BB962C8B-B14F-4D97-AF65-F5344CB8AC3E}">
        <p14:creationId xmlns:p14="http://schemas.microsoft.com/office/powerpoint/2010/main" val="4234796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C0014C-16BB-41B1-9302-FA2927B9FFB4}"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336BB-6D6A-41A7-B658-44DD8A1C9C41}" type="slidenum">
              <a:rPr lang="en-US" smtClean="0"/>
              <a:t>‹#›</a:t>
            </a:fld>
            <a:endParaRPr lang="en-US"/>
          </a:p>
        </p:txBody>
      </p:sp>
    </p:spTree>
    <p:extLst>
      <p:ext uri="{BB962C8B-B14F-4D97-AF65-F5344CB8AC3E}">
        <p14:creationId xmlns:p14="http://schemas.microsoft.com/office/powerpoint/2010/main" val="2651427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C0014C-16BB-41B1-9302-FA2927B9FFB4}"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336BB-6D6A-41A7-B658-44DD8A1C9C41}" type="slidenum">
              <a:rPr lang="en-US" smtClean="0"/>
              <a:t>‹#›</a:t>
            </a:fld>
            <a:endParaRPr lang="en-US"/>
          </a:p>
        </p:txBody>
      </p:sp>
    </p:spTree>
    <p:extLst>
      <p:ext uri="{BB962C8B-B14F-4D97-AF65-F5344CB8AC3E}">
        <p14:creationId xmlns:p14="http://schemas.microsoft.com/office/powerpoint/2010/main" val="2002917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C0014C-16BB-41B1-9302-FA2927B9FFB4}"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336BB-6D6A-41A7-B658-44DD8A1C9C41}" type="slidenum">
              <a:rPr lang="en-US" smtClean="0"/>
              <a:t>‹#›</a:t>
            </a:fld>
            <a:endParaRPr lang="en-US"/>
          </a:p>
        </p:txBody>
      </p:sp>
    </p:spTree>
    <p:extLst>
      <p:ext uri="{BB962C8B-B14F-4D97-AF65-F5344CB8AC3E}">
        <p14:creationId xmlns:p14="http://schemas.microsoft.com/office/powerpoint/2010/main" val="4110426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7C0014C-16BB-41B1-9302-FA2927B9FFB4}"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336BB-6D6A-41A7-B658-44DD8A1C9C41}" type="slidenum">
              <a:rPr lang="en-US" smtClean="0"/>
              <a:t>‹#›</a:t>
            </a:fld>
            <a:endParaRPr lang="en-US"/>
          </a:p>
        </p:txBody>
      </p:sp>
    </p:spTree>
    <p:extLst>
      <p:ext uri="{BB962C8B-B14F-4D97-AF65-F5344CB8AC3E}">
        <p14:creationId xmlns:p14="http://schemas.microsoft.com/office/powerpoint/2010/main" val="960099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C0014C-16BB-41B1-9302-FA2927B9FFB4}"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0336BB-6D6A-41A7-B658-44DD8A1C9C41}" type="slidenum">
              <a:rPr lang="en-US" smtClean="0"/>
              <a:t>‹#›</a:t>
            </a:fld>
            <a:endParaRPr lang="en-US"/>
          </a:p>
        </p:txBody>
      </p:sp>
    </p:spTree>
    <p:extLst>
      <p:ext uri="{BB962C8B-B14F-4D97-AF65-F5344CB8AC3E}">
        <p14:creationId xmlns:p14="http://schemas.microsoft.com/office/powerpoint/2010/main" val="2846014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C0014C-16BB-41B1-9302-FA2927B9FFB4}" type="datetimeFigureOut">
              <a:rPr lang="en-US" smtClean="0"/>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0336BB-6D6A-41A7-B658-44DD8A1C9C41}" type="slidenum">
              <a:rPr lang="en-US" smtClean="0"/>
              <a:t>‹#›</a:t>
            </a:fld>
            <a:endParaRPr lang="en-US"/>
          </a:p>
        </p:txBody>
      </p:sp>
    </p:spTree>
    <p:extLst>
      <p:ext uri="{BB962C8B-B14F-4D97-AF65-F5344CB8AC3E}">
        <p14:creationId xmlns:p14="http://schemas.microsoft.com/office/powerpoint/2010/main" val="1208730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C0014C-16BB-41B1-9302-FA2927B9FFB4}" type="datetimeFigureOut">
              <a:rPr lang="en-US" smtClean="0"/>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0336BB-6D6A-41A7-B658-44DD8A1C9C41}" type="slidenum">
              <a:rPr lang="en-US" smtClean="0"/>
              <a:t>‹#›</a:t>
            </a:fld>
            <a:endParaRPr lang="en-US"/>
          </a:p>
        </p:txBody>
      </p:sp>
    </p:spTree>
    <p:extLst>
      <p:ext uri="{BB962C8B-B14F-4D97-AF65-F5344CB8AC3E}">
        <p14:creationId xmlns:p14="http://schemas.microsoft.com/office/powerpoint/2010/main" val="3956766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C0014C-16BB-41B1-9302-FA2927B9FFB4}" type="datetimeFigureOut">
              <a:rPr lang="en-US" smtClean="0"/>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0336BB-6D6A-41A7-B658-44DD8A1C9C41}" type="slidenum">
              <a:rPr lang="en-US" smtClean="0"/>
              <a:t>‹#›</a:t>
            </a:fld>
            <a:endParaRPr lang="en-US"/>
          </a:p>
        </p:txBody>
      </p:sp>
    </p:spTree>
    <p:extLst>
      <p:ext uri="{BB962C8B-B14F-4D97-AF65-F5344CB8AC3E}">
        <p14:creationId xmlns:p14="http://schemas.microsoft.com/office/powerpoint/2010/main" val="3781790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7C0014C-16BB-41B1-9302-FA2927B9FFB4}"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0336BB-6D6A-41A7-B658-44DD8A1C9C41}" type="slidenum">
              <a:rPr lang="en-US" smtClean="0"/>
              <a:t>‹#›</a:t>
            </a:fld>
            <a:endParaRPr lang="en-US"/>
          </a:p>
        </p:txBody>
      </p:sp>
    </p:spTree>
    <p:extLst>
      <p:ext uri="{BB962C8B-B14F-4D97-AF65-F5344CB8AC3E}">
        <p14:creationId xmlns:p14="http://schemas.microsoft.com/office/powerpoint/2010/main" val="3495542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7C0014C-16BB-41B1-9302-FA2927B9FFB4}"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0336BB-6D6A-41A7-B658-44DD8A1C9C41}" type="slidenum">
              <a:rPr lang="en-US" smtClean="0"/>
              <a:t>‹#›</a:t>
            </a:fld>
            <a:endParaRPr lang="en-US"/>
          </a:p>
        </p:txBody>
      </p:sp>
    </p:spTree>
    <p:extLst>
      <p:ext uri="{BB962C8B-B14F-4D97-AF65-F5344CB8AC3E}">
        <p14:creationId xmlns:p14="http://schemas.microsoft.com/office/powerpoint/2010/main" val="897986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C0014C-16BB-41B1-9302-FA2927B9FFB4}" type="datetimeFigureOut">
              <a:rPr lang="en-US" smtClean="0"/>
              <a:t>4/18/2020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0336BB-6D6A-41A7-B658-44DD8A1C9C41}" type="slidenum">
              <a:rPr lang="en-US" smtClean="0"/>
              <a:t>‹#›</a:t>
            </a:fld>
            <a:endParaRPr lang="en-US"/>
          </a:p>
        </p:txBody>
      </p:sp>
    </p:spTree>
    <p:extLst>
      <p:ext uri="{BB962C8B-B14F-4D97-AF65-F5344CB8AC3E}">
        <p14:creationId xmlns:p14="http://schemas.microsoft.com/office/powerpoint/2010/main" val="1548786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LEAF SPOTS, BLOTCH, NET-BLOTCH AND SCAB</a:t>
            </a:r>
            <a:endParaRPr lang="en-US" dirty="0"/>
          </a:p>
        </p:txBody>
      </p:sp>
      <p:sp>
        <p:nvSpPr>
          <p:cNvPr id="3" name="Subtitle 2"/>
          <p:cNvSpPr>
            <a:spLocks noGrp="1"/>
          </p:cNvSpPr>
          <p:nvPr>
            <p:ph type="subTitle" idx="1"/>
          </p:nvPr>
        </p:nvSpPr>
        <p:spPr/>
        <p:txBody>
          <a:bodyPr/>
          <a:lstStyle/>
          <a:p>
            <a:r>
              <a:rPr lang="en-US" dirty="0" smtClean="0"/>
              <a:t>Dr. Salman Ahmad</a:t>
            </a:r>
            <a:endParaRPr lang="en-US" dirty="0"/>
          </a:p>
        </p:txBody>
      </p:sp>
    </p:spTree>
    <p:extLst>
      <p:ext uri="{BB962C8B-B14F-4D97-AF65-F5344CB8AC3E}">
        <p14:creationId xmlns:p14="http://schemas.microsoft.com/office/powerpoint/2010/main" val="1768546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Description </a:t>
            </a:r>
            <a:endParaRPr lang="en-US" b="1" dirty="0"/>
          </a:p>
        </p:txBody>
      </p:sp>
      <p:sp>
        <p:nvSpPr>
          <p:cNvPr id="3" name="Content Placeholder 2"/>
          <p:cNvSpPr>
            <a:spLocks noGrp="1"/>
          </p:cNvSpPr>
          <p:nvPr>
            <p:ph idx="1"/>
          </p:nvPr>
        </p:nvSpPr>
        <p:spPr/>
        <p:txBody>
          <a:bodyPr/>
          <a:lstStyle/>
          <a:p>
            <a:r>
              <a:rPr lang="en-US" dirty="0"/>
              <a:t>These are the most common symptoms appearing on leaves and fruits. Leaf spots are produced due to necrosis of tissues. Leaf spots are characterized as small necrotic areas, grey to brown in </a:t>
            </a:r>
            <a:r>
              <a:rPr lang="en-US" dirty="0" err="1"/>
              <a:t>colour</a:t>
            </a:r>
            <a:r>
              <a:rPr lang="en-US" dirty="0"/>
              <a:t>, with well defined margins. When leaf spots are large, irregular in shape and covered by mycelial growth, they are called Blotch. Blotch may be present on leaves, shoots and stems. When blotches have irregular streaks and stripes, then these are called as Net-blotch. In some cases, leaf spots present on leaves and fruits have thick layer of corky cells, such structures are called scabs. </a:t>
            </a:r>
          </a:p>
        </p:txBody>
      </p:sp>
    </p:spTree>
    <p:extLst>
      <p:ext uri="{BB962C8B-B14F-4D97-AF65-F5344CB8AC3E}">
        <p14:creationId xmlns:p14="http://schemas.microsoft.com/office/powerpoint/2010/main" val="116108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Materials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Diseased </a:t>
            </a:r>
            <a:r>
              <a:rPr lang="en-US" dirty="0"/>
              <a:t>samples of rice leaf spot (</a:t>
            </a:r>
            <a:r>
              <a:rPr lang="en-US" i="1" dirty="0" err="1"/>
              <a:t>Drechslera</a:t>
            </a:r>
            <a:r>
              <a:rPr lang="en-US" i="1" dirty="0"/>
              <a:t> </a:t>
            </a:r>
            <a:r>
              <a:rPr lang="en-US" i="1" dirty="0" err="1"/>
              <a:t>oryzae</a:t>
            </a:r>
            <a:r>
              <a:rPr lang="en-US" dirty="0"/>
              <a:t>), apple </a:t>
            </a:r>
            <a:r>
              <a:rPr lang="en-US" dirty="0" err="1"/>
              <a:t>scable</a:t>
            </a:r>
            <a:r>
              <a:rPr lang="en-US" dirty="0"/>
              <a:t> (</a:t>
            </a:r>
            <a:r>
              <a:rPr lang="en-US" i="1" dirty="0" err="1"/>
              <a:t>Venturia</a:t>
            </a:r>
            <a:r>
              <a:rPr lang="en-US" i="1" dirty="0"/>
              <a:t> </a:t>
            </a:r>
            <a:r>
              <a:rPr lang="en-US" i="1" dirty="0" err="1"/>
              <a:t>inaequalis</a:t>
            </a:r>
            <a:r>
              <a:rPr lang="en-US" dirty="0"/>
              <a:t>), tikka disease of ground nut (</a:t>
            </a:r>
            <a:r>
              <a:rPr lang="en-US" i="1" dirty="0" err="1"/>
              <a:t>Cercosporidium</a:t>
            </a:r>
            <a:r>
              <a:rPr lang="en-US" i="1" dirty="0"/>
              <a:t> </a:t>
            </a:r>
            <a:r>
              <a:rPr lang="en-US" i="1" dirty="0" err="1"/>
              <a:t>personatum</a:t>
            </a:r>
            <a:r>
              <a:rPr lang="en-US" dirty="0"/>
              <a:t>) and </a:t>
            </a:r>
            <a:r>
              <a:rPr lang="en-US" dirty="0" err="1"/>
              <a:t>septoria</a:t>
            </a:r>
            <a:r>
              <a:rPr lang="en-US" dirty="0"/>
              <a:t> leaf spot (</a:t>
            </a:r>
            <a:r>
              <a:rPr lang="en-US" i="1" dirty="0" err="1"/>
              <a:t>Septoria</a:t>
            </a:r>
            <a:r>
              <a:rPr lang="en-US" i="1" dirty="0"/>
              <a:t> </a:t>
            </a:r>
            <a:r>
              <a:rPr lang="en-US" i="1" dirty="0" err="1"/>
              <a:t>tritici</a:t>
            </a:r>
            <a:r>
              <a:rPr lang="en-US" dirty="0"/>
              <a:t>).</a:t>
            </a:r>
          </a:p>
          <a:p>
            <a:endParaRPr lang="en-US" dirty="0"/>
          </a:p>
        </p:txBody>
      </p:sp>
    </p:spTree>
    <p:extLst>
      <p:ext uri="{BB962C8B-B14F-4D97-AF65-F5344CB8AC3E}">
        <p14:creationId xmlns:p14="http://schemas.microsoft.com/office/powerpoint/2010/main" val="3296311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Procedure</a:t>
            </a:r>
            <a:endParaRPr lang="en-US" dirty="0"/>
          </a:p>
        </p:txBody>
      </p:sp>
      <p:sp>
        <p:nvSpPr>
          <p:cNvPr id="3" name="Content Placeholder 2"/>
          <p:cNvSpPr>
            <a:spLocks noGrp="1"/>
          </p:cNvSpPr>
          <p:nvPr>
            <p:ph idx="1"/>
          </p:nvPr>
        </p:nvSpPr>
        <p:spPr/>
        <p:txBody>
          <a:bodyPr/>
          <a:lstStyle/>
          <a:p>
            <a:pPr lvl="0"/>
            <a:r>
              <a:rPr lang="en-US" dirty="0" smtClean="0"/>
              <a:t>Visit </a:t>
            </a:r>
            <a:r>
              <a:rPr lang="en-US" dirty="0"/>
              <a:t>the field and collect the samples of above mentioned fungal diseases.</a:t>
            </a:r>
          </a:p>
          <a:p>
            <a:pPr lvl="0"/>
            <a:r>
              <a:rPr lang="en-US" dirty="0"/>
              <a:t>Examine carefully the symptoms on different samples and draw them on your practical manual. </a:t>
            </a:r>
          </a:p>
          <a:p>
            <a:r>
              <a:rPr lang="en-US" dirty="0"/>
              <a:t>Prepare the cultures of isolated fungi. </a:t>
            </a:r>
          </a:p>
        </p:txBody>
      </p:sp>
    </p:spTree>
    <p:extLst>
      <p:ext uri="{BB962C8B-B14F-4D97-AF65-F5344CB8AC3E}">
        <p14:creationId xmlns:p14="http://schemas.microsoft.com/office/powerpoint/2010/main" val="1897261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 and Answers</a:t>
            </a:r>
            <a:endParaRPr lang="en-US" b="1" dirty="0"/>
          </a:p>
        </p:txBody>
      </p:sp>
      <p:sp>
        <p:nvSpPr>
          <p:cNvPr id="3" name="Content Placeholder 2"/>
          <p:cNvSpPr>
            <a:spLocks noGrp="1"/>
          </p:cNvSpPr>
          <p:nvPr>
            <p:ph idx="1"/>
          </p:nvPr>
        </p:nvSpPr>
        <p:spPr/>
        <p:txBody>
          <a:bodyPr>
            <a:normAutofit fontScale="92500" lnSpcReduction="10000"/>
          </a:bodyPr>
          <a:lstStyle/>
          <a:p>
            <a:pPr lvl="0"/>
            <a:r>
              <a:rPr lang="en-US" dirty="0" smtClean="0"/>
              <a:t>Q. </a:t>
            </a:r>
            <a:r>
              <a:rPr lang="en-US" dirty="0"/>
              <a:t>What is necrosis?</a:t>
            </a:r>
          </a:p>
          <a:p>
            <a:pPr marL="0" indent="0">
              <a:buNone/>
            </a:pPr>
            <a:r>
              <a:rPr lang="en-US" dirty="0" smtClean="0"/>
              <a:t>Answers. It is death of tissues.</a:t>
            </a:r>
          </a:p>
          <a:p>
            <a:pPr marL="0" lvl="0" indent="0">
              <a:buNone/>
            </a:pPr>
            <a:r>
              <a:rPr lang="en-US" dirty="0" smtClean="0"/>
              <a:t>Q. </a:t>
            </a:r>
            <a:r>
              <a:rPr lang="en-US" dirty="0"/>
              <a:t>What is the former name of </a:t>
            </a:r>
            <a:r>
              <a:rPr lang="en-US" dirty="0" err="1"/>
              <a:t>Drechslera</a:t>
            </a:r>
            <a:r>
              <a:rPr lang="en-US" dirty="0"/>
              <a:t> genus?</a:t>
            </a:r>
          </a:p>
          <a:p>
            <a:pPr marL="0" indent="0">
              <a:buNone/>
            </a:pPr>
            <a:r>
              <a:rPr lang="en-US" dirty="0" smtClean="0"/>
              <a:t>Answer: </a:t>
            </a:r>
            <a:r>
              <a:rPr lang="en-US" dirty="0" err="1" smtClean="0"/>
              <a:t>Helminthosporium</a:t>
            </a:r>
            <a:endParaRPr lang="en-US" dirty="0" smtClean="0"/>
          </a:p>
          <a:p>
            <a:pPr marL="0" indent="0">
              <a:buNone/>
            </a:pPr>
            <a:r>
              <a:rPr lang="en-US" dirty="0" smtClean="0"/>
              <a:t>Q. </a:t>
            </a:r>
            <a:r>
              <a:rPr lang="en-US" dirty="0"/>
              <a:t>What are the </a:t>
            </a:r>
            <a:r>
              <a:rPr lang="en-US" dirty="0" err="1"/>
              <a:t>favourable</a:t>
            </a:r>
            <a:r>
              <a:rPr lang="en-US" dirty="0"/>
              <a:t> environmental conditions for apple scab</a:t>
            </a:r>
            <a:r>
              <a:rPr lang="en-US" dirty="0" smtClean="0"/>
              <a:t>?</a:t>
            </a:r>
          </a:p>
          <a:p>
            <a:pPr marL="0" indent="0">
              <a:buNone/>
            </a:pPr>
            <a:r>
              <a:rPr lang="en-US" dirty="0" smtClean="0"/>
              <a:t>Answer: </a:t>
            </a:r>
            <a:r>
              <a:rPr lang="en-US" dirty="0"/>
              <a:t>Cool wet and cloudy weather in spring </a:t>
            </a:r>
            <a:r>
              <a:rPr lang="en-US" dirty="0" err="1"/>
              <a:t>favours</a:t>
            </a:r>
            <a:r>
              <a:rPr lang="en-US" dirty="0"/>
              <a:t> the disease development. </a:t>
            </a:r>
            <a:r>
              <a:rPr lang="en-US"/>
              <a:t>Optimum temperature for the growth of the fungus is 16-24</a:t>
            </a:r>
            <a:r>
              <a:rPr lang="en-US" b="1"/>
              <a:t>º</a:t>
            </a:r>
            <a:r>
              <a:rPr lang="en-US"/>
              <a:t>C</a:t>
            </a:r>
            <a:r>
              <a:rPr lang="en-US"/>
              <a:t>. </a:t>
            </a:r>
            <a:r>
              <a:rPr lang="en-US" smtClean="0"/>
              <a:t> </a:t>
            </a:r>
            <a:endParaRPr lang="en-US" dirty="0" smtClean="0"/>
          </a:p>
          <a:p>
            <a:pPr marL="0" indent="0">
              <a:buNone/>
            </a:pPr>
            <a:r>
              <a:rPr lang="en-US" dirty="0" smtClean="0"/>
              <a:t>Q. </a:t>
            </a:r>
            <a:r>
              <a:rPr lang="en-US" dirty="0"/>
              <a:t>What is the name of perfect stage of apple scab</a:t>
            </a:r>
            <a:r>
              <a:rPr lang="en-US" dirty="0" smtClean="0"/>
              <a:t>?</a:t>
            </a:r>
          </a:p>
          <a:p>
            <a:pPr marL="0" indent="0">
              <a:buNone/>
            </a:pPr>
            <a:r>
              <a:rPr lang="en-US" dirty="0" smtClean="0"/>
              <a:t>Answer: </a:t>
            </a:r>
            <a:r>
              <a:rPr lang="en-US" i="1" dirty="0" err="1"/>
              <a:t>Spilocaea</a:t>
            </a:r>
            <a:r>
              <a:rPr lang="en-US" i="1" dirty="0"/>
              <a:t> </a:t>
            </a:r>
            <a:r>
              <a:rPr lang="en-US" i="1" dirty="0" err="1"/>
              <a:t>pomi</a:t>
            </a:r>
            <a:r>
              <a:rPr lang="en-US" i="1" dirty="0"/>
              <a:t> </a:t>
            </a:r>
            <a:r>
              <a:rPr lang="en-US" dirty="0" smtClean="0"/>
              <a:t>is the perfect stage of apple scab.</a:t>
            </a:r>
          </a:p>
        </p:txBody>
      </p:sp>
    </p:spTree>
    <p:extLst>
      <p:ext uri="{BB962C8B-B14F-4D97-AF65-F5344CB8AC3E}">
        <p14:creationId xmlns:p14="http://schemas.microsoft.com/office/powerpoint/2010/main" val="2158343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288</Words>
  <Application>Microsoft Office PowerPoint</Application>
  <PresentationFormat>Widescreen</PresentationFormat>
  <Paragraphs>19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LEAF SPOTS, BLOTCH, NET-BLOTCH AND SCAB</vt:lpstr>
      <vt:lpstr>Description </vt:lpstr>
      <vt:lpstr>Materials  </vt:lpstr>
      <vt:lpstr>Procedure</vt:lpstr>
      <vt:lpstr>Questions and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LEAF SPOTS, BLOTCH, NET-BLOTCH AND SCAB</dc:title>
  <dc:creator>Windows User</dc:creator>
  <cp:lastModifiedBy>Windows User</cp:lastModifiedBy>
  <cp:revision>8</cp:revision>
  <dcterms:created xsi:type="dcterms:W3CDTF">2020-04-18T17:06:10Z</dcterms:created>
  <dcterms:modified xsi:type="dcterms:W3CDTF">2020-04-18T17:13:06Z</dcterms:modified>
</cp:coreProperties>
</file>