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4" r:id="rId5"/>
    <p:sldId id="275" r:id="rId6"/>
    <p:sldId id="276" r:id="rId7"/>
    <p:sldId id="277" r:id="rId8"/>
    <p:sldId id="278" r:id="rId9"/>
    <p:sldId id="281" r:id="rId10"/>
    <p:sldId id="282" r:id="rId11"/>
    <p:sldId id="279" r:id="rId12"/>
    <p:sldId id="280" r:id="rId13"/>
    <p:sldId id="293" r:id="rId14"/>
    <p:sldId id="294" r:id="rId15"/>
    <p:sldId id="267" r:id="rId16"/>
    <p:sldId id="301" r:id="rId17"/>
    <p:sldId id="283" r:id="rId18"/>
    <p:sldId id="288" r:id="rId19"/>
    <p:sldId id="284" r:id="rId20"/>
    <p:sldId id="291" r:id="rId21"/>
    <p:sldId id="292" r:id="rId22"/>
    <p:sldId id="285" r:id="rId23"/>
    <p:sldId id="286" r:id="rId24"/>
    <p:sldId id="287" r:id="rId25"/>
    <p:sldId id="268" r:id="rId26"/>
    <p:sldId id="295" r:id="rId27"/>
    <p:sldId id="296" r:id="rId28"/>
    <p:sldId id="297" r:id="rId29"/>
    <p:sldId id="298" r:id="rId30"/>
    <p:sldId id="30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50BEF9-2448-4E3C-8275-764DD9682F9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65FD-E640-4110-A123-538FC615BF3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0BEF9-2448-4E3C-8275-764DD9682F9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65FD-E640-4110-A123-538FC615BF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0BEF9-2448-4E3C-8275-764DD9682F9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65FD-E640-4110-A123-538FC615BF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0BEF9-2448-4E3C-8275-764DD9682F9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65FD-E640-4110-A123-538FC615BF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0BEF9-2448-4E3C-8275-764DD9682F92}"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D65FD-E640-4110-A123-538FC615BF3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50BEF9-2448-4E3C-8275-764DD9682F92}"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65FD-E640-4110-A123-538FC615BF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50BEF9-2448-4E3C-8275-764DD9682F92}"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D65FD-E640-4110-A123-538FC615BF3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0BEF9-2448-4E3C-8275-764DD9682F92}"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D65FD-E640-4110-A123-538FC615BF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0BEF9-2448-4E3C-8275-764DD9682F92}"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D65FD-E640-4110-A123-538FC615BF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0BEF9-2448-4E3C-8275-764DD9682F92}"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65FD-E640-4110-A123-538FC615BF3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0BEF9-2448-4E3C-8275-764DD9682F92}"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D65FD-E640-4110-A123-538FC615BF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C50BEF9-2448-4E3C-8275-764DD9682F92}" type="datetimeFigureOut">
              <a:rPr lang="en-US" smtClean="0"/>
              <a:t>10/20/2020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5BD65FD-E640-4110-A123-538FC615BF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cstate="print"/>
          <a:stretch>
            <a:fillRect/>
          </a:stretch>
        </p:blipFill>
        <p:spPr>
          <a:xfrm>
            <a:off x="540" y="540"/>
            <a:ext cx="9142920" cy="6856920"/>
          </a:xfrm>
          <a:prstGeom prst="rect">
            <a:avLst/>
          </a:prstGeom>
        </p:spPr>
      </p:pic>
    </p:spTree>
    <p:extLst>
      <p:ext uri="{BB962C8B-B14F-4D97-AF65-F5344CB8AC3E}">
        <p14:creationId xmlns:p14="http://schemas.microsoft.com/office/powerpoint/2010/main" val="4108277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8077200" cy="6172200"/>
          </a:xfrm>
        </p:spPr>
      </p:pic>
    </p:spTree>
    <p:extLst>
      <p:ext uri="{BB962C8B-B14F-4D97-AF65-F5344CB8AC3E}">
        <p14:creationId xmlns:p14="http://schemas.microsoft.com/office/powerpoint/2010/main" val="209746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Times New Roman" panose="02020603050405020304" pitchFamily="18" charset="0"/>
                <a:cs typeface="Times New Roman" panose="02020603050405020304" pitchFamily="18" charset="0"/>
              </a:rPr>
              <a:t>Mulching</a:t>
            </a:r>
            <a:endParaRPr lang="en-GB"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Mulch </a:t>
            </a:r>
            <a:r>
              <a:rPr lang="en-US" sz="3000" dirty="0">
                <a:latin typeface="Times New Roman" panose="02020603050405020304" pitchFamily="18" charset="0"/>
                <a:cs typeface="Times New Roman" panose="02020603050405020304" pitchFamily="18" charset="0"/>
              </a:rPr>
              <a:t>is often defined as any material applied to the soil surface as cover</a:t>
            </a:r>
            <a:r>
              <a:rPr lang="en-US" sz="3000"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ADVANTAGES</a:t>
            </a:r>
          </a:p>
          <a:p>
            <a:endParaRPr lang="en-GB" b="1" dirty="0" smtClean="0">
              <a:latin typeface="Times New Roman" panose="02020603050405020304" pitchFamily="18" charset="0"/>
              <a:cs typeface="Times New Roman" panose="02020603050405020304" pitchFamily="18" charset="0"/>
            </a:endParaRPr>
          </a:p>
          <a:p>
            <a:r>
              <a:rPr lang="en-GB" sz="3000" b="1" dirty="0" smtClean="0">
                <a:latin typeface="Times New Roman" panose="02020603050405020304" pitchFamily="18" charset="0"/>
                <a:cs typeface="Times New Roman" panose="02020603050405020304" pitchFamily="18" charset="0"/>
              </a:rPr>
              <a:t>Controls </a:t>
            </a:r>
            <a:r>
              <a:rPr lang="en-GB" sz="3000" b="1" dirty="0">
                <a:latin typeface="Times New Roman" panose="02020603050405020304" pitchFamily="18" charset="0"/>
                <a:cs typeface="Times New Roman" panose="02020603050405020304" pitchFamily="18" charset="0"/>
              </a:rPr>
              <a:t>Weeds</a:t>
            </a:r>
            <a:endParaRPr lang="en-GB" sz="3000" dirty="0">
              <a:latin typeface="Times New Roman" panose="02020603050405020304" pitchFamily="18" charset="0"/>
              <a:cs typeface="Times New Roman" panose="02020603050405020304" pitchFamily="18" charset="0"/>
            </a:endParaRPr>
          </a:p>
          <a:p>
            <a:pPr marL="0" indent="0">
              <a:buNone/>
            </a:pPr>
            <a:r>
              <a:rPr lang="en-GB" sz="3000" dirty="0" smtClean="0">
                <a:latin typeface="Times New Roman" panose="02020603050405020304" pitchFamily="18" charset="0"/>
                <a:cs typeface="Times New Roman" panose="02020603050405020304" pitchFamily="18" charset="0"/>
              </a:rPr>
              <a:t>      Through </a:t>
            </a:r>
            <a:r>
              <a:rPr lang="en-GB" sz="3000" dirty="0">
                <a:latin typeface="Times New Roman" panose="02020603050405020304" pitchFamily="18" charset="0"/>
                <a:cs typeface="Times New Roman" panose="02020603050405020304" pitchFamily="18" charset="0"/>
              </a:rPr>
              <a:t>the use of mulch you can limit the amount of weeds that spring up in the open </a:t>
            </a:r>
            <a:r>
              <a:rPr lang="en-GB" sz="3000" dirty="0" smtClean="0">
                <a:latin typeface="Times New Roman" panose="02020603050405020304" pitchFamily="18" charset="0"/>
                <a:cs typeface="Times New Roman" panose="02020603050405020304" pitchFamily="18" charset="0"/>
              </a:rPr>
              <a:t>spaces. </a:t>
            </a:r>
            <a:r>
              <a:rPr lang="en-GB" sz="3000" dirty="0">
                <a:latin typeface="Times New Roman" panose="02020603050405020304" pitchFamily="18" charset="0"/>
                <a:cs typeface="Times New Roman" panose="02020603050405020304" pitchFamily="18" charset="0"/>
              </a:rPr>
              <a:t>The mulch acts as a barrier, limiting the amount of sunlight that can find its way to the weeds.</a:t>
            </a:r>
          </a:p>
          <a:p>
            <a:endParaRPr lang="en-GB" b="1" dirty="0" smtClean="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00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762000"/>
            <a:ext cx="8229600" cy="6096000"/>
          </a:xfrm>
        </p:spPr>
        <p:txBody>
          <a:bodyPr>
            <a:normAutofit fontScale="92500" lnSpcReduction="20000"/>
          </a:bodyPr>
          <a:lstStyle/>
          <a:p>
            <a:r>
              <a:rPr lang="en-GB" sz="3200" b="1" dirty="0">
                <a:latin typeface="Times New Roman" panose="02020603050405020304" pitchFamily="18" charset="0"/>
                <a:cs typeface="Times New Roman" panose="02020603050405020304" pitchFamily="18" charset="0"/>
              </a:rPr>
              <a:t>Retains </a:t>
            </a:r>
            <a:r>
              <a:rPr lang="en-GB" sz="3200" b="1" dirty="0" smtClean="0">
                <a:latin typeface="Times New Roman" panose="02020603050405020304" pitchFamily="18" charset="0"/>
                <a:cs typeface="Times New Roman" panose="02020603050405020304" pitchFamily="18" charset="0"/>
              </a:rPr>
              <a:t>Moisture</a:t>
            </a:r>
            <a:endParaRPr lang="en-GB" sz="3200" dirty="0">
              <a:latin typeface="Times New Roman" panose="02020603050405020304" pitchFamily="18" charset="0"/>
              <a:cs typeface="Times New Roman" panose="02020603050405020304" pitchFamily="18" charset="0"/>
            </a:endParaRPr>
          </a:p>
          <a:p>
            <a:pPr marL="0" indent="0">
              <a:buNone/>
            </a:pPr>
            <a:r>
              <a:rPr lang="en-GB" sz="3200" dirty="0">
                <a:latin typeface="Times New Roman" panose="02020603050405020304" pitchFamily="18" charset="0"/>
                <a:cs typeface="Times New Roman" panose="02020603050405020304" pitchFamily="18" charset="0"/>
              </a:rPr>
              <a:t>   Organic mulches absorb water. Organic and </a:t>
            </a:r>
            <a:r>
              <a:rPr lang="en-GB" sz="3200" dirty="0" smtClean="0">
                <a:latin typeface="Times New Roman" panose="02020603050405020304" pitchFamily="18" charset="0"/>
                <a:cs typeface="Times New Roman" panose="02020603050405020304" pitchFamily="18" charset="0"/>
              </a:rPr>
              <a:t>non-organic </a:t>
            </a:r>
            <a:r>
              <a:rPr lang="en-GB" sz="3200" dirty="0">
                <a:latin typeface="Times New Roman" panose="02020603050405020304" pitchFamily="18" charset="0"/>
                <a:cs typeface="Times New Roman" panose="02020603050405020304" pitchFamily="18" charset="0"/>
              </a:rPr>
              <a:t>varieties both cover the soil and limit evaporation.</a:t>
            </a:r>
          </a:p>
          <a:p>
            <a:endParaRPr lang="en-GB" sz="3000" b="1" dirty="0" smtClean="0">
              <a:latin typeface="Times New Roman" panose="02020603050405020304" pitchFamily="18" charset="0"/>
              <a:cs typeface="Times New Roman" panose="02020603050405020304" pitchFamily="18" charset="0"/>
            </a:endParaRPr>
          </a:p>
          <a:p>
            <a:r>
              <a:rPr lang="en-GB" sz="3200" b="1" dirty="0" smtClean="0">
                <a:latin typeface="Times New Roman" panose="02020603050405020304" pitchFamily="18" charset="0"/>
                <a:cs typeface="Times New Roman" panose="02020603050405020304" pitchFamily="18" charset="0"/>
              </a:rPr>
              <a:t>Prevents </a:t>
            </a:r>
            <a:r>
              <a:rPr lang="en-GB" sz="3200" b="1" dirty="0">
                <a:latin typeface="Times New Roman" panose="02020603050405020304" pitchFamily="18" charset="0"/>
                <a:cs typeface="Times New Roman" panose="02020603050405020304" pitchFamily="18" charset="0"/>
              </a:rPr>
              <a:t>Soil Erosion</a:t>
            </a:r>
            <a:endParaRPr lang="en-GB" sz="3200" dirty="0">
              <a:latin typeface="Times New Roman" panose="02020603050405020304" pitchFamily="18" charset="0"/>
              <a:cs typeface="Times New Roman" panose="02020603050405020304" pitchFamily="18" charset="0"/>
            </a:endParaRPr>
          </a:p>
          <a:p>
            <a:pPr marL="0" indent="0">
              <a:buNone/>
            </a:pPr>
            <a:r>
              <a:rPr lang="en-GB" sz="3200" dirty="0" smtClean="0">
                <a:latin typeface="Times New Roman" panose="02020603050405020304" pitchFamily="18" charset="0"/>
                <a:cs typeface="Times New Roman" panose="02020603050405020304" pitchFamily="18" charset="0"/>
              </a:rPr>
              <a:t>  Mulching </a:t>
            </a:r>
            <a:r>
              <a:rPr lang="en-GB" sz="3200" dirty="0">
                <a:latin typeface="Times New Roman" panose="02020603050405020304" pitchFamily="18" charset="0"/>
                <a:cs typeface="Times New Roman" panose="02020603050405020304" pitchFamily="18" charset="0"/>
              </a:rPr>
              <a:t>not only keeps existing water trapped in the soil, it also keeps rain water from washing away your soil. It does this by breaking the fall of the water and therefore lessening the force when the water impacts the ground</a:t>
            </a:r>
            <a:r>
              <a:rPr lang="en-GB" sz="3200" dirty="0" smtClean="0">
                <a:latin typeface="Times New Roman" panose="02020603050405020304" pitchFamily="18" charset="0"/>
                <a:cs typeface="Times New Roman" panose="02020603050405020304" pitchFamily="18" charset="0"/>
              </a:rPr>
              <a:t>.</a:t>
            </a:r>
          </a:p>
          <a:p>
            <a:pPr marL="0" indent="0">
              <a:buNone/>
            </a:pPr>
            <a:endParaRPr lang="en-GB" sz="3000" dirty="0">
              <a:latin typeface="Times New Roman" panose="02020603050405020304" pitchFamily="18" charset="0"/>
              <a:cs typeface="Times New Roman" panose="02020603050405020304" pitchFamily="18" charset="0"/>
            </a:endParaRPr>
          </a:p>
          <a:p>
            <a:r>
              <a:rPr lang="en-GB" sz="3200" dirty="0" smtClean="0">
                <a:latin typeface="Times New Roman" panose="02020603050405020304" pitchFamily="18" charset="0"/>
                <a:cs typeface="Times New Roman" panose="02020603050405020304" pitchFamily="18" charset="0"/>
              </a:rPr>
              <a:t>Prevents compaction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GB" sz="32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72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3999" cy="6477000"/>
          </a:xfrm>
        </p:spPr>
      </p:pic>
    </p:spTree>
    <p:extLst>
      <p:ext uri="{BB962C8B-B14F-4D97-AF65-F5344CB8AC3E}">
        <p14:creationId xmlns:p14="http://schemas.microsoft.com/office/powerpoint/2010/main" val="372026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509" y="665018"/>
            <a:ext cx="8001000" cy="6172200"/>
          </a:xfrm>
        </p:spPr>
      </p:pic>
    </p:spTree>
    <p:extLst>
      <p:ext uri="{BB962C8B-B14F-4D97-AF65-F5344CB8AC3E}">
        <p14:creationId xmlns:p14="http://schemas.microsoft.com/office/powerpoint/2010/main" val="425086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latin typeface="Times New Roman" panose="02020603050405020304" pitchFamily="18" charset="0"/>
                <a:cs typeface="Times New Roman" panose="02020603050405020304" pitchFamily="18" charset="0"/>
              </a:rPr>
              <a:t>Zero Tillage</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3200" dirty="0" smtClean="0">
                <a:latin typeface="Times New Roman" panose="02020603050405020304" pitchFamily="18" charset="0"/>
                <a:cs typeface="Times New Roman" panose="02020603050405020304" pitchFamily="18" charset="0"/>
              </a:rPr>
              <a:t>Placement of seed into soil without soil preparation.</a:t>
            </a:r>
          </a:p>
          <a:p>
            <a:r>
              <a:rPr lang="en-US" sz="3200" dirty="0" smtClean="0">
                <a:latin typeface="Times New Roman" panose="02020603050405020304" pitchFamily="18" charset="0"/>
                <a:cs typeface="Times New Roman" panose="02020603050405020304" pitchFamily="18" charset="0"/>
              </a:rPr>
              <a:t>It is the direct sowing of seed in the field without any disturbance to the soil.</a:t>
            </a:r>
          </a:p>
          <a:p>
            <a:pPr marL="0" indent="0">
              <a:buNone/>
            </a:pPr>
            <a:r>
              <a:rPr lang="en-US" sz="3200"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sz="3900" b="1" dirty="0" smtClean="0">
                <a:latin typeface="Times New Roman" panose="02020603050405020304" pitchFamily="18" charset="0"/>
                <a:cs typeface="Times New Roman" panose="02020603050405020304" pitchFamily="18" charset="0"/>
              </a:rPr>
              <a:t>ADVANTAGES</a:t>
            </a:r>
          </a:p>
          <a:p>
            <a:pPr marL="0" indent="0">
              <a:buNone/>
            </a:pP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Conservation of soil &amp; water</a:t>
            </a:r>
          </a:p>
          <a:p>
            <a:r>
              <a:rPr lang="en-US" sz="3200" dirty="0" smtClean="0">
                <a:latin typeface="Times New Roman" panose="02020603050405020304" pitchFamily="18" charset="0"/>
                <a:cs typeface="Times New Roman" panose="02020603050405020304" pitchFamily="18" charset="0"/>
              </a:rPr>
              <a:t>Conservation of biological resources</a:t>
            </a:r>
          </a:p>
          <a:p>
            <a:r>
              <a:rPr lang="en-US" sz="3200" dirty="0" smtClean="0">
                <a:latin typeface="Times New Roman" panose="02020603050405020304" pitchFamily="18" charset="0"/>
                <a:cs typeface="Times New Roman" panose="02020603050405020304" pitchFamily="18" charset="0"/>
              </a:rPr>
              <a:t>Protecting soil from sun, temperature </a:t>
            </a:r>
            <a:r>
              <a:rPr lang="en-US" sz="3200" dirty="0" err="1" smtClean="0">
                <a:latin typeface="Times New Roman" panose="02020603050405020304" pitchFamily="18" charset="0"/>
                <a:cs typeface="Times New Roman" panose="02020603050405020304" pitchFamily="18" charset="0"/>
              </a:rPr>
              <a:t>eg</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Rice stubbles  </a:t>
            </a:r>
          </a:p>
          <a:p>
            <a:endParaRPr lang="en-US" sz="32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40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14" y="685800"/>
            <a:ext cx="8413772" cy="5791200"/>
          </a:xfrm>
        </p:spPr>
      </p:pic>
    </p:spTree>
    <p:extLst>
      <p:ext uri="{BB962C8B-B14F-4D97-AF65-F5344CB8AC3E}">
        <p14:creationId xmlns:p14="http://schemas.microsoft.com/office/powerpoint/2010/main" val="153159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Times New Roman" panose="02020603050405020304" pitchFamily="18" charset="0"/>
                <a:cs typeface="Times New Roman" panose="02020603050405020304" pitchFamily="18" charset="0"/>
              </a:rPr>
              <a:t>Green manuring</a:t>
            </a:r>
            <a:endParaRPr lang="en-GB"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76400"/>
            <a:ext cx="8229600" cy="4876800"/>
          </a:xfrm>
        </p:spPr>
        <p:txBody>
          <a:bodyPr>
            <a:normAutofit fontScale="85000" lnSpcReduction="20000"/>
          </a:bodyPr>
          <a:lstStyle/>
          <a:p>
            <a:r>
              <a:rPr lang="en-US" sz="3500" dirty="0">
                <a:latin typeface="Times New Roman" panose="02020603050405020304" pitchFamily="18" charset="0"/>
                <a:cs typeface="Times New Roman" panose="02020603050405020304" pitchFamily="18" charset="0"/>
              </a:rPr>
              <a:t>Green Manure are the crops that are </a:t>
            </a:r>
            <a:r>
              <a:rPr lang="en-US" sz="3500" dirty="0" smtClean="0">
                <a:latin typeface="Times New Roman" panose="02020603050405020304" pitchFamily="18" charset="0"/>
                <a:cs typeface="Times New Roman" panose="02020603050405020304" pitchFamily="18" charset="0"/>
              </a:rPr>
              <a:t>grown and incorporated in soil for </a:t>
            </a:r>
            <a:r>
              <a:rPr lang="en-US" sz="3500" dirty="0">
                <a:latin typeface="Times New Roman" panose="02020603050405020304" pitchFamily="18" charset="0"/>
                <a:cs typeface="Times New Roman" panose="02020603050405020304" pitchFamily="18" charset="0"/>
              </a:rPr>
              <a:t>improving the structure and nutrient contents of soil</a:t>
            </a:r>
            <a:r>
              <a:rPr lang="en-US" sz="3500"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sz="4200" b="1" dirty="0" smtClean="0">
                <a:latin typeface="Times New Roman" panose="02020603050405020304" pitchFamily="18" charset="0"/>
                <a:cs typeface="Times New Roman" panose="02020603050405020304" pitchFamily="18" charset="0"/>
              </a:rPr>
              <a:t>ADVANTAGES</a:t>
            </a:r>
          </a:p>
          <a:p>
            <a:endParaRPr lang="en-US" dirty="0" smtClean="0">
              <a:latin typeface="Times New Roman" panose="02020603050405020304" pitchFamily="18" charset="0"/>
              <a:cs typeface="Times New Roman" panose="02020603050405020304" pitchFamily="18" charset="0"/>
            </a:endParaRPr>
          </a:p>
          <a:p>
            <a:r>
              <a:rPr lang="en-US" sz="3500" dirty="0" smtClean="0">
                <a:latin typeface="Times New Roman" panose="02020603050405020304" pitchFamily="18" charset="0"/>
                <a:cs typeface="Times New Roman" panose="02020603050405020304" pitchFamily="18" charset="0"/>
              </a:rPr>
              <a:t>Greater </a:t>
            </a:r>
            <a:r>
              <a:rPr lang="en-US" sz="3500" dirty="0">
                <a:latin typeface="Times New Roman" panose="02020603050405020304" pitchFamily="18" charset="0"/>
                <a:cs typeface="Times New Roman" panose="02020603050405020304" pitchFamily="18" charset="0"/>
              </a:rPr>
              <a:t>the soil fertility</a:t>
            </a:r>
          </a:p>
          <a:p>
            <a:r>
              <a:rPr lang="en-GB" sz="3500" dirty="0">
                <a:latin typeface="Times New Roman" panose="02020603050405020304" pitchFamily="18" charset="0"/>
                <a:cs typeface="Times New Roman" panose="02020603050405020304" pitchFamily="18" charset="0"/>
              </a:rPr>
              <a:t>Help to prevent the nutrients to washed out of soil</a:t>
            </a:r>
            <a:r>
              <a:rPr lang="en-GB" sz="3500" dirty="0" smtClean="0">
                <a:latin typeface="Times New Roman" panose="02020603050405020304" pitchFamily="18" charset="0"/>
                <a:cs typeface="Times New Roman" panose="02020603050405020304" pitchFamily="18" charset="0"/>
              </a:rPr>
              <a:t>.</a:t>
            </a:r>
          </a:p>
          <a:p>
            <a:r>
              <a:rPr lang="en-GB" sz="3500" dirty="0">
                <a:latin typeface="Times New Roman" panose="02020603050405020304" pitchFamily="18" charset="0"/>
                <a:cs typeface="Times New Roman" panose="02020603050405020304" pitchFamily="18" charset="0"/>
              </a:rPr>
              <a:t>Improve the soil structure</a:t>
            </a:r>
          </a:p>
          <a:p>
            <a:r>
              <a:rPr lang="en-GB" sz="3500" dirty="0">
                <a:latin typeface="Times New Roman" panose="02020603050405020304" pitchFamily="18" charset="0"/>
                <a:cs typeface="Times New Roman" panose="02020603050405020304" pitchFamily="18" charset="0"/>
              </a:rPr>
              <a:t>It helps </a:t>
            </a:r>
            <a:r>
              <a:rPr lang="en-GB" sz="3500" dirty="0" smtClean="0">
                <a:latin typeface="Times New Roman" panose="02020603050405020304" pitchFamily="18" charset="0"/>
                <a:cs typeface="Times New Roman" panose="02020603050405020304" pitchFamily="18" charset="0"/>
              </a:rPr>
              <a:t>the </a:t>
            </a:r>
            <a:r>
              <a:rPr lang="en-GB" sz="3500" dirty="0">
                <a:latin typeface="Times New Roman" panose="02020603050405020304" pitchFamily="18" charset="0"/>
                <a:cs typeface="Times New Roman" panose="02020603050405020304" pitchFamily="18" charset="0"/>
              </a:rPr>
              <a:t>sandy soil to hold more water and not drain so quickly.</a:t>
            </a:r>
          </a:p>
          <a:p>
            <a:pPr marL="0" indent="0">
              <a:buNone/>
            </a:pPr>
            <a:endParaRPr lang="en-GB" sz="35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74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324600"/>
          </a:xfrm>
        </p:spPr>
      </p:pic>
    </p:spTree>
    <p:extLst>
      <p:ext uri="{BB962C8B-B14F-4D97-AF65-F5344CB8AC3E}">
        <p14:creationId xmlns:p14="http://schemas.microsoft.com/office/powerpoint/2010/main" val="295529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latin typeface="Times New Roman" panose="02020603050405020304" pitchFamily="18" charset="0"/>
                <a:cs typeface="Times New Roman" panose="02020603050405020304" pitchFamily="18" charset="0"/>
              </a:rPr>
              <a:t>Cover crops</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Land is covered by a certain crop in order to save the soil from erosion and surface run-off.</a:t>
            </a:r>
          </a:p>
          <a:p>
            <a:endParaRPr lang="en-US" dirty="0" smtClean="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ADVANTAGES</a:t>
            </a:r>
          </a:p>
          <a:p>
            <a:pPr marL="0" indent="0" algn="ctr">
              <a:buNone/>
            </a:pPr>
            <a:endParaRPr lang="en-US" b="1"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Protect the soil surface from soil erosion.</a:t>
            </a:r>
          </a:p>
          <a:p>
            <a:r>
              <a:rPr lang="en-US" sz="3000" dirty="0" smtClean="0">
                <a:latin typeface="Times New Roman" panose="02020603050405020304" pitchFamily="18" charset="0"/>
                <a:cs typeface="Times New Roman" panose="02020603050405020304" pitchFamily="18" charset="0"/>
              </a:rPr>
              <a:t>Increase soil organic matter.</a:t>
            </a:r>
          </a:p>
          <a:p>
            <a:r>
              <a:rPr lang="en-US" sz="3000" dirty="0" smtClean="0">
                <a:latin typeface="Times New Roman" panose="02020603050405020304" pitchFamily="18" charset="0"/>
                <a:cs typeface="Times New Roman" panose="02020603050405020304" pitchFamily="18" charset="0"/>
              </a:rPr>
              <a:t>Suppress weed growth.</a:t>
            </a:r>
          </a:p>
          <a:p>
            <a:r>
              <a:rPr lang="en-US" sz="3000" dirty="0" smtClean="0">
                <a:latin typeface="Times New Roman" panose="02020603050405020304" pitchFamily="18" charset="0"/>
                <a:cs typeface="Times New Roman" panose="02020603050405020304" pitchFamily="18" charset="0"/>
              </a:rPr>
              <a:t>Increase infiltration rate.</a:t>
            </a: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559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chemeClr val="tx1"/>
                </a:solidFill>
                <a:latin typeface="Times New Roman" panose="02020603050405020304" pitchFamily="18" charset="0"/>
                <a:cs typeface="Times New Roman" panose="02020603050405020304" pitchFamily="18" charset="0"/>
              </a:rPr>
              <a:t>Agronomic </a:t>
            </a:r>
            <a:r>
              <a:rPr lang="en-US" sz="4400" b="1" dirty="0">
                <a:solidFill>
                  <a:schemeClr val="tx1"/>
                </a:solidFill>
                <a:latin typeface="Times New Roman" panose="02020603050405020304" pitchFamily="18" charset="0"/>
                <a:cs typeface="Times New Roman" panose="02020603050405020304" pitchFamily="18" charset="0"/>
              </a:rPr>
              <a:t>p</a:t>
            </a:r>
            <a:r>
              <a:rPr lang="en-US" sz="4400" b="1" dirty="0" smtClean="0">
                <a:solidFill>
                  <a:schemeClr val="tx1"/>
                </a:solidFill>
                <a:latin typeface="Times New Roman" panose="02020603050405020304" pitchFamily="18" charset="0"/>
                <a:cs typeface="Times New Roman" panose="02020603050405020304" pitchFamily="18" charset="0"/>
              </a:rPr>
              <a:t>ractices for resource conservation</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5105400"/>
          </a:xfrm>
        </p:spPr>
        <p:txBody>
          <a:bodyPr>
            <a:noAutofit/>
          </a:bodyPr>
          <a:lstStyle/>
          <a:p>
            <a:endParaRPr lang="en-US" sz="3200" dirty="0" smtClean="0">
              <a:latin typeface="Times New Roman" panose="02020603050405020304" pitchFamily="18" charset="0"/>
              <a:cs typeface="Times New Roman" panose="02020603050405020304" pitchFamily="18" charset="0"/>
            </a:endParaRPr>
          </a:p>
          <a:p>
            <a:pPr marL="0" indent="0" algn="ctr">
              <a:buNone/>
            </a:pPr>
            <a:r>
              <a:rPr lang="en-US" sz="3200" dirty="0" smtClean="0">
                <a:latin typeface="Times New Roman" panose="02020603050405020304" pitchFamily="18" charset="0"/>
                <a:cs typeface="Times New Roman" panose="02020603050405020304" pitchFamily="18" charset="0"/>
              </a:rPr>
              <a:t>The two main resources which are related to agriculture are</a:t>
            </a:r>
          </a:p>
          <a:p>
            <a:pPr marL="0" indent="0" algn="ctr">
              <a:buNone/>
            </a:pP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Soil</a:t>
            </a:r>
          </a:p>
          <a:p>
            <a:r>
              <a:rPr lang="en-US" sz="3200" dirty="0" smtClean="0">
                <a:latin typeface="Times New Roman" panose="02020603050405020304" pitchFamily="18" charset="0"/>
                <a:cs typeface="Times New Roman" panose="02020603050405020304" pitchFamily="18" charset="0"/>
              </a:rPr>
              <a:t>Water</a:t>
            </a:r>
          </a:p>
          <a:p>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In last few years there are some problems related to soil and water have arisen which had adversely effected the growth and yield of crops.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311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Picture 2" descr="C:\Users\ss\Desktop\covcrop.jpg"/>
          <p:cNvPicPr>
            <a:picLocks noGrp="1" noChangeAspect="1" noChangeArrowheads="1"/>
          </p:cNvPicPr>
          <p:nvPr>
            <p:ph idx="1"/>
          </p:nvPr>
        </p:nvPicPr>
        <p:blipFill>
          <a:blip r:embed="rId2"/>
          <a:srcRect/>
          <a:stretch>
            <a:fillRect/>
          </a:stretch>
        </p:blipFill>
        <p:spPr bwMode="auto">
          <a:xfrm>
            <a:off x="0" y="381000"/>
            <a:ext cx="9144000" cy="6400800"/>
          </a:xfrm>
          <a:prstGeom prst="rect">
            <a:avLst/>
          </a:prstGeom>
          <a:noFill/>
        </p:spPr>
      </p:pic>
    </p:spTree>
    <p:extLst>
      <p:ext uri="{BB962C8B-B14F-4D97-AF65-F5344CB8AC3E}">
        <p14:creationId xmlns:p14="http://schemas.microsoft.com/office/powerpoint/2010/main" val="2484078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2" y="533400"/>
            <a:ext cx="8901596" cy="60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197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Times New Roman" panose="02020603050405020304" pitchFamily="18" charset="0"/>
                <a:cs typeface="Times New Roman" panose="02020603050405020304" pitchFamily="18" charset="0"/>
              </a:rPr>
              <a:t>Sprinkler irrigation</a:t>
            </a:r>
            <a:endParaRPr lang="en-GB"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GB" dirty="0" smtClean="0">
              <a:latin typeface="Times New Roman" panose="02020603050405020304" pitchFamily="18" charset="0"/>
              <a:cs typeface="Times New Roman" panose="02020603050405020304" pitchFamily="18" charset="0"/>
            </a:endParaRPr>
          </a:p>
          <a:p>
            <a:r>
              <a:rPr lang="en-GB" sz="3000" dirty="0" smtClean="0">
                <a:latin typeface="Times New Roman" panose="02020603050405020304" pitchFamily="18" charset="0"/>
                <a:cs typeface="Times New Roman" panose="02020603050405020304" pitchFamily="18" charset="0"/>
              </a:rPr>
              <a:t>Sprinkler </a:t>
            </a:r>
            <a:r>
              <a:rPr lang="en-GB" sz="3000" dirty="0">
                <a:latin typeface="Times New Roman" panose="02020603050405020304" pitchFamily="18" charset="0"/>
                <a:cs typeface="Times New Roman" panose="02020603050405020304" pitchFamily="18" charset="0"/>
              </a:rPr>
              <a:t>irrigation is a method of applying irrigation water which is similar to natural rainfall</a:t>
            </a:r>
            <a:r>
              <a:rPr lang="en-GB" sz="3000" dirty="0" smtClean="0">
                <a:latin typeface="Times New Roman" panose="02020603050405020304" pitchFamily="18" charset="0"/>
                <a:cs typeface="Times New Roman" panose="02020603050405020304" pitchFamily="18" charset="0"/>
              </a:rPr>
              <a:t>.</a:t>
            </a:r>
          </a:p>
          <a:p>
            <a:endParaRPr lang="en-GB" sz="3000" dirty="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Water is distributed through a system of pipes usually by pumping</a:t>
            </a:r>
            <a:r>
              <a:rPr lang="en-GB" sz="3000" dirty="0" smtClean="0">
                <a:latin typeface="Times New Roman" panose="02020603050405020304" pitchFamily="18" charset="0"/>
                <a:cs typeface="Times New Roman" panose="02020603050405020304" pitchFamily="18" charset="0"/>
              </a:rPr>
              <a:t>.</a:t>
            </a:r>
          </a:p>
          <a:p>
            <a:endParaRPr lang="en-GB" sz="3000" dirty="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Water under pressure is carried and sprayed into the air above the crop through a system.</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51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chemeClr val="tx1"/>
                </a:solidFill>
                <a:latin typeface="Times New Roman" panose="02020603050405020304" pitchFamily="18" charset="0"/>
                <a:cs typeface="Times New Roman" panose="02020603050405020304" pitchFamily="18" charset="0"/>
              </a:rPr>
              <a:t>ADVANTAGES</a:t>
            </a:r>
            <a:endParaRPr lang="en-GB"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GB" dirty="0" smtClean="0"/>
          </a:p>
          <a:p>
            <a:r>
              <a:rPr lang="en-GB" sz="3000" dirty="0" smtClean="0">
                <a:latin typeface="Times New Roman" panose="02020603050405020304" pitchFamily="18" charset="0"/>
                <a:cs typeface="Times New Roman" panose="02020603050405020304" pitchFamily="18" charset="0"/>
              </a:rPr>
              <a:t>Uniform </a:t>
            </a:r>
            <a:r>
              <a:rPr lang="en-GB" sz="3000" dirty="0">
                <a:latin typeface="Times New Roman" panose="02020603050405020304" pitchFamily="18" charset="0"/>
                <a:cs typeface="Times New Roman" panose="02020603050405020304" pitchFamily="18" charset="0"/>
              </a:rPr>
              <a:t>distribution of water in the field renders high water use efficiency</a:t>
            </a:r>
            <a:r>
              <a:rPr lang="en-GB" sz="3000" dirty="0" smtClean="0">
                <a:latin typeface="Times New Roman" panose="02020603050405020304" pitchFamily="18" charset="0"/>
                <a:cs typeface="Times New Roman" panose="02020603050405020304" pitchFamily="18" charset="0"/>
              </a:rPr>
              <a:t>.</a:t>
            </a:r>
          </a:p>
          <a:p>
            <a:endParaRPr lang="en-GB" sz="3000" dirty="0" smtClean="0">
              <a:latin typeface="Times New Roman" panose="02020603050405020304" pitchFamily="18" charset="0"/>
              <a:cs typeface="Times New Roman" panose="02020603050405020304" pitchFamily="18" charset="0"/>
            </a:endParaRPr>
          </a:p>
          <a:p>
            <a:r>
              <a:rPr lang="en-GB" sz="3000" dirty="0" smtClean="0">
                <a:latin typeface="Times New Roman" panose="02020603050405020304" pitchFamily="18" charset="0"/>
                <a:cs typeface="Times New Roman" panose="02020603050405020304" pitchFamily="18" charset="0"/>
              </a:rPr>
              <a:t>Keep the crop and soil cool.</a:t>
            </a:r>
          </a:p>
          <a:p>
            <a:endParaRPr lang="en-GB" sz="3000" dirty="0" smtClean="0">
              <a:latin typeface="Times New Roman" panose="02020603050405020304" pitchFamily="18" charset="0"/>
              <a:cs typeface="Times New Roman" panose="02020603050405020304" pitchFamily="18" charset="0"/>
            </a:endParaRPr>
          </a:p>
          <a:p>
            <a:r>
              <a:rPr lang="en-GB" sz="3000" dirty="0" smtClean="0">
                <a:latin typeface="Times New Roman" panose="02020603050405020304" pitchFamily="18" charset="0"/>
                <a:cs typeface="Times New Roman" panose="02020603050405020304" pitchFamily="18" charset="0"/>
              </a:rPr>
              <a:t>Much of water can be conserved by using this method.</a:t>
            </a:r>
          </a:p>
          <a:p>
            <a:r>
              <a:rPr lang="en-GB" sz="3000" dirty="0" smtClean="0">
                <a:latin typeface="Times New Roman" panose="02020603050405020304" pitchFamily="18" charset="0"/>
                <a:cs typeface="Times New Roman" panose="02020603050405020304" pitchFamily="18" charset="0"/>
              </a:rPr>
              <a:t>Reduce the erosion of soil</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088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475" y="1028700"/>
            <a:ext cx="7993689" cy="5715000"/>
          </a:xfrm>
        </p:spPr>
      </p:pic>
    </p:spTree>
    <p:extLst>
      <p:ext uri="{BB962C8B-B14F-4D97-AF65-F5344CB8AC3E}">
        <p14:creationId xmlns:p14="http://schemas.microsoft.com/office/powerpoint/2010/main" val="252622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latin typeface="Times New Roman" panose="02020603050405020304" pitchFamily="18" charset="0"/>
                <a:cs typeface="Times New Roman" panose="02020603050405020304" pitchFamily="18" charset="0"/>
              </a:rPr>
              <a:t>Drip irrigation</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sz="3000" dirty="0">
                <a:latin typeface="Times New Roman" panose="02020603050405020304" pitchFamily="18" charset="0"/>
                <a:cs typeface="Times New Roman" panose="02020603050405020304" pitchFamily="18" charset="0"/>
              </a:rPr>
              <a:t>Drip irrigation is defined as any watering system that delivers a slow moving supply of water at a gradual </a:t>
            </a:r>
            <a:r>
              <a:rPr lang="en-GB" sz="3000" dirty="0" smtClean="0">
                <a:latin typeface="Times New Roman" panose="02020603050405020304" pitchFamily="18" charset="0"/>
                <a:cs typeface="Times New Roman" panose="02020603050405020304" pitchFamily="18" charset="0"/>
              </a:rPr>
              <a:t>rate through an outlet </a:t>
            </a:r>
            <a:r>
              <a:rPr lang="en-GB" sz="3000" dirty="0">
                <a:latin typeface="Times New Roman" panose="02020603050405020304" pitchFamily="18" charset="0"/>
                <a:cs typeface="Times New Roman" panose="02020603050405020304" pitchFamily="18" charset="0"/>
              </a:rPr>
              <a:t>directly to the soil.</a:t>
            </a:r>
            <a:endParaRPr lang="en-US" sz="3000" dirty="0" smtClean="0">
              <a:latin typeface="Times New Roman" panose="02020603050405020304" pitchFamily="18" charset="0"/>
              <a:cs typeface="Times New Roman" panose="02020603050405020304" pitchFamily="18" charset="0"/>
            </a:endParaRPr>
          </a:p>
          <a:p>
            <a:pPr marL="0" indent="0">
              <a:buNone/>
            </a:pPr>
            <a:endParaRPr lang="en-US" sz="3000"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ADVANTAGES</a:t>
            </a:r>
          </a:p>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Water is used efficiently</a:t>
            </a:r>
          </a:p>
          <a:p>
            <a:r>
              <a:rPr lang="en-US" sz="3000" dirty="0" smtClean="0">
                <a:latin typeface="Times New Roman" panose="02020603050405020304" pitchFamily="18" charset="0"/>
                <a:cs typeface="Times New Roman" panose="02020603050405020304" pitchFamily="18" charset="0"/>
              </a:rPr>
              <a:t>Better weed control</a:t>
            </a:r>
          </a:p>
          <a:p>
            <a:r>
              <a:rPr lang="en-US" sz="3000" dirty="0" smtClean="0">
                <a:latin typeface="Times New Roman" panose="02020603050405020304" pitchFamily="18" charset="0"/>
                <a:cs typeface="Times New Roman" panose="02020603050405020304" pitchFamily="18" charset="0"/>
              </a:rPr>
              <a:t>No water runoff or evaporation</a:t>
            </a:r>
          </a:p>
        </p:txBody>
      </p:sp>
    </p:spTree>
    <p:extLst>
      <p:ext uri="{BB962C8B-B14F-4D97-AF65-F5344CB8AC3E}">
        <p14:creationId xmlns:p14="http://schemas.microsoft.com/office/powerpoint/2010/main" val="971793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r>
              <a:rPr lang="en-GB" sz="3000" dirty="0" smtClean="0">
                <a:latin typeface="Times New Roman" panose="02020603050405020304" pitchFamily="18" charset="0"/>
                <a:cs typeface="Times New Roman" panose="02020603050405020304" pitchFamily="18" charset="0"/>
              </a:rPr>
              <a:t>It reduces water contact with crop leaves and fruits</a:t>
            </a:r>
          </a:p>
          <a:p>
            <a:endParaRPr lang="en-GB" sz="3000" dirty="0" smtClean="0">
              <a:latin typeface="Times New Roman" panose="02020603050405020304" pitchFamily="18" charset="0"/>
              <a:cs typeface="Times New Roman" panose="02020603050405020304" pitchFamily="18" charset="0"/>
            </a:endParaRPr>
          </a:p>
          <a:p>
            <a:r>
              <a:rPr lang="en-GB" sz="3000" dirty="0" smtClean="0">
                <a:latin typeface="Times New Roman" panose="02020603050405020304" pitchFamily="18" charset="0"/>
                <a:cs typeface="Times New Roman" panose="02020603050405020304" pitchFamily="18" charset="0"/>
              </a:rPr>
              <a:t>It improves ventilation(aeration).</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23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547254"/>
            <a:ext cx="8915400" cy="6310745"/>
          </a:xfrm>
        </p:spPr>
      </p:pic>
    </p:spTree>
    <p:extLst>
      <p:ext uri="{BB962C8B-B14F-4D97-AF65-F5344CB8AC3E}">
        <p14:creationId xmlns:p14="http://schemas.microsoft.com/office/powerpoint/2010/main" val="150896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Times New Roman" panose="02020603050405020304" pitchFamily="18" charset="0"/>
                <a:cs typeface="Times New Roman" panose="02020603050405020304" pitchFamily="18" charset="0"/>
              </a:rPr>
              <a:t>Conservation tillage</a:t>
            </a:r>
            <a:endParaRPr lang="en-GB"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3000" dirty="0" smtClean="0">
                <a:latin typeface="Times New Roman" panose="02020603050405020304" pitchFamily="18" charset="0"/>
                <a:cs typeface="Times New Roman" panose="02020603050405020304" pitchFamily="18" charset="0"/>
              </a:rPr>
              <a:t>Any tillage in which at least 30% of the soil surface is covered by plant residues after planting to reduce erosion by water.</a:t>
            </a:r>
          </a:p>
          <a:p>
            <a:endParaRPr lang="en-GB" sz="3000" dirty="0"/>
          </a:p>
          <a:p>
            <a:pPr marL="0" indent="0" algn="ctr">
              <a:buNone/>
            </a:pPr>
            <a:r>
              <a:rPr lang="en-GB" sz="3600" b="1" dirty="0" smtClean="0">
                <a:latin typeface="Times New Roman" panose="02020603050405020304" pitchFamily="18" charset="0"/>
                <a:cs typeface="Times New Roman" panose="02020603050405020304" pitchFamily="18" charset="0"/>
              </a:rPr>
              <a:t>ADVANTAGES</a:t>
            </a:r>
          </a:p>
          <a:p>
            <a:r>
              <a:rPr lang="en-GB" sz="3000" dirty="0">
                <a:latin typeface="Times New Roman" panose="02020603050405020304" pitchFamily="18" charset="0"/>
                <a:cs typeface="Times New Roman" panose="02020603050405020304" pitchFamily="18" charset="0"/>
              </a:rPr>
              <a:t>Increases the ability of soil to </a:t>
            </a:r>
            <a:r>
              <a:rPr lang="en-GB" sz="3000" dirty="0" smtClean="0">
                <a:latin typeface="Times New Roman" panose="02020603050405020304" pitchFamily="18" charset="0"/>
                <a:cs typeface="Times New Roman" panose="02020603050405020304" pitchFamily="18" charset="0"/>
              </a:rPr>
              <a:t>store </a:t>
            </a:r>
            <a:r>
              <a:rPr lang="en-GB" sz="3000" dirty="0">
                <a:latin typeface="Times New Roman" panose="02020603050405020304" pitchFamily="18" charset="0"/>
                <a:cs typeface="Times New Roman" panose="02020603050405020304" pitchFamily="18" charset="0"/>
              </a:rPr>
              <a:t>carbon while simultaneously enriching the soil.</a:t>
            </a:r>
          </a:p>
          <a:p>
            <a:r>
              <a:rPr lang="en-GB" sz="3000" dirty="0">
                <a:latin typeface="Times New Roman" panose="02020603050405020304" pitchFamily="18" charset="0"/>
                <a:cs typeface="Times New Roman" panose="02020603050405020304" pitchFamily="18" charset="0"/>
              </a:rPr>
              <a:t>Improves soil water infiltration, thereby reducing erosion and </a:t>
            </a:r>
            <a:r>
              <a:rPr lang="en-GB" sz="3000" dirty="0" smtClean="0">
                <a:latin typeface="Times New Roman" panose="02020603050405020304" pitchFamily="18" charset="0"/>
                <a:cs typeface="Times New Roman" panose="02020603050405020304" pitchFamily="18" charset="0"/>
              </a:rPr>
              <a:t>water runoff.</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543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r>
              <a:rPr lang="en-GB" sz="3000" dirty="0">
                <a:latin typeface="Times New Roman" panose="02020603050405020304" pitchFamily="18" charset="0"/>
                <a:cs typeface="Times New Roman" panose="02020603050405020304" pitchFamily="18" charset="0"/>
              </a:rPr>
              <a:t>Reduces leaching of nutrients due to greater amounts of soil organic matter to provide binding sites.</a:t>
            </a:r>
          </a:p>
          <a:p>
            <a:r>
              <a:rPr lang="en-GB" sz="3000" dirty="0">
                <a:latin typeface="Times New Roman" panose="02020603050405020304" pitchFamily="18" charset="0"/>
                <a:cs typeface="Times New Roman" panose="02020603050405020304" pitchFamily="18" charset="0"/>
              </a:rPr>
              <a:t>Decreases evaporation and increases soil moisture retention.</a:t>
            </a:r>
          </a:p>
          <a:p>
            <a:r>
              <a:rPr lang="en-GB" sz="3000" dirty="0">
                <a:latin typeface="Times New Roman" panose="02020603050405020304" pitchFamily="18" charset="0"/>
                <a:cs typeface="Times New Roman" panose="02020603050405020304" pitchFamily="18" charset="0"/>
              </a:rPr>
              <a:t>Improves the stabilisation of soil surface to wind erosion.</a:t>
            </a:r>
          </a:p>
          <a:p>
            <a:endParaRPr lang="en-GB" sz="3000" dirty="0"/>
          </a:p>
        </p:txBody>
      </p:sp>
    </p:spTree>
    <p:extLst>
      <p:ext uri="{BB962C8B-B14F-4D97-AF65-F5344CB8AC3E}">
        <p14:creationId xmlns:p14="http://schemas.microsoft.com/office/powerpoint/2010/main" val="359980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latin typeface="Times New Roman" panose="02020603050405020304" pitchFamily="18" charset="0"/>
                <a:cs typeface="Times New Roman" panose="02020603050405020304" pitchFamily="18" charset="0"/>
              </a:rPr>
              <a:t>Problems</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endParaRPr lang="en-US"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Loss of fertile soil</a:t>
            </a:r>
          </a:p>
          <a:p>
            <a:r>
              <a:rPr lang="en-US" sz="3200" dirty="0" smtClean="0">
                <a:latin typeface="Times New Roman" panose="02020603050405020304" pitchFamily="18" charset="0"/>
                <a:cs typeface="Times New Roman" panose="02020603050405020304" pitchFamily="18" charset="0"/>
              </a:rPr>
              <a:t>Water logging</a:t>
            </a:r>
          </a:p>
          <a:p>
            <a:r>
              <a:rPr lang="en-US" sz="3200" dirty="0" smtClean="0">
                <a:latin typeface="Times New Roman" panose="02020603050405020304" pitchFamily="18" charset="0"/>
                <a:cs typeface="Times New Roman" panose="02020603050405020304" pitchFamily="18" charset="0"/>
              </a:rPr>
              <a:t>Soil salinity</a:t>
            </a:r>
          </a:p>
          <a:p>
            <a:r>
              <a:rPr lang="en-US" sz="3200" dirty="0" smtClean="0">
                <a:latin typeface="Times New Roman" panose="02020603050405020304" pitchFamily="18" charset="0"/>
                <a:cs typeface="Times New Roman" panose="02020603050405020304" pitchFamily="18" charset="0"/>
              </a:rPr>
              <a:t>Erosion</a:t>
            </a:r>
          </a:p>
          <a:p>
            <a:r>
              <a:rPr lang="en-US" sz="3200" dirty="0" smtClean="0">
                <a:latin typeface="Times New Roman" panose="02020603050405020304" pitchFamily="18" charset="0"/>
                <a:cs typeface="Times New Roman" panose="02020603050405020304" pitchFamily="18" charset="0"/>
              </a:rPr>
              <a:t>Above and underground pollution</a:t>
            </a:r>
          </a:p>
          <a:p>
            <a:r>
              <a:rPr lang="en-US" sz="3200" dirty="0" smtClean="0">
                <a:latin typeface="Times New Roman" panose="02020603050405020304" pitchFamily="18" charset="0"/>
                <a:cs typeface="Times New Roman" panose="02020603050405020304" pitchFamily="18" charset="0"/>
              </a:rPr>
              <a:t>Temperature increase</a:t>
            </a:r>
          </a:p>
          <a:p>
            <a:pPr marL="0" indent="0">
              <a:buNone/>
            </a:pPr>
            <a:r>
              <a:rPr lang="en-US" sz="39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3900" b="1" dirty="0" smtClean="0">
                <a:latin typeface="Times New Roman" panose="02020603050405020304" pitchFamily="18" charset="0"/>
                <a:cs typeface="Times New Roman" panose="02020603050405020304" pitchFamily="18" charset="0"/>
              </a:rPr>
              <a:t>Result</a:t>
            </a:r>
          </a:p>
          <a:p>
            <a:endParaRPr lang="en-US"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Destruction of resources</a:t>
            </a:r>
          </a:p>
          <a:p>
            <a:pPr marL="0" indent="0">
              <a:buNone/>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521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457200"/>
            <a:ext cx="8763000" cy="6256782"/>
          </a:xfrm>
        </p:spPr>
      </p:pic>
    </p:spTree>
    <p:extLst>
      <p:ext uri="{BB962C8B-B14F-4D97-AF65-F5344CB8AC3E}">
        <p14:creationId xmlns:p14="http://schemas.microsoft.com/office/powerpoint/2010/main" val="159056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Times New Roman" panose="02020603050405020304" pitchFamily="18" charset="0"/>
                <a:cs typeface="Times New Roman" panose="02020603050405020304" pitchFamily="18" charset="0"/>
              </a:rPr>
              <a:t>Strip cropping</a:t>
            </a:r>
            <a:endParaRPr lang="en-GB"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endParaRPr lang="en-GB" dirty="0" smtClean="0">
              <a:latin typeface="Times New Roman" panose="02020603050405020304" pitchFamily="18" charset="0"/>
              <a:cs typeface="Times New Roman" panose="02020603050405020304" pitchFamily="18" charset="0"/>
            </a:endParaRPr>
          </a:p>
          <a:p>
            <a:r>
              <a:rPr lang="en-GB" sz="3200" dirty="0" smtClean="0">
                <a:latin typeface="Times New Roman" panose="02020603050405020304" pitchFamily="18" charset="0"/>
                <a:cs typeface="Times New Roman" panose="02020603050405020304" pitchFamily="18" charset="0"/>
              </a:rPr>
              <a:t>Strip </a:t>
            </a:r>
            <a:r>
              <a:rPr lang="en-GB" sz="3200" dirty="0">
                <a:latin typeface="Times New Roman" panose="02020603050405020304" pitchFamily="18" charset="0"/>
                <a:cs typeface="Times New Roman" panose="02020603050405020304" pitchFamily="18" charset="0"/>
              </a:rPr>
              <a:t>cropping or strip farming is defined as alternating crop rows between heavy-rooted plants and loosely-rooted plants to minimize </a:t>
            </a:r>
            <a:r>
              <a:rPr lang="en-GB" sz="3200" dirty="0" smtClean="0">
                <a:latin typeface="Times New Roman" panose="02020603050405020304" pitchFamily="18" charset="0"/>
                <a:cs typeface="Times New Roman" panose="02020603050405020304" pitchFamily="18" charset="0"/>
              </a:rPr>
              <a:t>erosion.</a:t>
            </a:r>
          </a:p>
          <a:p>
            <a:endParaRPr lang="en-GB" sz="3000" dirty="0">
              <a:latin typeface="Times New Roman" panose="02020603050405020304" pitchFamily="18" charset="0"/>
              <a:cs typeface="Times New Roman" panose="02020603050405020304" pitchFamily="18" charset="0"/>
            </a:endParaRPr>
          </a:p>
          <a:p>
            <a:pPr marL="0" indent="0" algn="ctr">
              <a:buNone/>
            </a:pPr>
            <a:r>
              <a:rPr lang="en-GB" sz="3900" b="1" dirty="0" smtClean="0">
                <a:latin typeface="Times New Roman" panose="02020603050405020304" pitchFamily="18" charset="0"/>
                <a:cs typeface="Times New Roman" panose="02020603050405020304" pitchFamily="18" charset="0"/>
              </a:rPr>
              <a:t>BENEFITS</a:t>
            </a:r>
          </a:p>
          <a:p>
            <a:pPr marL="0" indent="0" algn="ctr">
              <a:buNone/>
            </a:pPr>
            <a:endParaRPr lang="en-GB" sz="3000" dirty="0" smtClean="0">
              <a:latin typeface="Times New Roman" panose="02020603050405020304" pitchFamily="18" charset="0"/>
              <a:cs typeface="Times New Roman" panose="02020603050405020304" pitchFamily="18" charset="0"/>
            </a:endParaRPr>
          </a:p>
          <a:p>
            <a:r>
              <a:rPr lang="en-GB" sz="3200" dirty="0" smtClean="0">
                <a:latin typeface="Times New Roman" panose="02020603050405020304" pitchFamily="18" charset="0"/>
                <a:cs typeface="Times New Roman" panose="02020603050405020304" pitchFamily="18" charset="0"/>
              </a:rPr>
              <a:t>Reducing </a:t>
            </a:r>
            <a:r>
              <a:rPr lang="en-GB" sz="3200" dirty="0">
                <a:latin typeface="Times New Roman" panose="02020603050405020304" pitchFamily="18" charset="0"/>
                <a:cs typeface="Times New Roman" panose="02020603050405020304" pitchFamily="18" charset="0"/>
              </a:rPr>
              <a:t>the runoff flowing through the close - growing sod strips. </a:t>
            </a:r>
          </a:p>
          <a:p>
            <a:r>
              <a:rPr lang="en-GB" sz="3200" dirty="0" smtClean="0">
                <a:latin typeface="Times New Roman" panose="02020603050405020304" pitchFamily="18" charset="0"/>
                <a:cs typeface="Times New Roman" panose="02020603050405020304" pitchFamily="18" charset="0"/>
              </a:rPr>
              <a:t> Increases </a:t>
            </a:r>
            <a:r>
              <a:rPr lang="en-GB" sz="3200" dirty="0">
                <a:latin typeface="Times New Roman" panose="02020603050405020304" pitchFamily="18" charset="0"/>
                <a:cs typeface="Times New Roman" panose="02020603050405020304" pitchFamily="18" charset="0"/>
              </a:rPr>
              <a:t>the infiltration rate of the soil under cover condition</a:t>
            </a:r>
          </a:p>
          <a:p>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73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85800"/>
            <a:ext cx="8458200" cy="5791200"/>
          </a:xfrm>
        </p:spPr>
      </p:pic>
    </p:spTree>
    <p:extLst>
      <p:ext uri="{BB962C8B-B14F-4D97-AF65-F5344CB8AC3E}">
        <p14:creationId xmlns:p14="http://schemas.microsoft.com/office/powerpoint/2010/main" val="357672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Times New Roman" panose="02020603050405020304" pitchFamily="18" charset="0"/>
                <a:cs typeface="Times New Roman" panose="02020603050405020304" pitchFamily="18" charset="0"/>
              </a:rPr>
              <a:t>Multiple cropping</a:t>
            </a:r>
            <a:endParaRPr lang="en-GB"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endParaRPr lang="en-GB" dirty="0" smtClean="0">
              <a:latin typeface="Times New Roman" panose="02020603050405020304" pitchFamily="18" charset="0"/>
              <a:cs typeface="Times New Roman" panose="02020603050405020304" pitchFamily="18" charset="0"/>
            </a:endParaRPr>
          </a:p>
          <a:p>
            <a:r>
              <a:rPr lang="en-GB" sz="3000" dirty="0" smtClean="0">
                <a:latin typeface="Times New Roman" panose="02020603050405020304" pitchFamily="18" charset="0"/>
                <a:cs typeface="Times New Roman" panose="02020603050405020304" pitchFamily="18" charset="0"/>
              </a:rPr>
              <a:t>The </a:t>
            </a:r>
            <a:r>
              <a:rPr lang="en-GB" sz="3000" dirty="0">
                <a:latin typeface="Times New Roman" panose="02020603050405020304" pitchFamily="18" charset="0"/>
                <a:cs typeface="Times New Roman" panose="02020603050405020304" pitchFamily="18" charset="0"/>
              </a:rPr>
              <a:t>use of the same field for two or more crops, whether of the </a:t>
            </a:r>
            <a:r>
              <a:rPr lang="en-GB" sz="3000" dirty="0" smtClean="0">
                <a:latin typeface="Times New Roman" panose="02020603050405020304" pitchFamily="18" charset="0"/>
                <a:cs typeface="Times New Roman" panose="02020603050405020304" pitchFamily="18" charset="0"/>
              </a:rPr>
              <a:t>same or </a:t>
            </a:r>
            <a:r>
              <a:rPr lang="en-GB" sz="3000" dirty="0">
                <a:latin typeface="Times New Roman" panose="02020603050405020304" pitchFamily="18" charset="0"/>
                <a:cs typeface="Times New Roman" panose="02020603050405020304" pitchFamily="18" charset="0"/>
              </a:rPr>
              <a:t>of different kinds, successively during a single year</a:t>
            </a:r>
            <a:r>
              <a:rPr lang="en-GB" sz="3000" dirty="0" smtClean="0">
                <a:latin typeface="Times New Roman" panose="02020603050405020304" pitchFamily="18" charset="0"/>
                <a:cs typeface="Times New Roman" panose="02020603050405020304" pitchFamily="18" charset="0"/>
              </a:rPr>
              <a:t>.</a:t>
            </a:r>
          </a:p>
          <a:p>
            <a:pPr marL="0" indent="0">
              <a:buNone/>
            </a:pPr>
            <a:endParaRPr lang="en-GB" dirty="0">
              <a:latin typeface="Times New Roman" panose="02020603050405020304" pitchFamily="18" charset="0"/>
              <a:cs typeface="Times New Roman" panose="02020603050405020304" pitchFamily="18" charset="0"/>
            </a:endParaRPr>
          </a:p>
          <a:p>
            <a:pPr marL="0" indent="0" algn="ctr">
              <a:buNone/>
            </a:pPr>
            <a:endParaRPr lang="en-GB" sz="2800" b="1" dirty="0" smtClean="0">
              <a:latin typeface="Times New Roman" panose="02020603050405020304" pitchFamily="18" charset="0"/>
              <a:cs typeface="Times New Roman" panose="02020603050405020304" pitchFamily="18" charset="0"/>
            </a:endParaRPr>
          </a:p>
          <a:p>
            <a:pPr marL="0" indent="0" algn="ctr">
              <a:buNone/>
            </a:pPr>
            <a:r>
              <a:rPr lang="en-GB" sz="3600" b="1" dirty="0" smtClean="0">
                <a:latin typeface="Times New Roman" panose="02020603050405020304" pitchFamily="18" charset="0"/>
                <a:cs typeface="Times New Roman" panose="02020603050405020304" pitchFamily="18" charset="0"/>
              </a:rPr>
              <a:t>ADVANTAGES</a:t>
            </a:r>
          </a:p>
          <a:p>
            <a:pPr marL="0" indent="0" algn="ctr">
              <a:buNone/>
            </a:pPr>
            <a:endParaRPr lang="en-GB" dirty="0" smtClean="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 </a:t>
            </a:r>
            <a:r>
              <a:rPr lang="en-GB" sz="3000" dirty="0" smtClean="0">
                <a:latin typeface="Times New Roman" panose="02020603050405020304" pitchFamily="18" charset="0"/>
                <a:cs typeface="Times New Roman" panose="02020603050405020304" pitchFamily="18" charset="0"/>
              </a:rPr>
              <a:t> Multiple </a:t>
            </a:r>
            <a:r>
              <a:rPr lang="en-GB" sz="3000" dirty="0">
                <a:latin typeface="Times New Roman" panose="02020603050405020304" pitchFamily="18" charset="0"/>
                <a:cs typeface="Times New Roman" panose="02020603050405020304" pitchFamily="18" charset="0"/>
              </a:rPr>
              <a:t>cropping enables the fertility of the soil.</a:t>
            </a:r>
          </a:p>
          <a:p>
            <a:r>
              <a:rPr lang="en-GB" sz="3000" dirty="0">
                <a:latin typeface="Times New Roman" panose="02020603050405020304" pitchFamily="18" charset="0"/>
                <a:cs typeface="Times New Roman" panose="02020603050405020304" pitchFamily="18" charset="0"/>
              </a:rPr>
              <a:t> It also prevent soil erosion</a:t>
            </a: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94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Times New Roman" panose="02020603050405020304" pitchFamily="18" charset="0"/>
                <a:cs typeface="Times New Roman" panose="02020603050405020304" pitchFamily="18" charset="0"/>
              </a:rPr>
              <a:t>Intercropping</a:t>
            </a:r>
            <a:endParaRPr lang="en-GB" sz="4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76400"/>
            <a:ext cx="8229600" cy="5257800"/>
          </a:xfrm>
        </p:spPr>
        <p:txBody>
          <a:bodyPr>
            <a:normAutofit fontScale="92500" lnSpcReduction="10000"/>
          </a:bodyPr>
          <a:lstStyle/>
          <a:p>
            <a:r>
              <a:rPr lang="en-GB" sz="3200" dirty="0" smtClean="0">
                <a:latin typeface="Times New Roman" panose="02020603050405020304" pitchFamily="18" charset="0"/>
                <a:cs typeface="Times New Roman" panose="02020603050405020304" pitchFamily="18" charset="0"/>
              </a:rPr>
              <a:t>Growing </a:t>
            </a:r>
            <a:r>
              <a:rPr lang="en-GB" sz="3200" dirty="0">
                <a:latin typeface="Times New Roman" panose="02020603050405020304" pitchFamily="18" charset="0"/>
                <a:cs typeface="Times New Roman" panose="02020603050405020304" pitchFamily="18" charset="0"/>
              </a:rPr>
              <a:t>of two or more crops simultaneously on the same piece of land (field</a:t>
            </a:r>
            <a:r>
              <a:rPr lang="en-GB" sz="3200" dirty="0" smtClean="0">
                <a:latin typeface="Times New Roman" panose="02020603050405020304" pitchFamily="18" charset="0"/>
                <a:cs typeface="Times New Roman" panose="02020603050405020304" pitchFamily="18" charset="0"/>
              </a:rPr>
              <a:t>).</a:t>
            </a:r>
          </a:p>
          <a:p>
            <a:r>
              <a:rPr lang="en-GB" sz="3200" dirty="0" smtClean="0">
                <a:latin typeface="Times New Roman" panose="02020603050405020304" pitchFamily="18" charset="0"/>
                <a:cs typeface="Times New Roman" panose="02020603050405020304" pitchFamily="18" charset="0"/>
              </a:rPr>
              <a:t>Second crop is sown when first crop is near maturity or its development phase is completed</a:t>
            </a:r>
            <a:r>
              <a:rPr lang="en-GB" sz="3000" dirty="0" smtClean="0">
                <a:latin typeface="Times New Roman" panose="02020603050405020304" pitchFamily="18" charset="0"/>
                <a:cs typeface="Times New Roman" panose="02020603050405020304" pitchFamily="18" charset="0"/>
              </a:rPr>
              <a:t>.</a:t>
            </a:r>
          </a:p>
          <a:p>
            <a:endParaRPr lang="en-GB" sz="3000" dirty="0">
              <a:latin typeface="Times New Roman" panose="02020603050405020304" pitchFamily="18" charset="0"/>
              <a:cs typeface="Times New Roman" panose="02020603050405020304" pitchFamily="18" charset="0"/>
            </a:endParaRPr>
          </a:p>
          <a:p>
            <a:pPr marL="0" indent="0" algn="ctr">
              <a:buNone/>
            </a:pPr>
            <a:r>
              <a:rPr lang="en-GB" sz="3900" b="1" dirty="0" smtClean="0">
                <a:latin typeface="Times New Roman" panose="02020603050405020304" pitchFamily="18" charset="0"/>
                <a:cs typeface="Times New Roman" panose="02020603050405020304" pitchFamily="18" charset="0"/>
              </a:rPr>
              <a:t>ADVANTAGES</a:t>
            </a:r>
          </a:p>
          <a:p>
            <a:pPr marL="0" indent="0" algn="ctr">
              <a:buNone/>
            </a:pPr>
            <a:endParaRPr lang="en-GB" dirty="0" smtClean="0">
              <a:latin typeface="Times New Roman" panose="02020603050405020304" pitchFamily="18" charset="0"/>
              <a:cs typeface="Times New Roman" panose="02020603050405020304" pitchFamily="18" charset="0"/>
            </a:endParaRPr>
          </a:p>
          <a:p>
            <a:pPr lvl="0"/>
            <a:r>
              <a:rPr lang="en-GB" sz="3200" dirty="0">
                <a:latin typeface="Times New Roman" panose="02020603050405020304" pitchFamily="18" charset="0"/>
                <a:cs typeface="Times New Roman" panose="02020603050405020304" pitchFamily="18" charset="0"/>
              </a:rPr>
              <a:t>Reduces hillside erosion and protects topsoil, especially the contour strip cropping.</a:t>
            </a:r>
          </a:p>
          <a:p>
            <a:pPr lvl="0"/>
            <a:r>
              <a:rPr lang="en-GB" sz="3200" dirty="0">
                <a:latin typeface="Times New Roman" panose="02020603050405020304" pitchFamily="18" charset="0"/>
                <a:cs typeface="Times New Roman" panose="02020603050405020304" pitchFamily="18" charset="0"/>
              </a:rPr>
              <a:t>Attracts more beneficial insects, especially when flowering crops are included </a:t>
            </a:r>
            <a:r>
              <a:rPr lang="en-GB" sz="3200" dirty="0" smtClean="0">
                <a:latin typeface="Times New Roman" panose="02020603050405020304" pitchFamily="18" charset="0"/>
                <a:cs typeface="Times New Roman" panose="02020603050405020304" pitchFamily="18" charset="0"/>
              </a:rPr>
              <a:t>the </a:t>
            </a:r>
            <a:r>
              <a:rPr lang="en-GB" sz="3200" dirty="0">
                <a:latin typeface="Times New Roman" panose="02020603050405020304" pitchFamily="18" charset="0"/>
                <a:cs typeface="Times New Roman" panose="02020603050405020304" pitchFamily="18" charset="0"/>
              </a:rPr>
              <a:t>cropping </a:t>
            </a:r>
            <a:r>
              <a:rPr lang="en-GB" sz="3200" dirty="0" smtClean="0">
                <a:latin typeface="Times New Roman" panose="02020603050405020304" pitchFamily="18" charset="0"/>
                <a:cs typeface="Times New Roman" panose="02020603050405020304" pitchFamily="18" charset="0"/>
              </a:rPr>
              <a:t>system.</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32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609600"/>
            <a:ext cx="8229600" cy="4876800"/>
          </a:xfrm>
        </p:spPr>
        <p:txBody>
          <a:bodyPr/>
          <a:lstStyle/>
          <a:p>
            <a:pPr marL="0" lvl="0" indent="0">
              <a:buNone/>
            </a:pPr>
            <a:endParaRPr lang="en-GB" sz="3000" dirty="0" smtClean="0">
              <a:latin typeface="Times New Roman" panose="02020603050405020304" pitchFamily="18" charset="0"/>
              <a:cs typeface="Times New Roman" panose="02020603050405020304" pitchFamily="18" charset="0"/>
            </a:endParaRPr>
          </a:p>
          <a:p>
            <a:pPr lvl="0"/>
            <a:endParaRPr lang="en-GB" sz="3000" dirty="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 Intercrops maintain soil fertility as the nutrient uptake is made from both layers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73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3400"/>
            <a:ext cx="8381999" cy="6248399"/>
          </a:xfrm>
        </p:spPr>
      </p:pic>
    </p:spTree>
    <p:extLst>
      <p:ext uri="{BB962C8B-B14F-4D97-AF65-F5344CB8AC3E}">
        <p14:creationId xmlns:p14="http://schemas.microsoft.com/office/powerpoint/2010/main" val="3915058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427</TotalTime>
  <Words>747</Words>
  <Application>Microsoft Office PowerPoint</Application>
  <PresentationFormat>On-screen Show (4:3)</PresentationFormat>
  <Paragraphs>143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Clarity</vt:lpstr>
      <vt:lpstr>PowerPoint Presentation</vt:lpstr>
      <vt:lpstr>Agronomic practices for resource conservation</vt:lpstr>
      <vt:lpstr>Problems</vt:lpstr>
      <vt:lpstr>Strip cropping</vt:lpstr>
      <vt:lpstr>  </vt:lpstr>
      <vt:lpstr>Multiple cropping</vt:lpstr>
      <vt:lpstr>Intercropping</vt:lpstr>
      <vt:lpstr> </vt:lpstr>
      <vt:lpstr> </vt:lpstr>
      <vt:lpstr> </vt:lpstr>
      <vt:lpstr>Mulching</vt:lpstr>
      <vt:lpstr> </vt:lpstr>
      <vt:lpstr>  </vt:lpstr>
      <vt:lpstr>  </vt:lpstr>
      <vt:lpstr>Zero Tillage</vt:lpstr>
      <vt:lpstr> </vt:lpstr>
      <vt:lpstr>Green manuring</vt:lpstr>
      <vt:lpstr>  </vt:lpstr>
      <vt:lpstr>Cover crops</vt:lpstr>
      <vt:lpstr> </vt:lpstr>
      <vt:lpstr> </vt:lpstr>
      <vt:lpstr>Sprinkler irrigation</vt:lpstr>
      <vt:lpstr>ADVANTAGES</vt:lpstr>
      <vt:lpstr> </vt:lpstr>
      <vt:lpstr>Drip irrigation</vt:lpstr>
      <vt:lpstr> </vt:lpstr>
      <vt:lpstr> </vt:lpstr>
      <vt:lpstr>Conservation tillage</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Sajid Mehmood</dc:creator>
  <cp:lastModifiedBy>Windows User</cp:lastModifiedBy>
  <cp:revision>62</cp:revision>
  <dcterms:created xsi:type="dcterms:W3CDTF">2014-09-28T14:13:12Z</dcterms:created>
  <dcterms:modified xsi:type="dcterms:W3CDTF">2020-10-20T08:06:11Z</dcterms:modified>
</cp:coreProperties>
</file>