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98" r:id="rId2"/>
    <p:sldId id="292" r:id="rId3"/>
    <p:sldId id="257" r:id="rId4"/>
    <p:sldId id="258" r:id="rId5"/>
    <p:sldId id="259" r:id="rId6"/>
    <p:sldId id="260" r:id="rId7"/>
    <p:sldId id="303" r:id="rId8"/>
    <p:sldId id="261" r:id="rId9"/>
    <p:sldId id="293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302" r:id="rId18"/>
    <p:sldId id="270" r:id="rId19"/>
    <p:sldId id="271" r:id="rId20"/>
    <p:sldId id="272" r:id="rId21"/>
    <p:sldId id="300" r:id="rId22"/>
    <p:sldId id="273" r:id="rId23"/>
    <p:sldId id="301" r:id="rId24"/>
    <p:sldId id="294" r:id="rId25"/>
    <p:sldId id="296" r:id="rId26"/>
    <p:sldId id="295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305" r:id="rId38"/>
    <p:sldId id="284" r:id="rId39"/>
    <p:sldId id="285" r:id="rId40"/>
    <p:sldId id="286" r:id="rId41"/>
    <p:sldId id="289" r:id="rId42"/>
    <p:sldId id="290" r:id="rId43"/>
    <p:sldId id="291" r:id="rId44"/>
    <p:sldId id="304" r:id="rId45"/>
    <p:sldId id="287" r:id="rId46"/>
    <p:sldId id="288" r:id="rId47"/>
    <p:sldId id="29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F2F339-F31A-41C7-9809-7D95928405B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A1F693-B0FE-4171-90E1-DE81F4C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F339-F31A-41C7-9809-7D95928405B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F693-B0FE-4171-90E1-DE81F4C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F339-F31A-41C7-9809-7D95928405B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F693-B0FE-4171-90E1-DE81F4C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F339-F31A-41C7-9809-7D95928405B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F693-B0FE-4171-90E1-DE81F4C11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F339-F31A-41C7-9809-7D95928405B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F693-B0FE-4171-90E1-DE81F4C11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F339-F31A-41C7-9809-7D95928405B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F693-B0FE-4171-90E1-DE81F4C11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F339-F31A-41C7-9809-7D95928405B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F693-B0FE-4171-90E1-DE81F4C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F339-F31A-41C7-9809-7D95928405B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F693-B0FE-4171-90E1-DE81F4C11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F339-F31A-41C7-9809-7D95928405B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F693-B0FE-4171-90E1-DE81F4C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5F2F339-F31A-41C7-9809-7D95928405B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F693-B0FE-4171-90E1-DE81F4C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F2F339-F31A-41C7-9809-7D95928405B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A1F693-B0FE-4171-90E1-DE81F4C11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F2F339-F31A-41C7-9809-7D95928405B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A1F693-B0FE-4171-90E1-DE81F4C1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pPr>
              <a:buNone/>
            </a:pPr>
            <a:r>
              <a:rPr lang="en-US" sz="3200" b="1" dirty="0"/>
              <a:t>                    </a:t>
            </a:r>
            <a:endParaRPr lang="en-US" b="1" dirty="0"/>
          </a:p>
          <a:p>
            <a:pPr algn="ctr">
              <a:buNone/>
            </a:pPr>
            <a:r>
              <a:rPr lang="en-US" sz="3200" b="1"/>
              <a:t>  </a:t>
            </a:r>
            <a:endParaRPr lang="en-US" sz="3200" b="1" dirty="0"/>
          </a:p>
          <a:p>
            <a:pPr algn="ctr">
              <a:buNone/>
            </a:pPr>
            <a:r>
              <a:rPr lang="en-US" sz="3200" b="1" dirty="0"/>
              <a:t>ION </a:t>
            </a:r>
          </a:p>
          <a:p>
            <a:pPr algn="ctr">
              <a:buNone/>
            </a:pPr>
            <a:r>
              <a:rPr lang="en-US" sz="3200" dirty="0"/>
              <a:t> </a:t>
            </a:r>
            <a:r>
              <a:rPr lang="en-US" sz="3200" b="1" dirty="0"/>
              <a:t>HOMEOSTASIS</a:t>
            </a:r>
            <a:r>
              <a:rPr lang="en-US" sz="3200" dirty="0"/>
              <a:t> </a:t>
            </a:r>
            <a:r>
              <a:rPr lang="en-US" sz="3200" b="1" dirty="0"/>
              <a:t>IN</a:t>
            </a:r>
            <a:r>
              <a:rPr lang="en-US" sz="3200" dirty="0"/>
              <a:t> </a:t>
            </a:r>
            <a:r>
              <a:rPr lang="en-US" sz="3200" b="1" dirty="0"/>
              <a:t>PLANT</a:t>
            </a:r>
            <a:r>
              <a:rPr lang="en-US" sz="3200" dirty="0"/>
              <a:t> </a:t>
            </a:r>
            <a:r>
              <a:rPr lang="en-US" sz="3200" b="1" dirty="0"/>
              <a:t>CELL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 </a:t>
            </a:r>
            <a:r>
              <a:rPr lang="en-US" sz="3600" b="1" dirty="0"/>
              <a:t>Membrane</a:t>
            </a:r>
            <a:r>
              <a:rPr lang="en-US" sz="3600" dirty="0"/>
              <a:t>  </a:t>
            </a:r>
            <a:r>
              <a:rPr lang="en-US" sz="3600" b="1" dirty="0"/>
              <a:t>permeability </a:t>
            </a:r>
            <a:endParaRPr lang="en-US" b="1" dirty="0"/>
          </a:p>
          <a:p>
            <a:r>
              <a:rPr lang="en-US" dirty="0"/>
              <a:t>The extent to which a membrane permits or restricts  the movement of substances .</a:t>
            </a:r>
          </a:p>
          <a:p>
            <a:pPr>
              <a:buNone/>
            </a:pPr>
            <a:r>
              <a:rPr lang="en-US" sz="3200" b="1" dirty="0"/>
              <a:t>   </a:t>
            </a:r>
            <a:r>
              <a:rPr lang="en-US" sz="3600" b="1" dirty="0"/>
              <a:t>The</a:t>
            </a:r>
            <a:r>
              <a:rPr lang="en-US" sz="3600" dirty="0"/>
              <a:t> </a:t>
            </a:r>
            <a:r>
              <a:rPr lang="en-US" sz="3600" b="1" dirty="0"/>
              <a:t>permeability </a:t>
            </a:r>
            <a:r>
              <a:rPr lang="en-US" sz="3600" dirty="0"/>
              <a:t> </a:t>
            </a:r>
            <a:r>
              <a:rPr lang="en-US" sz="3600" b="1" dirty="0"/>
              <a:t>depends </a:t>
            </a:r>
            <a:r>
              <a:rPr lang="en-US" sz="3600" dirty="0"/>
              <a:t> </a:t>
            </a:r>
            <a:r>
              <a:rPr lang="en-US" sz="3600" b="1" dirty="0"/>
              <a:t>on </a:t>
            </a:r>
            <a:endParaRPr lang="en-US" sz="3200" b="1" dirty="0"/>
          </a:p>
          <a:p>
            <a:r>
              <a:rPr lang="en-US" dirty="0"/>
              <a:t>The chemical properties of particular solutes </a:t>
            </a:r>
          </a:p>
          <a:p>
            <a:r>
              <a:rPr lang="en-US" dirty="0"/>
              <a:t>The lipid composition of membrane </a:t>
            </a:r>
          </a:p>
          <a:p>
            <a:r>
              <a:rPr lang="en-US" dirty="0"/>
              <a:t>The membrane proteins that facilitate the transport of specific substances 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Formed by the aggregation of subunits made of proteins into cylindrical configuration forming a pore in  the centre </a:t>
            </a:r>
          </a:p>
          <a:p>
            <a:r>
              <a:rPr lang="en-US" dirty="0"/>
              <a:t>Function as selective pores </a:t>
            </a:r>
          </a:p>
          <a:p>
            <a:r>
              <a:rPr lang="en-US" dirty="0"/>
              <a:t>Transport depends on the electrical potential or concentration gradient </a:t>
            </a:r>
          </a:p>
          <a:p>
            <a:r>
              <a:rPr lang="en-US" dirty="0"/>
              <a:t>Transport is always passive </a:t>
            </a:r>
          </a:p>
          <a:p>
            <a:r>
              <a:rPr lang="en-US" dirty="0"/>
              <a:t>Transport ions or water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Channels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/>
              <a:t>                                                                                                                          </a:t>
            </a:r>
            <a:r>
              <a:rPr lang="en-US" sz="3600" b="1" dirty="0"/>
              <a:t>Transport  </a:t>
            </a:r>
            <a:r>
              <a:rPr lang="en-US" sz="3600" dirty="0"/>
              <a:t> </a:t>
            </a:r>
            <a:r>
              <a:rPr lang="en-US" sz="3600" b="1" dirty="0"/>
              <a:t>specificity    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The type of ion crossing through the channels depends on the size of pore and electrical configuration of protein subunit. </a:t>
            </a:r>
          </a:p>
          <a:p>
            <a:pPr>
              <a:buNone/>
            </a:pPr>
            <a:r>
              <a:rPr lang="en-US" dirty="0"/>
              <a:t>        </a:t>
            </a:r>
          </a:p>
          <a:p>
            <a:r>
              <a:rPr lang="en-US" dirty="0"/>
              <a:t>Gates that open and close the pore in response to external signals such as voltage changes , hormones binding ,or light.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5952" r="923" b="4762"/>
          <a:stretch>
            <a:fillRect/>
          </a:stretch>
        </p:blipFill>
        <p:spPr>
          <a:xfrm>
            <a:off x="0" y="0"/>
            <a:ext cx="9180000" cy="68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abundant inorganic cation </a:t>
            </a:r>
          </a:p>
          <a:p>
            <a:r>
              <a:rPr lang="en-US" dirty="0"/>
              <a:t>Essential mineral nutrient </a:t>
            </a:r>
          </a:p>
          <a:p>
            <a:r>
              <a:rPr lang="en-US" dirty="0"/>
              <a:t>Maintenance of cytosolic PH homeostasis </a:t>
            </a:r>
          </a:p>
          <a:p>
            <a:r>
              <a:rPr lang="en-US" dirty="0"/>
              <a:t>Subdivided into two channels classes : </a:t>
            </a:r>
          </a:p>
          <a:p>
            <a:r>
              <a:rPr lang="en-US" sz="3600" b="1" dirty="0"/>
              <a:t>Non</a:t>
            </a:r>
            <a:r>
              <a:rPr lang="en-US" sz="3600" dirty="0"/>
              <a:t> </a:t>
            </a:r>
            <a:r>
              <a:rPr lang="en-US" sz="3600" b="1" dirty="0"/>
              <a:t>voltage</a:t>
            </a:r>
            <a:r>
              <a:rPr lang="en-US" sz="3600" dirty="0"/>
              <a:t> </a:t>
            </a:r>
            <a:r>
              <a:rPr lang="en-US" sz="3600" b="1" dirty="0"/>
              <a:t>gate</a:t>
            </a:r>
            <a:r>
              <a:rPr lang="en-US" sz="3600" dirty="0"/>
              <a:t> </a:t>
            </a:r>
            <a:r>
              <a:rPr lang="en-US" sz="3600" b="1" dirty="0"/>
              <a:t>or</a:t>
            </a:r>
            <a:r>
              <a:rPr lang="en-US" sz="3600" dirty="0"/>
              <a:t> </a:t>
            </a:r>
            <a:r>
              <a:rPr lang="en-US" sz="3600" b="1" dirty="0"/>
              <a:t>inward</a:t>
            </a:r>
            <a:r>
              <a:rPr lang="en-US" sz="3600" dirty="0"/>
              <a:t> </a:t>
            </a:r>
            <a:r>
              <a:rPr lang="en-US" sz="3600" b="1" dirty="0"/>
              <a:t>K</a:t>
            </a:r>
            <a:r>
              <a:rPr lang="en-US" sz="3600" dirty="0"/>
              <a:t> </a:t>
            </a:r>
            <a:r>
              <a:rPr lang="en-US" sz="3600" b="1" dirty="0"/>
              <a:t>ion   </a:t>
            </a:r>
            <a:r>
              <a:rPr lang="en-US" sz="3600" dirty="0"/>
              <a:t> </a:t>
            </a:r>
            <a:r>
              <a:rPr lang="en-US" dirty="0"/>
              <a:t>channels open only at more negative potentials for inward diffusion of K ion </a:t>
            </a:r>
          </a:p>
          <a:p>
            <a:r>
              <a:rPr lang="en-US" sz="3600" b="1" dirty="0"/>
              <a:t>Voltage</a:t>
            </a:r>
            <a:r>
              <a:rPr lang="en-US" sz="3600" dirty="0"/>
              <a:t> </a:t>
            </a:r>
            <a:r>
              <a:rPr lang="en-US" sz="3600" b="1" dirty="0"/>
              <a:t>gate</a:t>
            </a:r>
            <a:r>
              <a:rPr lang="en-US" sz="3600" dirty="0"/>
              <a:t> </a:t>
            </a:r>
            <a:r>
              <a:rPr lang="en-US" sz="3600" b="1" dirty="0"/>
              <a:t>or</a:t>
            </a:r>
            <a:r>
              <a:rPr lang="en-US" sz="3600" dirty="0"/>
              <a:t> </a:t>
            </a:r>
            <a:r>
              <a:rPr lang="en-US" sz="3600" b="1" dirty="0"/>
              <a:t>outward</a:t>
            </a:r>
            <a:r>
              <a:rPr lang="en-US" sz="3600" dirty="0"/>
              <a:t> </a:t>
            </a:r>
            <a:r>
              <a:rPr lang="en-US" sz="3600" b="1" dirty="0"/>
              <a:t>K</a:t>
            </a:r>
            <a:r>
              <a:rPr lang="en-US" sz="3600" dirty="0"/>
              <a:t> </a:t>
            </a:r>
            <a:r>
              <a:rPr lang="en-US" sz="3600" b="1" dirty="0"/>
              <a:t>ion    </a:t>
            </a:r>
            <a:r>
              <a:rPr lang="en-US" sz="3600" dirty="0"/>
              <a:t> </a:t>
            </a:r>
            <a:r>
              <a:rPr lang="en-US" dirty="0"/>
              <a:t>channels open only at more positive potential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Potassium</a:t>
            </a:r>
            <a:r>
              <a:rPr lang="en-US" sz="4800" dirty="0"/>
              <a:t> </a:t>
            </a:r>
            <a:r>
              <a:rPr lang="en-US" b="1" dirty="0"/>
              <a:t>ion</a:t>
            </a:r>
            <a:r>
              <a:rPr lang="en-US" dirty="0"/>
              <a:t> </a:t>
            </a:r>
            <a:r>
              <a:rPr lang="en-US" b="1" dirty="0"/>
              <a:t>channels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Calcium signal transduction is a central mechanism by which plant sense and respond to endogenous and environmental stimuli .</a:t>
            </a:r>
          </a:p>
          <a:p>
            <a:r>
              <a:rPr lang="en-US" dirty="0"/>
              <a:t>Function in various cellular responses , plant pathogenic interaction ,symbiosis , salt stress , light signaling and circadian rhythm 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Calcium ion</a:t>
            </a:r>
            <a:r>
              <a:rPr lang="en-US" dirty="0"/>
              <a:t> </a:t>
            </a:r>
            <a:r>
              <a:rPr lang="en-US" b="1" dirty="0"/>
              <a:t>channels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 </a:t>
            </a:r>
            <a:r>
              <a:rPr lang="en-US" sz="3600" b="1" dirty="0"/>
              <a:t>Highly </a:t>
            </a:r>
            <a:r>
              <a:rPr lang="en-US" sz="3600" dirty="0"/>
              <a:t> </a:t>
            </a:r>
            <a:r>
              <a:rPr lang="en-US" sz="3600" b="1" dirty="0"/>
              <a:t>selective </a:t>
            </a:r>
            <a:endParaRPr lang="en-US" b="1" dirty="0"/>
          </a:p>
          <a:p>
            <a:r>
              <a:rPr lang="en-US" dirty="0"/>
              <a:t>Transport is complete when the substance dissociates from the carrier ‘s binding site .</a:t>
            </a:r>
          </a:p>
          <a:p>
            <a:r>
              <a:rPr lang="en-US" dirty="0"/>
              <a:t>Typically , carriers may transport 100 to 1000 ions or molecules per second .</a:t>
            </a:r>
          </a:p>
          <a:p>
            <a:r>
              <a:rPr lang="en-US" dirty="0"/>
              <a:t>Passive transport by a carrier is sometimes called   </a:t>
            </a:r>
            <a:r>
              <a:rPr lang="en-US" sz="3200" b="1" dirty="0"/>
              <a:t>facilitated</a:t>
            </a:r>
            <a:r>
              <a:rPr lang="en-US" sz="3200" dirty="0"/>
              <a:t>   </a:t>
            </a:r>
            <a:r>
              <a:rPr lang="en-US" sz="3200" b="1" dirty="0"/>
              <a:t>diffusion .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Carriers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rcRect l="-144" t="52083" b="7291"/>
          <a:stretch>
            <a:fillRect/>
          </a:stretch>
        </p:blipFill>
        <p:spPr>
          <a:xfrm>
            <a:off x="0" y="0"/>
            <a:ext cx="9144000" cy="68748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membrane  proteins that  carry  out primary active transport  are called  </a:t>
            </a:r>
            <a:r>
              <a:rPr lang="en-US" sz="3600" b="1" dirty="0"/>
              <a:t>ion </a:t>
            </a:r>
            <a:r>
              <a:rPr lang="en-US" sz="3600" dirty="0"/>
              <a:t> </a:t>
            </a:r>
            <a:r>
              <a:rPr lang="en-US" sz="3600" b="1" dirty="0"/>
              <a:t>pumps. </a:t>
            </a:r>
            <a:endParaRPr lang="en-US" b="1" dirty="0"/>
          </a:p>
          <a:p>
            <a:r>
              <a:rPr lang="en-US" dirty="0"/>
              <a:t>Pumps are energy dependant channels.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Primary</a:t>
            </a:r>
            <a:r>
              <a:rPr lang="en-US" dirty="0"/>
              <a:t>  </a:t>
            </a:r>
            <a:r>
              <a:rPr lang="en-US" b="1" dirty="0"/>
              <a:t>Active</a:t>
            </a:r>
            <a:r>
              <a:rPr lang="en-US" dirty="0"/>
              <a:t>  </a:t>
            </a:r>
            <a:r>
              <a:rPr lang="en-US" b="1" dirty="0"/>
              <a:t>Transport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</a:t>
            </a:r>
            <a:r>
              <a:rPr lang="en-US" sz="3600" b="1" dirty="0"/>
              <a:t>Electrogenic</a:t>
            </a:r>
            <a:r>
              <a:rPr lang="en-US" sz="3600" dirty="0"/>
              <a:t>    </a:t>
            </a:r>
            <a:r>
              <a:rPr lang="en-US" sz="3600" b="1" dirty="0"/>
              <a:t>transport </a:t>
            </a:r>
            <a:endParaRPr lang="en-US" b="1" dirty="0"/>
          </a:p>
          <a:p>
            <a:r>
              <a:rPr lang="en-US" dirty="0"/>
              <a:t>Refers to ion transport involving the net movement of charge across the membrane. 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sz="3600" b="1" dirty="0"/>
              <a:t>Electroneutral</a:t>
            </a:r>
            <a:r>
              <a:rPr lang="en-US" sz="3600" dirty="0"/>
              <a:t>   </a:t>
            </a:r>
            <a:r>
              <a:rPr lang="en-US" sz="3600" b="1" dirty="0"/>
              <a:t>transport</a:t>
            </a:r>
            <a:endParaRPr lang="en-US" b="1" dirty="0"/>
          </a:p>
          <a:p>
            <a:r>
              <a:rPr lang="en-US" dirty="0"/>
              <a:t>As the name implies  involves no net movement of charge.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/>
          <a:srcRect t="14565" r="2886" b="6540"/>
          <a:stretch>
            <a:fillRect/>
          </a:stretch>
        </p:blipFill>
        <p:spPr>
          <a:xfrm>
            <a:off x="0" y="0"/>
            <a:ext cx="9144000" cy="68405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 solutes against gradient of electrochemical potential by coupling of uphill transport  to the downward  transport. </a:t>
            </a:r>
          </a:p>
          <a:p>
            <a:r>
              <a:rPr lang="en-US" dirty="0"/>
              <a:t>A membrane potential and PH gradient are created at the expense of ATP hydrolysis. </a:t>
            </a:r>
          </a:p>
          <a:p>
            <a:r>
              <a:rPr lang="en-US" dirty="0"/>
              <a:t>The proton motive force generated by electrogenic   H ion transport is used in secondary active transport.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Secondary</a:t>
            </a:r>
            <a:r>
              <a:rPr lang="en-US" dirty="0"/>
              <a:t>  </a:t>
            </a:r>
            <a:r>
              <a:rPr lang="en-US" b="1" dirty="0"/>
              <a:t>Active</a:t>
            </a:r>
            <a:r>
              <a:rPr lang="en-US" dirty="0"/>
              <a:t>  </a:t>
            </a:r>
            <a:r>
              <a:rPr lang="en-US" b="1" dirty="0"/>
              <a:t>Transport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rcRect l="125" t="45605" b="6478"/>
          <a:stretch>
            <a:fillRect/>
          </a:stretch>
        </p:blipFill>
        <p:spPr>
          <a:xfrm>
            <a:off x="142844" y="71462"/>
            <a:ext cx="88188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 </a:t>
            </a:r>
            <a:r>
              <a:rPr lang="en-US" sz="3600" b="1" dirty="0"/>
              <a:t>Symporter </a:t>
            </a:r>
            <a:endParaRPr lang="en-US" b="1" dirty="0"/>
          </a:p>
          <a:p>
            <a:r>
              <a:rPr lang="en-US" dirty="0"/>
              <a:t>The two substances are moving in the same  direction. </a:t>
            </a:r>
          </a:p>
          <a:p>
            <a:pPr>
              <a:buNone/>
            </a:pPr>
            <a:r>
              <a:rPr lang="en-US" b="1" dirty="0"/>
              <a:t>    </a:t>
            </a:r>
            <a:r>
              <a:rPr lang="en-US" sz="3600" b="1" dirty="0"/>
              <a:t>Antiporter </a:t>
            </a:r>
            <a:endParaRPr lang="en-US" b="1" dirty="0"/>
          </a:p>
          <a:p>
            <a:r>
              <a:rPr lang="en-US" dirty="0"/>
              <a:t>To coupled transport in which the downhill movement of proton drives the active transport of solute in a opposite direction.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Symport  and Antiport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rcRect l="45789" t="26968" r="-564" b="6250"/>
          <a:stretch>
            <a:fillRect/>
          </a:stretch>
        </p:blipFill>
        <p:spPr>
          <a:xfrm>
            <a:off x="428596" y="1571612"/>
            <a:ext cx="8208000" cy="504674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/>
          <a:srcRect l="5042" t="5882" r="5042" b="5882"/>
          <a:stretch>
            <a:fillRect/>
          </a:stretch>
        </p:blipFill>
        <p:spPr>
          <a:xfrm>
            <a:off x="0" y="0"/>
            <a:ext cx="9107488" cy="68040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/>
          </p:cNvPicPr>
          <p:nvPr>
            <p:ph idx="4294967295"/>
          </p:nvPr>
        </p:nvPicPr>
        <p:blipFill>
          <a:blip r:embed="rId2"/>
          <a:srcRect l="6723" t="10753" r="6722" b="107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/>
          <a:srcRect t="10976" b="8537"/>
          <a:stretch>
            <a:fillRect/>
          </a:stretch>
        </p:blipFill>
        <p:spPr>
          <a:xfrm>
            <a:off x="-36513" y="0"/>
            <a:ext cx="9180513" cy="684053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Photochemical tools for studying metal ion signaling  and homeostasis. </a:t>
            </a:r>
          </a:p>
          <a:p>
            <a:r>
              <a:rPr lang="en-US" dirty="0"/>
              <a:t>Patch clamp techniques  to study cell ionic homeostasis under saline condition. </a:t>
            </a:r>
          </a:p>
          <a:p>
            <a:r>
              <a:rPr lang="en-US" dirty="0"/>
              <a:t>Channel cloning , mutagenesis ,and expression techniques. </a:t>
            </a:r>
          </a:p>
          <a:p>
            <a:r>
              <a:rPr lang="en-US" dirty="0"/>
              <a:t>Antibodies are tools  for  the study of structure  and function of channel protein.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Techniques</a:t>
            </a:r>
            <a:r>
              <a:rPr lang="en-US" dirty="0"/>
              <a:t> </a:t>
            </a:r>
            <a:r>
              <a:rPr lang="en-US" b="1" dirty="0"/>
              <a:t>to</a:t>
            </a:r>
            <a:r>
              <a:rPr lang="en-US" dirty="0"/>
              <a:t>  </a:t>
            </a:r>
            <a:r>
              <a:rPr lang="en-US" b="1" dirty="0"/>
              <a:t>study</a:t>
            </a:r>
            <a:r>
              <a:rPr lang="en-US" dirty="0"/>
              <a:t>  </a:t>
            </a:r>
            <a:r>
              <a:rPr lang="en-US" b="1" dirty="0"/>
              <a:t>Ion</a:t>
            </a:r>
            <a:r>
              <a:rPr lang="en-US" dirty="0"/>
              <a:t> </a:t>
            </a:r>
            <a:r>
              <a:rPr lang="en-US" b="1" dirty="0"/>
              <a:t>Homeostasis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Excess salt  in the soil or in solutions interferes with several physiological  and  biochemical  process .</a:t>
            </a:r>
          </a:p>
          <a:p>
            <a:pPr>
              <a:buNone/>
            </a:pPr>
            <a:r>
              <a:rPr lang="en-US" sz="3600" dirty="0"/>
              <a:t>   Problems:</a:t>
            </a:r>
            <a:endParaRPr lang="en-US" dirty="0"/>
          </a:p>
          <a:p>
            <a:r>
              <a:rPr lang="en-US" dirty="0"/>
              <a:t> ion imbalance , mineral  deficiency ,  osmotic stress , ion toxicity , and oxidative stress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High </a:t>
            </a:r>
            <a:r>
              <a:rPr lang="en-US" dirty="0"/>
              <a:t> </a:t>
            </a:r>
            <a:r>
              <a:rPr lang="en-US" b="1" dirty="0"/>
              <a:t>salinity </a:t>
            </a:r>
            <a:r>
              <a:rPr lang="en-US" dirty="0"/>
              <a:t> </a:t>
            </a:r>
            <a:r>
              <a:rPr lang="en-US" b="1" dirty="0"/>
              <a:t>stress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7800975" cy="4637088"/>
          </a:xfrm>
        </p:spPr>
        <p:txBody>
          <a:bodyPr/>
          <a:lstStyle/>
          <a:p>
            <a:r>
              <a:rPr lang="en-US" dirty="0"/>
              <a:t>It is interplay of these ions , which brings  homeostasis in the cell. </a:t>
            </a:r>
          </a:p>
          <a:p>
            <a:r>
              <a:rPr lang="en-US" dirty="0"/>
              <a:t>The major ions  involved in salt stress  signaling  are Na_ ion , K-ion ,  Ca- ion  ,and H- ion.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rcRect l="47654" t="31066" r="6991" b="24754"/>
          <a:stretch>
            <a:fillRect/>
          </a:stretch>
        </p:blipFill>
        <p:spPr>
          <a:xfrm>
            <a:off x="1928794" y="2714620"/>
            <a:ext cx="4143372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maintenance of constant environment in the plant body is called homeostasis . </a:t>
            </a:r>
          </a:p>
          <a:p>
            <a:r>
              <a:rPr lang="en-US" dirty="0"/>
              <a:t>Control  of ion concentrations across the plant cell is called </a:t>
            </a:r>
            <a:r>
              <a:rPr lang="en-US" b="1" dirty="0"/>
              <a:t>‘</a:t>
            </a:r>
            <a:r>
              <a:rPr lang="en-US" dirty="0"/>
              <a:t> </a:t>
            </a:r>
            <a:r>
              <a:rPr lang="en-US" b="1" dirty="0"/>
              <a:t>Ion</a:t>
            </a:r>
            <a:r>
              <a:rPr lang="en-US" dirty="0"/>
              <a:t> </a:t>
            </a:r>
            <a:r>
              <a:rPr lang="en-US" b="1" dirty="0"/>
              <a:t>Homeostasis</a:t>
            </a:r>
            <a:r>
              <a:rPr lang="en-US" dirty="0"/>
              <a:t> </a:t>
            </a:r>
            <a:r>
              <a:rPr lang="en-US" b="1" dirty="0"/>
              <a:t>‘.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</a:t>
            </a:r>
            <a:r>
              <a:rPr lang="en-US" dirty="0"/>
              <a:t> </a:t>
            </a:r>
            <a:r>
              <a:rPr lang="en-US" b="1" dirty="0"/>
              <a:t>is</a:t>
            </a:r>
            <a:r>
              <a:rPr lang="en-US" dirty="0"/>
              <a:t> </a:t>
            </a:r>
            <a:r>
              <a:rPr lang="en-US" b="1" dirty="0"/>
              <a:t>Homeostasis</a:t>
            </a:r>
            <a:r>
              <a:rPr lang="en-US" dirty="0"/>
              <a:t> </a:t>
            </a:r>
            <a:r>
              <a:rPr lang="en-US" b="1" dirty="0"/>
              <a:t>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Disruption of ionic equilibrium </a:t>
            </a:r>
          </a:p>
          <a:p>
            <a:r>
              <a:rPr lang="en-US" dirty="0"/>
              <a:t>Na ion is toxic to cell metabolism and has deleterious effect on the functioning of some enzyme. </a:t>
            </a:r>
          </a:p>
          <a:p>
            <a:r>
              <a:rPr lang="en-US" dirty="0"/>
              <a:t>High concentration of Na- ion causes  osmotic  imbalance , membrane disorganization  , reduction in growth , inhibition of cell division and expansion 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Salt </a:t>
            </a:r>
            <a:r>
              <a:rPr lang="en-US" dirty="0"/>
              <a:t> </a:t>
            </a:r>
            <a:r>
              <a:rPr lang="en-US" b="1" dirty="0"/>
              <a:t>stress</a:t>
            </a:r>
            <a:r>
              <a:rPr lang="en-US" dirty="0"/>
              <a:t> </a:t>
            </a:r>
            <a:r>
              <a:rPr lang="en-US" b="1" dirty="0"/>
              <a:t>on</a:t>
            </a:r>
            <a:r>
              <a:rPr lang="en-US" dirty="0"/>
              <a:t> </a:t>
            </a:r>
            <a:r>
              <a:rPr lang="en-US" b="1" dirty="0"/>
              <a:t>plant</a:t>
            </a:r>
            <a:r>
              <a:rPr lang="en-US" dirty="0"/>
              <a:t> </a:t>
            </a:r>
            <a:r>
              <a:rPr lang="en-US" b="1" dirty="0"/>
              <a:t>cells </a:t>
            </a:r>
            <a:r>
              <a:rPr lang="en-US" dirty="0"/>
              <a:t> </a:t>
            </a:r>
            <a:r>
              <a:rPr lang="en-US" b="1" dirty="0"/>
              <a:t>arise</a:t>
            </a:r>
            <a:r>
              <a:rPr lang="en-US" dirty="0"/>
              <a:t> </a:t>
            </a: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b="1" dirty="0"/>
              <a:t>following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r>
              <a:rPr lang="en-US" dirty="0"/>
              <a:t>High Na- ion levels  also lead  to reduction  in photosynthesis  and  production of  reactive oxygen species.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rcRect l="17754" t="65099" r="63948" b="8886"/>
          <a:stretch>
            <a:fillRect/>
          </a:stretch>
        </p:blipFill>
        <p:spPr>
          <a:xfrm>
            <a:off x="1928794" y="3214686"/>
            <a:ext cx="4356000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Ion homeostasis in saline environments  is dependent on transmembrane protein  that mediates  ion fluxes ,  including  H ion translocating  ATPases  , secondary  active transporters ,  and channels 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Maintenance</a:t>
            </a:r>
            <a:r>
              <a:rPr lang="en-US" dirty="0"/>
              <a:t> </a:t>
            </a:r>
            <a:r>
              <a:rPr lang="en-US" b="1" dirty="0"/>
              <a:t>of</a:t>
            </a:r>
            <a:r>
              <a:rPr lang="en-US" dirty="0"/>
              <a:t> I</a:t>
            </a:r>
            <a:r>
              <a:rPr lang="en-US" b="1" dirty="0"/>
              <a:t>on</a:t>
            </a:r>
            <a:r>
              <a:rPr lang="en-US" dirty="0"/>
              <a:t> H</a:t>
            </a:r>
            <a:r>
              <a:rPr lang="en-US" b="1" dirty="0"/>
              <a:t>omeostasis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Nitrogen is so vital for the plant  because it is a major component of chlorophyll   the compound  by which plants  use sunlight energy to   produce sugars from water  and carbon dioxide .</a:t>
            </a:r>
          </a:p>
          <a:p>
            <a:r>
              <a:rPr lang="en-US" dirty="0"/>
              <a:t>It is also a major  component of amino acids  which are the building block of protein .     Without proteins  plant wither and die 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 </a:t>
            </a:r>
            <a:r>
              <a:rPr lang="en-US" b="1" dirty="0"/>
              <a:t>of </a:t>
            </a:r>
            <a:r>
              <a:rPr lang="en-US" dirty="0"/>
              <a:t> </a:t>
            </a:r>
            <a:r>
              <a:rPr lang="en-US" b="1" dirty="0"/>
              <a:t>Nitrogen</a:t>
            </a:r>
            <a:r>
              <a:rPr lang="en-US" dirty="0"/>
              <a:t>  </a:t>
            </a:r>
            <a:r>
              <a:rPr lang="en-US" b="1" dirty="0"/>
              <a:t>in</a:t>
            </a:r>
            <a:r>
              <a:rPr lang="en-US" dirty="0"/>
              <a:t> </a:t>
            </a:r>
            <a:r>
              <a:rPr lang="en-US" b="1" dirty="0"/>
              <a:t>Plant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r>
              <a:rPr lang="en-US" dirty="0"/>
              <a:t>Nitrogen is a component of nucleic acid  that form genetic material  significant  in the transfer of certain crop traits  and characteristics  that aid in plant survival. </a:t>
            </a:r>
          </a:p>
          <a:p>
            <a:r>
              <a:rPr lang="en-US" dirty="0"/>
              <a:t>It also helps hold  the genetic code in the plant nucleus .</a:t>
            </a:r>
          </a:p>
          <a:p>
            <a:r>
              <a:rPr lang="en-US" dirty="0"/>
              <a:t>Nitrogen is essential  in process of  photosynthesis 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r>
              <a:rPr lang="en-US" dirty="0"/>
              <a:t>Plant absorb minerals  from the soil that contain  nitrogen  such as nitrate ions .</a:t>
            </a:r>
          </a:p>
          <a:p>
            <a:r>
              <a:rPr lang="en-US" dirty="0"/>
              <a:t>Plants too , like animals , need some important macro and micro nutrient elements including nitrogen , oxygen , hydrogen ,  and carbon to keep healthy .</a:t>
            </a:r>
          </a:p>
          <a:p>
            <a:r>
              <a:rPr lang="en-US" dirty="0"/>
              <a:t>The wellness of plant parts   depends on the availability of essential nutrients  like nitrogen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pPr>
              <a:buNone/>
            </a:pPr>
            <a:r>
              <a:rPr lang="en-US" dirty="0"/>
              <a:t>    to enhance the plants’ biological  processes including  growth  , absorption , excretion ,and transportation .</a:t>
            </a:r>
          </a:p>
          <a:p>
            <a:r>
              <a:rPr lang="en-US" dirty="0"/>
              <a:t>Since the nitrogen is present in different fertilizers , the plant through the roots  can enhance uptake 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-43750" t="20625" b="30625"/>
          <a:stretch>
            <a:fillRect/>
          </a:stretch>
        </p:blipFill>
        <p:spPr bwMode="auto">
          <a:xfrm>
            <a:off x="-3357618" y="-1427"/>
            <a:ext cx="12135855" cy="685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Potassium (K) essentially plays major role  in plant physiological processes . Therefore it is required in large amount  for proper growth  and reproduction in plants. </a:t>
            </a:r>
          </a:p>
          <a:p>
            <a:r>
              <a:rPr lang="en-US" dirty="0"/>
              <a:t>It is considered  vital after nitrogen as  far as nutrients needed by the plants. </a:t>
            </a:r>
          </a:p>
          <a:p>
            <a:r>
              <a:rPr lang="en-US" dirty="0"/>
              <a:t>It is also termed  </a:t>
            </a:r>
            <a:r>
              <a:rPr lang="en-US" b="1" dirty="0"/>
              <a:t>“</a:t>
            </a:r>
            <a:r>
              <a:rPr lang="en-US" dirty="0"/>
              <a:t> the  quality nutrient </a:t>
            </a:r>
            <a:r>
              <a:rPr lang="en-US" b="1" dirty="0"/>
              <a:t>“</a:t>
            </a:r>
            <a:r>
              <a:rPr lang="en-US" dirty="0"/>
              <a:t> for       its contributing factor  in a number of  biological and chemical process 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Functions</a:t>
            </a:r>
            <a:r>
              <a:rPr lang="en-US" dirty="0"/>
              <a:t>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b="1" dirty="0"/>
              <a:t>potassium </a:t>
            </a:r>
            <a:r>
              <a:rPr lang="en-US" dirty="0"/>
              <a:t> </a:t>
            </a:r>
            <a:r>
              <a:rPr lang="en-US" b="1" dirty="0"/>
              <a:t>in</a:t>
            </a:r>
            <a:r>
              <a:rPr lang="en-US" dirty="0"/>
              <a:t> </a:t>
            </a:r>
            <a:r>
              <a:rPr lang="en-US" b="1" dirty="0"/>
              <a:t>plant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Potassium regulates the opening and closing of stomata thus regulating the uptake of  CO2 thus enhancing  photosynthesis . </a:t>
            </a:r>
          </a:p>
          <a:p>
            <a:r>
              <a:rPr lang="en-US" dirty="0"/>
              <a:t>It triggers  activation of important biological enzymes for the generation of Adenosine Triphosphate (ATP).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</a:t>
            </a:r>
            <a:r>
              <a:rPr lang="en-US" dirty="0"/>
              <a:t> </a:t>
            </a:r>
            <a:r>
              <a:rPr lang="en-US" b="1" dirty="0"/>
              <a:t>potassium</a:t>
            </a:r>
            <a:r>
              <a:rPr lang="en-US" dirty="0"/>
              <a:t> </a:t>
            </a:r>
            <a:r>
              <a:rPr lang="en-US" b="1" dirty="0"/>
              <a:t>is</a:t>
            </a:r>
            <a:r>
              <a:rPr lang="en-US" dirty="0"/>
              <a:t> </a:t>
            </a:r>
            <a:r>
              <a:rPr lang="en-US" b="1" dirty="0"/>
              <a:t>important</a:t>
            </a:r>
            <a:r>
              <a:rPr lang="en-US" dirty="0"/>
              <a:t> </a:t>
            </a: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b="1" dirty="0"/>
              <a:t>the</a:t>
            </a:r>
            <a:r>
              <a:rPr lang="en-US" dirty="0"/>
              <a:t> </a:t>
            </a:r>
            <a:r>
              <a:rPr lang="en-US" b="1" dirty="0"/>
              <a:t>plant</a:t>
            </a:r>
            <a:r>
              <a:rPr lang="en-US" dirty="0"/>
              <a:t> </a:t>
            </a:r>
            <a:r>
              <a:rPr lang="en-US" b="1" dirty="0"/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229600" cy="4525963"/>
          </a:xfrm>
        </p:spPr>
        <p:txBody>
          <a:bodyPr/>
          <a:lstStyle/>
          <a:p>
            <a:r>
              <a:rPr lang="en-US" dirty="0"/>
              <a:t>Plant cell work best if they have the correct </a:t>
            </a:r>
          </a:p>
          <a:p>
            <a:pPr>
              <a:buNone/>
            </a:pPr>
            <a:r>
              <a:rPr lang="en-US" dirty="0"/>
              <a:t>     ꙳  Temperature </a:t>
            </a:r>
          </a:p>
          <a:p>
            <a:pPr>
              <a:buNone/>
            </a:pPr>
            <a:r>
              <a:rPr lang="en-US" dirty="0"/>
              <a:t>     ꙳   Water levels </a:t>
            </a:r>
          </a:p>
          <a:p>
            <a:pPr>
              <a:buNone/>
            </a:pPr>
            <a:r>
              <a:rPr lang="en-US" dirty="0"/>
              <a:t>     ꙳Ion concentration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rcRect l="50000" t="19791" r="5019" b="41667"/>
          <a:stretch>
            <a:fillRect/>
          </a:stretch>
        </p:blipFill>
        <p:spPr>
          <a:xfrm>
            <a:off x="4429124" y="2643182"/>
            <a:ext cx="4716000" cy="3816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 </a:t>
            </a:r>
            <a:r>
              <a:rPr lang="en-US" sz="3600" b="1" dirty="0"/>
              <a:t>ATP</a:t>
            </a:r>
            <a:endParaRPr lang="en-US" b="1" dirty="0"/>
          </a:p>
          <a:p>
            <a:r>
              <a:rPr lang="en-US" dirty="0"/>
              <a:t>ATP provides energy for the other chemical and physiological processes  such as excretion of waste materials .</a:t>
            </a:r>
          </a:p>
          <a:p>
            <a:r>
              <a:rPr lang="en-US" dirty="0"/>
              <a:t>Basically  potassium is responsible  for many  vital processes such as water and nutrient  transportation , protein and starch synthesis.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Potassium deficiency causes abnormality in plant growth and reproduction .</a:t>
            </a:r>
          </a:p>
          <a:p>
            <a:r>
              <a:rPr lang="en-US" dirty="0"/>
              <a:t>Some of the potassium symptoms may include 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sz="3600" b="1" dirty="0"/>
              <a:t>Chlorosis</a:t>
            </a:r>
            <a:r>
              <a:rPr lang="en-US" dirty="0"/>
              <a:t>:</a:t>
            </a:r>
          </a:p>
          <a:p>
            <a:r>
              <a:rPr lang="en-US" dirty="0"/>
              <a:t> May  cause yellowing of leaves  , margin of the leaves may fall off  and also lead to shedding and defoliation of leaves.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Potassium</a:t>
            </a:r>
            <a:r>
              <a:rPr lang="en-US" dirty="0"/>
              <a:t> </a:t>
            </a:r>
            <a:r>
              <a:rPr lang="en-US" b="1" dirty="0"/>
              <a:t>deficiency</a:t>
            </a:r>
            <a:r>
              <a:rPr lang="en-US" dirty="0"/>
              <a:t> </a:t>
            </a:r>
            <a:r>
              <a:rPr lang="en-US" b="1" dirty="0"/>
              <a:t>in</a:t>
            </a:r>
            <a:r>
              <a:rPr lang="en-US" dirty="0"/>
              <a:t> </a:t>
            </a:r>
            <a:r>
              <a:rPr lang="en-US" b="1" dirty="0"/>
              <a:t>Plant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</a:t>
            </a:r>
            <a:r>
              <a:rPr lang="en-US" sz="3600" b="1" dirty="0"/>
              <a:t>Stunted  </a:t>
            </a:r>
            <a:r>
              <a:rPr lang="en-US" sz="3600" dirty="0"/>
              <a:t> </a:t>
            </a:r>
            <a:r>
              <a:rPr lang="en-US" sz="3600" b="1" dirty="0"/>
              <a:t>growth</a:t>
            </a:r>
            <a:r>
              <a:rPr lang="en-US" sz="4000" b="1" dirty="0"/>
              <a:t>:</a:t>
            </a:r>
            <a:endParaRPr lang="en-US" b="1" dirty="0"/>
          </a:p>
          <a:p>
            <a:r>
              <a:rPr lang="en-US" dirty="0"/>
              <a:t>Potassium being an important growth catalyst so its deficiency or insufficient might lead  to slow growth or poor developed roots and stems .</a:t>
            </a:r>
          </a:p>
          <a:p>
            <a:r>
              <a:rPr lang="en-US" dirty="0"/>
              <a:t>Poor resistance to ecological change 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Magnesium is an essential plant nutrient .</a:t>
            </a:r>
          </a:p>
          <a:p>
            <a:r>
              <a:rPr lang="en-US" dirty="0"/>
              <a:t>It has a wide  range of key role in  many  plant  functions.</a:t>
            </a:r>
          </a:p>
          <a:p>
            <a:r>
              <a:rPr lang="en-US" dirty="0"/>
              <a:t>Plays role in photosynthesis  as it is building block of chlorophyll ,which makes leaves appear green.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Importance</a:t>
            </a:r>
            <a:r>
              <a:rPr lang="en-US" dirty="0"/>
              <a:t>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b="1" dirty="0"/>
              <a:t>Magnesium</a:t>
            </a:r>
            <a:r>
              <a:rPr lang="en-US" dirty="0"/>
              <a:t> </a:t>
            </a:r>
            <a:r>
              <a:rPr lang="en-US" b="1" dirty="0"/>
              <a:t>to</a:t>
            </a:r>
            <a:r>
              <a:rPr lang="en-US" dirty="0"/>
              <a:t> </a:t>
            </a:r>
            <a:r>
              <a:rPr lang="en-US" b="1" dirty="0"/>
              <a:t>Plants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Magnesium deficiency is most prevalent on sandy textured soil ,which are subject to leaching ,particularly during seasons of rainfall.</a:t>
            </a:r>
          </a:p>
          <a:p>
            <a:r>
              <a:rPr lang="en-US" dirty="0"/>
              <a:t>The predominant symptoms is interveinal chlorosis(dark green veins with yellow areas between the veins).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Magnesium Deficiency Symptoms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Phosphorus is a component of complex nucleic acid  structure of plants ,which regulates protein synthesis . </a:t>
            </a:r>
          </a:p>
          <a:p>
            <a:r>
              <a:rPr lang="en-US" dirty="0"/>
              <a:t>Phosphorus is  important in cell division and development of new tissue .</a:t>
            </a:r>
          </a:p>
          <a:p>
            <a:r>
              <a:rPr lang="en-US" dirty="0"/>
              <a:t>It is also associated in complex energy transformation in plants 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Importance</a:t>
            </a:r>
            <a:r>
              <a:rPr lang="en-US" dirty="0"/>
              <a:t>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b="1" dirty="0"/>
              <a:t>Phosphorus</a:t>
            </a:r>
            <a:r>
              <a:rPr lang="en-US" dirty="0"/>
              <a:t> </a:t>
            </a:r>
            <a:r>
              <a:rPr lang="en-US" b="1" dirty="0"/>
              <a:t>to</a:t>
            </a:r>
            <a:r>
              <a:rPr lang="en-US" dirty="0"/>
              <a:t> </a:t>
            </a:r>
            <a:r>
              <a:rPr lang="en-US" b="1" dirty="0"/>
              <a:t>Plant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r>
              <a:rPr lang="en-US" dirty="0"/>
              <a:t>Adding  phosphorus in soil  promotes root growth and winter hardiness.  </a:t>
            </a:r>
          </a:p>
          <a:p>
            <a:pPr>
              <a:buNone/>
            </a:pPr>
            <a:r>
              <a:rPr lang="en-US" sz="3200" b="1" dirty="0"/>
              <a:t>  </a:t>
            </a:r>
            <a:r>
              <a:rPr lang="en-US" sz="3600" b="1" dirty="0"/>
              <a:t>Deficiency</a:t>
            </a:r>
            <a:r>
              <a:rPr lang="en-US" sz="3600" dirty="0"/>
              <a:t> </a:t>
            </a:r>
            <a:r>
              <a:rPr lang="en-US" sz="3600" b="1" dirty="0"/>
              <a:t>of</a:t>
            </a:r>
            <a:r>
              <a:rPr lang="en-US" sz="3600" dirty="0"/>
              <a:t> </a:t>
            </a:r>
            <a:r>
              <a:rPr lang="en-US" sz="3600" b="1" dirty="0"/>
              <a:t>Phosphorus</a:t>
            </a:r>
            <a:r>
              <a:rPr lang="en-US" sz="3600" dirty="0"/>
              <a:t> </a:t>
            </a:r>
            <a:r>
              <a:rPr lang="en-US" sz="3600" b="1" dirty="0"/>
              <a:t>in</a:t>
            </a:r>
            <a:r>
              <a:rPr lang="en-US" sz="3600" dirty="0"/>
              <a:t>                      </a:t>
            </a:r>
            <a:r>
              <a:rPr lang="en-US" sz="3600" b="1" dirty="0"/>
              <a:t>Plant </a:t>
            </a:r>
            <a:endParaRPr lang="en-US" b="1" dirty="0"/>
          </a:p>
          <a:p>
            <a:r>
              <a:rPr lang="en-US" dirty="0"/>
              <a:t>Plant deficient in phosphorus are stunted in growth  and often have an abnormal dark green  color . Sugars accumulate  and cause Anthocyanin pigments to develop , producing reddish purple colour .</a:t>
            </a:r>
          </a:p>
          <a:p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                               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           </a:t>
            </a:r>
            <a:r>
              <a:rPr lang="en-US" sz="8000" b="1" dirty="0"/>
              <a:t>THANK            </a:t>
            </a:r>
            <a:r>
              <a:rPr lang="en-US" sz="8800" b="1" dirty="0"/>
              <a:t>YOU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Uptake of nutrients is in the form of ions </a:t>
            </a:r>
          </a:p>
          <a:p>
            <a:r>
              <a:rPr lang="en-US" dirty="0"/>
              <a:t>Ion concentration maintains osmotic and PH homeostasis .</a:t>
            </a:r>
          </a:p>
          <a:p>
            <a:r>
              <a:rPr lang="en-US" dirty="0"/>
              <a:t>Control of the  ion  concentrations is in the cytosol is important for the regulation  of metabolic enzymes .</a:t>
            </a:r>
          </a:p>
          <a:p>
            <a:r>
              <a:rPr lang="en-US" dirty="0"/>
              <a:t>Ion concentrations are controlled by passive and active transport 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SIGNIFICANCE</a:t>
            </a:r>
            <a:r>
              <a:rPr lang="en-US" dirty="0"/>
              <a:t> </a:t>
            </a:r>
            <a:r>
              <a:rPr lang="en-US" b="1" dirty="0"/>
              <a:t>OF ION HOMEOSTASIS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                                                                                                                                       </a:t>
            </a:r>
            <a:r>
              <a:rPr lang="en-US" sz="3600" b="1" dirty="0"/>
              <a:t>Active </a:t>
            </a:r>
            <a:r>
              <a:rPr lang="en-US" sz="3600" dirty="0"/>
              <a:t> </a:t>
            </a:r>
            <a:r>
              <a:rPr lang="en-US" sz="3600" b="1" dirty="0"/>
              <a:t>Transport      </a:t>
            </a:r>
            <a:endParaRPr lang="en-US" dirty="0"/>
          </a:p>
          <a:p>
            <a:pPr>
              <a:buNone/>
            </a:pPr>
            <a:r>
              <a:rPr lang="en-US" dirty="0"/>
              <a:t>    Movement of solutes against a chemical potential and requires energy input. </a:t>
            </a:r>
          </a:p>
          <a:p>
            <a:pPr>
              <a:buNone/>
            </a:pPr>
            <a:r>
              <a:rPr lang="en-US" sz="3200" dirty="0"/>
              <a:t>   </a:t>
            </a:r>
            <a:r>
              <a:rPr lang="en-US" sz="3600" b="1" dirty="0"/>
              <a:t>Passive</a:t>
            </a:r>
            <a:r>
              <a:rPr lang="en-US" sz="3600" dirty="0"/>
              <a:t> </a:t>
            </a:r>
            <a:r>
              <a:rPr lang="en-US" sz="3600" b="1" dirty="0"/>
              <a:t>Transport</a:t>
            </a:r>
            <a:r>
              <a:rPr lang="en-US" sz="3600" dirty="0"/>
              <a:t>                                                           </a:t>
            </a:r>
            <a:r>
              <a:rPr lang="en-US" sz="3200" dirty="0"/>
              <a:t> </a:t>
            </a:r>
            <a:r>
              <a:rPr lang="en-US" dirty="0"/>
              <a:t>Movement of solutes down a chemical gradient </a:t>
            </a:r>
          </a:p>
          <a:p>
            <a:pPr>
              <a:buNone/>
            </a:pPr>
            <a:r>
              <a:rPr lang="en-US" dirty="0"/>
              <a:t>    e.g   by diffusion   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rcRect l="44674"/>
          <a:stretch>
            <a:fillRect/>
          </a:stretch>
        </p:blipFill>
        <p:spPr>
          <a:xfrm>
            <a:off x="-1" y="0"/>
            <a:ext cx="910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  </a:t>
            </a:r>
          </a:p>
          <a:p>
            <a:r>
              <a:rPr lang="en-US" dirty="0"/>
              <a:t>Concentration gradient </a:t>
            </a:r>
          </a:p>
          <a:p>
            <a:r>
              <a:rPr lang="en-US" dirty="0"/>
              <a:t>Electric potential gradient </a:t>
            </a:r>
          </a:p>
          <a:p>
            <a:r>
              <a:rPr lang="en-US" dirty="0"/>
              <a:t>Hydrolytic pressure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Electrochemical Potential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rcRect l="50001" t="21875" r="1966" b="20833"/>
          <a:stretch>
            <a:fillRect/>
          </a:stretch>
        </p:blipFill>
        <p:spPr>
          <a:xfrm>
            <a:off x="5214942" y="2428868"/>
            <a:ext cx="3929058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/>
          </p:cNvPicPr>
          <p:nvPr>
            <p:ph idx="4294967295"/>
          </p:nvPr>
        </p:nvPicPr>
        <p:blipFill>
          <a:blip r:embed="rId2">
            <a:lum/>
          </a:blip>
          <a:srcRect t="10035" b="8251"/>
          <a:stretch>
            <a:fillRect/>
          </a:stretch>
        </p:blipFill>
        <p:spPr>
          <a:xfrm>
            <a:off x="36513" y="0"/>
            <a:ext cx="9107487" cy="684053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691</TotalTime>
  <Words>1411</Words>
  <Application>Microsoft Office PowerPoint</Application>
  <PresentationFormat>On-screen Show (4:3)</PresentationFormat>
  <Paragraphs>142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Lucida Sans Unicode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What is Homeostasis ?</vt:lpstr>
      <vt:lpstr>PowerPoint Presentation</vt:lpstr>
      <vt:lpstr>SIGNIFICANCE OF ION HOMEOSTASIS </vt:lpstr>
      <vt:lpstr>PowerPoint Presentation</vt:lpstr>
      <vt:lpstr>PowerPoint Presentation</vt:lpstr>
      <vt:lpstr>Electrochemical Potential</vt:lpstr>
      <vt:lpstr>PowerPoint Presentation</vt:lpstr>
      <vt:lpstr>PowerPoint Presentation</vt:lpstr>
      <vt:lpstr>Channels  </vt:lpstr>
      <vt:lpstr>PowerPoint Presentation</vt:lpstr>
      <vt:lpstr> </vt:lpstr>
      <vt:lpstr>Potassium ion channels </vt:lpstr>
      <vt:lpstr>Calcium ion channels  </vt:lpstr>
      <vt:lpstr>Carriers </vt:lpstr>
      <vt:lpstr>PowerPoint Presentation</vt:lpstr>
      <vt:lpstr>Primary  Active  Transport </vt:lpstr>
      <vt:lpstr>PowerPoint Presentation</vt:lpstr>
      <vt:lpstr>Secondary  Active  Transport </vt:lpstr>
      <vt:lpstr>PowerPoint Presentation</vt:lpstr>
      <vt:lpstr>PowerPoint Presentation</vt:lpstr>
      <vt:lpstr>Symport  and Antiport</vt:lpstr>
      <vt:lpstr>PowerPoint Presentation</vt:lpstr>
      <vt:lpstr>PowerPoint Presentation</vt:lpstr>
      <vt:lpstr>PowerPoint Presentation</vt:lpstr>
      <vt:lpstr>Techniques to  study  Ion Homeostasis </vt:lpstr>
      <vt:lpstr>High  salinity  stress </vt:lpstr>
      <vt:lpstr>PowerPoint Presentation</vt:lpstr>
      <vt:lpstr>Salt  stress on plant cells  arise from following </vt:lpstr>
      <vt:lpstr>PowerPoint Presentation</vt:lpstr>
      <vt:lpstr>Maintenance of Ion Homeostasis </vt:lpstr>
      <vt:lpstr>Functions  of  Nitrogen  in Plant  </vt:lpstr>
      <vt:lpstr>PowerPoint Presentation</vt:lpstr>
      <vt:lpstr>PowerPoint Presentation</vt:lpstr>
      <vt:lpstr>PowerPoint Presentation</vt:lpstr>
      <vt:lpstr>PowerPoint Presentation</vt:lpstr>
      <vt:lpstr>Functions of potassium  in plant </vt:lpstr>
      <vt:lpstr>Why potassium is important for the plant ?</vt:lpstr>
      <vt:lpstr>PowerPoint Presentation</vt:lpstr>
      <vt:lpstr>Potassium deficiency in Plant </vt:lpstr>
      <vt:lpstr>PowerPoint Presentation</vt:lpstr>
      <vt:lpstr>Importance of Magnesium to Plants </vt:lpstr>
      <vt:lpstr>Magnesium Deficiency Symptoms</vt:lpstr>
      <vt:lpstr>Importance of Phosphorus to Plant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SADIA TARIQ  ROLL NO: BBOF16M010   TOPIC : ION HOMEOSTASIS IN PLANT CELL</dc:title>
  <dc:creator>sadia tariq</dc:creator>
  <cp:lastModifiedBy>Hussaini</cp:lastModifiedBy>
  <cp:revision>70</cp:revision>
  <dcterms:created xsi:type="dcterms:W3CDTF">2019-02-14T13:58:37Z</dcterms:created>
  <dcterms:modified xsi:type="dcterms:W3CDTF">2020-05-12T07:53:24Z</dcterms:modified>
</cp:coreProperties>
</file>