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35091C6-5597-411B-93FA-D8F623895005}" type="datetimeFigureOut">
              <a:rPr lang="en-US" smtClean="0"/>
              <a:t>11/10/2020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4A28A9-83E1-4FBE-89E1-5E006EC0F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4A28A9-83E1-4FBE-89E1-5E006EC0F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4A28A9-83E1-4FBE-89E1-5E006EC0F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4A28A9-83E1-4FBE-89E1-5E006EC0F40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4A28A9-83E1-4FBE-89E1-5E006EC0F40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4A28A9-83E1-4FBE-89E1-5E006EC0F40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4A28A9-83E1-4FBE-89E1-5E006EC0F4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4A28A9-83E1-4FBE-89E1-5E006EC0F40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35091C6-5597-411B-93FA-D8F623895005}" type="datetimeFigureOut">
              <a:rPr lang="en-US" smtClean="0"/>
              <a:t>11/10/2020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4A28A9-83E1-4FBE-89E1-5E006EC0F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35091C6-5597-411B-93FA-D8F623895005}" type="datetimeFigureOut">
              <a:rPr lang="en-US" smtClean="0"/>
              <a:t>11/10/2020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4A28A9-83E1-4FBE-89E1-5E006EC0F4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35091C6-5597-411B-93FA-D8F623895005}" type="datetimeFigureOut">
              <a:rPr lang="en-US" smtClean="0"/>
              <a:t>11/10/2020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4A28A9-83E1-4FBE-89E1-5E006EC0F40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5091C6-5597-411B-93FA-D8F623895005}" type="datetimeFigureOut">
              <a:rPr lang="en-US" smtClean="0"/>
              <a:t>11/10/2020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4A28A9-83E1-4FBE-89E1-5E006EC0F4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dirty="0" smtClean="0"/>
              <a:t>Enterprise Architecture</a:t>
            </a:r>
            <a:br>
              <a:rPr lang="en-US" dirty="0" smtClean="0"/>
            </a:br>
            <a:r>
              <a:rPr lang="en-US" dirty="0" smtClean="0"/>
              <a:t>Definition, Applications, Technology</a:t>
            </a:r>
            <a:br>
              <a:rPr lang="en-US" dirty="0" smtClean="0"/>
            </a:br>
            <a:endParaRPr lang="en-US" dirty="0"/>
          </a:p>
        </p:txBody>
      </p:sp>
      <p:sp>
        <p:nvSpPr>
          <p:cNvPr id="3" name="Subtitle 2"/>
          <p:cNvSpPr>
            <a:spLocks noGrp="1"/>
          </p:cNvSpPr>
          <p:nvPr>
            <p:ph type="subTitle" idx="1"/>
          </p:nvPr>
        </p:nvSpPr>
        <p:spPr/>
        <p:txBody>
          <a:bodyPr/>
          <a:lstStyle/>
          <a:p>
            <a:r>
              <a:rPr lang="en-US" dirty="0" smtClean="0"/>
              <a:t>Lecture 5 </a:t>
            </a:r>
            <a:endParaRPr lang="en-US" dirty="0"/>
          </a:p>
        </p:txBody>
      </p:sp>
    </p:spTree>
    <p:extLst>
      <p:ext uri="{BB962C8B-B14F-4D97-AF65-F5344CB8AC3E}">
        <p14:creationId xmlns:p14="http://schemas.microsoft.com/office/powerpoint/2010/main" val="191782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b="1" dirty="0" smtClean="0"/>
              <a:t>US Federal Enterprise Architecture Framework (FEAF)</a:t>
            </a:r>
          </a:p>
          <a:p>
            <a:pPr marL="0" indent="0">
              <a:buNone/>
            </a:pPr>
            <a:r>
              <a:rPr lang="en-US" dirty="0" smtClean="0"/>
              <a:t>Enterprise architecture is a management practice to maximize the contribution of an agency’s resources, IT investments, and system development activities to achieve its performance goals. </a:t>
            </a:r>
          </a:p>
          <a:p>
            <a:pPr marL="0" indent="0">
              <a:buNone/>
            </a:pPr>
            <a:r>
              <a:rPr lang="en-US" dirty="0" smtClean="0"/>
              <a:t>Architecture describes clear relationships from strategic goals and objectives through investments to measurable performance improvements for the entire enterprise or a portion (or segment) of the enterprise.</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4220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Simple definition: </a:t>
            </a:r>
          </a:p>
          <a:p>
            <a:pPr marL="0" indent="0">
              <a:buNone/>
            </a:pPr>
            <a:r>
              <a:rPr lang="en-US" dirty="0" smtClean="0"/>
              <a:t>Enterprise Architecture is a strategy to minimize IT and business mistakes</a:t>
            </a:r>
          </a:p>
        </p:txBody>
      </p:sp>
      <p:sp>
        <p:nvSpPr>
          <p:cNvPr id="2" name="Title 1"/>
          <p:cNvSpPr>
            <a:spLocks noGrp="1"/>
          </p:cNvSpPr>
          <p:nvPr>
            <p:ph type="title"/>
          </p:nvPr>
        </p:nvSpPr>
        <p:spPr/>
        <p:txBody>
          <a:bodyPr/>
          <a:lstStyle/>
          <a:p>
            <a:r>
              <a:rPr lang="en-US" dirty="0" smtClean="0"/>
              <a:t>What is Enterprise Architecture?</a:t>
            </a:r>
            <a:endParaRPr lang="en-US" dirty="0"/>
          </a:p>
        </p:txBody>
      </p:sp>
    </p:spTree>
    <p:extLst>
      <p:ext uri="{BB962C8B-B14F-4D97-AF65-F5344CB8AC3E}">
        <p14:creationId xmlns:p14="http://schemas.microsoft.com/office/powerpoint/2010/main" val="331708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57842" y="1481138"/>
            <a:ext cx="42283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What is NOT Enterprise Architecture?</a:t>
            </a:r>
            <a:endParaRPr lang="en-US" dirty="0"/>
          </a:p>
        </p:txBody>
      </p:sp>
    </p:spTree>
    <p:extLst>
      <p:ext uri="{BB962C8B-B14F-4D97-AF65-F5344CB8AC3E}">
        <p14:creationId xmlns:p14="http://schemas.microsoft.com/office/powerpoint/2010/main" val="16626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primary goal of EA is to make the organization as efficient and effective as possible!</a:t>
            </a:r>
          </a:p>
          <a:p>
            <a:endParaRPr lang="en-US" dirty="0"/>
          </a:p>
        </p:txBody>
      </p:sp>
      <p:sp>
        <p:nvSpPr>
          <p:cNvPr id="2" name="Title 1"/>
          <p:cNvSpPr>
            <a:spLocks noGrp="1"/>
          </p:cNvSpPr>
          <p:nvPr>
            <p:ph type="title"/>
          </p:nvPr>
        </p:nvSpPr>
        <p:spPr/>
        <p:txBody>
          <a:bodyPr>
            <a:normAutofit fontScale="90000"/>
          </a:bodyPr>
          <a:lstStyle/>
          <a:p>
            <a:r>
              <a:rPr lang="en-US" dirty="0" smtClean="0"/>
              <a:t>Enterprise Architecture Objectives</a:t>
            </a:r>
            <a:endParaRPr lang="en-US" dirty="0"/>
          </a:p>
        </p:txBody>
      </p:sp>
    </p:spTree>
    <p:extLst>
      <p:ext uri="{BB962C8B-B14F-4D97-AF65-F5344CB8AC3E}">
        <p14:creationId xmlns:p14="http://schemas.microsoft.com/office/powerpoint/2010/main" val="249309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534319"/>
            <a:ext cx="8077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5888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8175" y="1481931"/>
            <a:ext cx="78676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Enterprise Architecture Benefits</a:t>
            </a:r>
            <a:br>
              <a:rPr lang="en-US" dirty="0" smtClean="0"/>
            </a:br>
            <a:endParaRPr lang="en-US" dirty="0"/>
          </a:p>
        </p:txBody>
      </p:sp>
    </p:spTree>
    <p:extLst>
      <p:ext uri="{BB962C8B-B14F-4D97-AF65-F5344CB8AC3E}">
        <p14:creationId xmlns:p14="http://schemas.microsoft.com/office/powerpoint/2010/main" val="277453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96453" y="1481138"/>
            <a:ext cx="315109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Enterprise Architecture Frameworks</a:t>
            </a:r>
            <a:endParaRPr lang="en-US" dirty="0"/>
          </a:p>
        </p:txBody>
      </p:sp>
    </p:spTree>
    <p:extLst>
      <p:ext uri="{BB962C8B-B14F-4D97-AF65-F5344CB8AC3E}">
        <p14:creationId xmlns:p14="http://schemas.microsoft.com/office/powerpoint/2010/main" val="304013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086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7619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5478" y="1481138"/>
            <a:ext cx="701304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Zackman</a:t>
            </a:r>
            <a:r>
              <a:rPr lang="en-US" dirty="0" smtClean="0"/>
              <a:t> framework</a:t>
            </a:r>
            <a:endParaRPr lang="en-US" dirty="0"/>
          </a:p>
        </p:txBody>
      </p:sp>
    </p:spTree>
    <p:extLst>
      <p:ext uri="{BB962C8B-B14F-4D97-AF65-F5344CB8AC3E}">
        <p14:creationId xmlns:p14="http://schemas.microsoft.com/office/powerpoint/2010/main" val="159971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Open Group Architecture Framework (</a:t>
            </a:r>
            <a:r>
              <a:rPr lang="en-US" b="1" dirty="0"/>
              <a:t>TOGAF</a:t>
            </a:r>
            <a:r>
              <a:rPr lang="en-US" dirty="0"/>
              <a:t>) is a framework for enterprise architecture that provides an approach for designing, planning, implementing, and governing an enterprise information technology architecture.</a:t>
            </a:r>
          </a:p>
        </p:txBody>
      </p:sp>
      <p:sp>
        <p:nvSpPr>
          <p:cNvPr id="2" name="Title 1"/>
          <p:cNvSpPr>
            <a:spLocks noGrp="1"/>
          </p:cNvSpPr>
          <p:nvPr>
            <p:ph type="title"/>
          </p:nvPr>
        </p:nvSpPr>
        <p:spPr/>
        <p:txBody>
          <a:bodyPr/>
          <a:lstStyle/>
          <a:p>
            <a:r>
              <a:rPr lang="en-US" dirty="0" smtClean="0"/>
              <a:t>EA Frameworks - TOGAF</a:t>
            </a:r>
            <a:endParaRPr lang="en-US" dirty="0"/>
          </a:p>
        </p:txBody>
      </p:sp>
    </p:spTree>
    <p:extLst>
      <p:ext uri="{BB962C8B-B14F-4D97-AF65-F5344CB8AC3E}">
        <p14:creationId xmlns:p14="http://schemas.microsoft.com/office/powerpoint/2010/main" val="614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If enterprises were cities</a:t>
            </a:r>
          </a:p>
          <a:p>
            <a:pPr marL="0" indent="0">
              <a:buNone/>
            </a:pPr>
            <a:r>
              <a:rPr lang="en-US" dirty="0"/>
              <a:t>An </a:t>
            </a:r>
            <a:r>
              <a:rPr lang="en-US" b="1" dirty="0"/>
              <a:t>enterprise architecture</a:t>
            </a:r>
            <a:r>
              <a:rPr lang="en-US" dirty="0"/>
              <a:t> (EA) is a conceptual blueprint that defines the structure and operation of organizations. The intent of </a:t>
            </a:r>
            <a:r>
              <a:rPr lang="en-US" b="1" dirty="0"/>
              <a:t>enterprise architecture</a:t>
            </a:r>
            <a:r>
              <a:rPr lang="en-US" dirty="0"/>
              <a:t> is to determine how an organization can effectively achieve its current and future objectives</a:t>
            </a:r>
          </a:p>
        </p:txBody>
      </p:sp>
      <p:sp>
        <p:nvSpPr>
          <p:cNvPr id="2" name="Title 1"/>
          <p:cNvSpPr>
            <a:spLocks noGrp="1"/>
          </p:cNvSpPr>
          <p:nvPr>
            <p:ph type="title"/>
          </p:nvPr>
        </p:nvSpPr>
        <p:spPr/>
        <p:txBody>
          <a:bodyPr>
            <a:normAutofit fontScale="90000"/>
          </a:bodyPr>
          <a:lstStyle/>
          <a:p>
            <a:r>
              <a:rPr lang="en-US" dirty="0" smtClean="0"/>
              <a:t>The Architecture Continuum</a:t>
            </a:r>
            <a:br>
              <a:rPr lang="en-US" dirty="0" smtClean="0"/>
            </a:br>
            <a:endParaRPr lang="en-US" dirty="0"/>
          </a:p>
        </p:txBody>
      </p:sp>
    </p:spTree>
    <p:extLst>
      <p:ext uri="{BB962C8B-B14F-4D97-AF65-F5344CB8AC3E}">
        <p14:creationId xmlns:p14="http://schemas.microsoft.com/office/powerpoint/2010/main" val="108982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041445"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6585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 Enterprise Architecture consists of several logical components – Each component must identify its own strategies, reference models, and directions </a:t>
            </a:r>
          </a:p>
          <a:p>
            <a:pPr marL="0" indent="0">
              <a:buNone/>
            </a:pPr>
            <a:r>
              <a:rPr lang="en-US" dirty="0" smtClean="0"/>
              <a:t>EA serves as a governance function – Architecture Review Board – Processes and policies – Technology – Funding </a:t>
            </a:r>
          </a:p>
          <a:p>
            <a:pPr marL="0" indent="0">
              <a:buNone/>
            </a:pPr>
            <a:r>
              <a:rPr lang="en-US" dirty="0" smtClean="0"/>
              <a:t> EA Repository – Central repository for all EA artifacts</a:t>
            </a:r>
            <a:endParaRPr lang="en-US" dirty="0"/>
          </a:p>
        </p:txBody>
      </p:sp>
      <p:sp>
        <p:nvSpPr>
          <p:cNvPr id="2" name="Title 1"/>
          <p:cNvSpPr>
            <a:spLocks noGrp="1"/>
          </p:cNvSpPr>
          <p:nvPr>
            <p:ph type="title"/>
          </p:nvPr>
        </p:nvSpPr>
        <p:spPr/>
        <p:txBody>
          <a:bodyPr>
            <a:normAutofit fontScale="90000"/>
          </a:bodyPr>
          <a:lstStyle/>
          <a:p>
            <a:r>
              <a:rPr lang="en-US" dirty="0" smtClean="0"/>
              <a:t>Enterprise Architecture Components</a:t>
            </a:r>
            <a:br>
              <a:rPr lang="en-US" dirty="0" smtClean="0"/>
            </a:br>
            <a:endParaRPr lang="en-US" dirty="0"/>
          </a:p>
        </p:txBody>
      </p:sp>
    </p:spTree>
    <p:extLst>
      <p:ext uri="{BB962C8B-B14F-4D97-AF65-F5344CB8AC3E}">
        <p14:creationId xmlns:p14="http://schemas.microsoft.com/office/powerpoint/2010/main" val="173065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5437" y="1600994"/>
            <a:ext cx="59531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8899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8859" y="1481138"/>
            <a:ext cx="690628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Enterprise Architecture Lifecycle</a:t>
            </a:r>
            <a:br>
              <a:rPr lang="en-US" dirty="0" smtClean="0"/>
            </a:br>
            <a:endParaRPr lang="en-US" dirty="0"/>
          </a:p>
        </p:txBody>
      </p:sp>
    </p:spTree>
    <p:extLst>
      <p:ext uri="{BB962C8B-B14F-4D97-AF65-F5344CB8AC3E}">
        <p14:creationId xmlns:p14="http://schemas.microsoft.com/office/powerpoint/2010/main" val="4516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IT governance is a set of processes and policies that dictate how IT work should be performed </a:t>
            </a:r>
          </a:p>
          <a:p>
            <a:pPr marL="0" indent="0">
              <a:buNone/>
            </a:pPr>
            <a:r>
              <a:rPr lang="en-US" dirty="0" smtClean="0"/>
              <a:t>EA governance is a set of processes and policies that dictate how technology decisions are made </a:t>
            </a:r>
          </a:p>
          <a:p>
            <a:pPr marL="0" indent="0">
              <a:buNone/>
            </a:pPr>
            <a:r>
              <a:rPr lang="en-US" dirty="0" smtClean="0"/>
              <a:t>IT and EA governance domains intersect in the project delivery space</a:t>
            </a:r>
          </a:p>
          <a:p>
            <a:endParaRPr lang="en-US" dirty="0"/>
          </a:p>
        </p:txBody>
      </p:sp>
      <p:sp>
        <p:nvSpPr>
          <p:cNvPr id="2" name="Title 1"/>
          <p:cNvSpPr>
            <a:spLocks noGrp="1"/>
          </p:cNvSpPr>
          <p:nvPr>
            <p:ph type="title"/>
          </p:nvPr>
        </p:nvSpPr>
        <p:spPr/>
        <p:txBody>
          <a:bodyPr>
            <a:normAutofit fontScale="90000"/>
          </a:bodyPr>
          <a:lstStyle/>
          <a:p>
            <a:r>
              <a:rPr lang="en-US" dirty="0" smtClean="0"/>
              <a:t>EA and IT Governance</a:t>
            </a:r>
            <a:br>
              <a:rPr lang="en-US" dirty="0" smtClean="0"/>
            </a:br>
            <a:endParaRPr lang="en-US" dirty="0"/>
          </a:p>
        </p:txBody>
      </p:sp>
    </p:spTree>
    <p:extLst>
      <p:ext uri="{BB962C8B-B14F-4D97-AF65-F5344CB8AC3E}">
        <p14:creationId xmlns:p14="http://schemas.microsoft.com/office/powerpoint/2010/main" val="371887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8941" y="1481138"/>
            <a:ext cx="486611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7763"/>
            <a:ext cx="739139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97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537" y="1496219"/>
            <a:ext cx="7400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EA Governance - Technology</a:t>
            </a:r>
            <a:br>
              <a:rPr lang="en-US" dirty="0" smtClean="0"/>
            </a:br>
            <a:endParaRPr lang="en-US" dirty="0"/>
          </a:p>
        </p:txBody>
      </p:sp>
    </p:spTree>
    <p:extLst>
      <p:ext uri="{BB962C8B-B14F-4D97-AF65-F5344CB8AC3E}">
        <p14:creationId xmlns:p14="http://schemas.microsoft.com/office/powerpoint/2010/main" val="277774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5797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347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An </a:t>
            </a:r>
            <a:r>
              <a:rPr lang="en-US" b="1" dirty="0"/>
              <a:t>Architecture Portfolio</a:t>
            </a:r>
            <a:r>
              <a:rPr lang="en-US" dirty="0"/>
              <a:t> is simply a document that conveys your professional story through imagery, text, composition, and format. You can learn a lot about yourself in the process of creating a </a:t>
            </a:r>
            <a:r>
              <a:rPr lang="en-US" b="1" dirty="0"/>
              <a:t>portfolio</a:t>
            </a:r>
            <a:r>
              <a:rPr lang="en-US" dirty="0"/>
              <a:t>, just as you can understand more about your peers if know how to 'read' theirs.</a:t>
            </a:r>
            <a:endParaRPr lang="en-US" b="1" dirty="0"/>
          </a:p>
        </p:txBody>
      </p:sp>
      <p:sp>
        <p:nvSpPr>
          <p:cNvPr id="2" name="Title 1"/>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392972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a:t>
            </a:r>
            <a:r>
              <a:rPr lang="en-US" b="1" dirty="0"/>
              <a:t>system architecture</a:t>
            </a:r>
            <a:r>
              <a:rPr lang="en-US" dirty="0"/>
              <a:t> is the conceptual model that defines the structure, behavior, and more views of a </a:t>
            </a:r>
            <a:r>
              <a:rPr lang="en-US" b="1" dirty="0"/>
              <a:t>system</a:t>
            </a:r>
            <a:r>
              <a:rPr lang="en-US" dirty="0"/>
              <a:t>. An </a:t>
            </a:r>
            <a:r>
              <a:rPr lang="en-US" b="1" dirty="0"/>
              <a:t>architecture</a:t>
            </a:r>
            <a:r>
              <a:rPr lang="en-US" dirty="0"/>
              <a:t> description is a formal description and representation of a </a:t>
            </a:r>
            <a:r>
              <a:rPr lang="en-US" b="1" dirty="0"/>
              <a:t>system</a:t>
            </a:r>
            <a:r>
              <a:rPr lang="en-US" dirty="0"/>
              <a:t>, organized in a way that supports reasoning about the structures and behaviors of the </a:t>
            </a:r>
            <a:r>
              <a:rPr lang="en-US" b="1" dirty="0"/>
              <a:t>system</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1424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Classically, EA is the “planning” function between strategy formulation and delivery</a:t>
            </a:r>
          </a:p>
          <a:p>
            <a:pPr marL="0" indent="0">
              <a:buNone/>
            </a:pPr>
            <a:r>
              <a:rPr lang="en-US" b="1" dirty="0" smtClean="0"/>
              <a:t>Enterprise </a:t>
            </a:r>
            <a:r>
              <a:rPr lang="en-US" b="1" dirty="0"/>
              <a:t>architecture</a:t>
            </a:r>
            <a:r>
              <a:rPr lang="en-US" dirty="0"/>
              <a:t> has always had a strong information focus </a:t>
            </a:r>
            <a:r>
              <a:rPr lang="en-US" b="1" dirty="0"/>
              <a:t>and</a:t>
            </a:r>
            <a:r>
              <a:rPr lang="en-US" dirty="0"/>
              <a:t> a focus on the systems </a:t>
            </a:r>
            <a:r>
              <a:rPr lang="en-US" b="1" dirty="0"/>
              <a:t>and</a:t>
            </a:r>
            <a:r>
              <a:rPr lang="en-US" dirty="0"/>
              <a:t> technology around information. The term '</a:t>
            </a:r>
            <a:r>
              <a:rPr lang="en-US" b="1" dirty="0"/>
              <a:t>enterprise</a:t>
            </a:r>
            <a:r>
              <a:rPr lang="en-US" dirty="0"/>
              <a:t>' is intended to reflect a holistic view of the information needs as opposed to a domain-specific view.</a:t>
            </a:r>
          </a:p>
        </p:txBody>
      </p:sp>
      <p:sp>
        <p:nvSpPr>
          <p:cNvPr id="2" name="Title 1"/>
          <p:cNvSpPr>
            <a:spLocks noGrp="1"/>
          </p:cNvSpPr>
          <p:nvPr>
            <p:ph type="title"/>
          </p:nvPr>
        </p:nvSpPr>
        <p:spPr/>
        <p:txBody>
          <a:bodyPr>
            <a:normAutofit fontScale="90000"/>
          </a:bodyPr>
          <a:lstStyle/>
          <a:p>
            <a:r>
              <a:rPr lang="en-US" dirty="0" smtClean="0"/>
              <a:t>Enterprise and enterprise architecture </a:t>
            </a:r>
            <a:endParaRPr lang="en-US" dirty="0"/>
          </a:p>
        </p:txBody>
      </p:sp>
    </p:spTree>
    <p:extLst>
      <p:ext uri="{BB962C8B-B14F-4D97-AF65-F5344CB8AC3E}">
        <p14:creationId xmlns:p14="http://schemas.microsoft.com/office/powerpoint/2010/main" val="39114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MIT Center for Information Systems Research (2007)</a:t>
            </a:r>
          </a:p>
          <a:p>
            <a:pPr marL="0" indent="0">
              <a:buNone/>
            </a:pPr>
            <a:r>
              <a:rPr lang="en-US" dirty="0" smtClean="0"/>
              <a:t>Enterprise architecture is the organizing logic for business processes and IT infrastructure reflecting the integration and standardization requirements of the company's operating model </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is Enterprise Architecture?</a:t>
            </a:r>
            <a:endParaRPr lang="en-US" dirty="0"/>
          </a:p>
        </p:txBody>
      </p:sp>
    </p:spTree>
    <p:extLst>
      <p:ext uri="{BB962C8B-B14F-4D97-AF65-F5344CB8AC3E}">
        <p14:creationId xmlns:p14="http://schemas.microsoft.com/office/powerpoint/2010/main" val="37369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marL="0" indent="0">
              <a:buNone/>
            </a:pPr>
            <a:r>
              <a:rPr lang="en-US" b="1" dirty="0" smtClean="0"/>
              <a:t>Enterprise Architecture Research Forum </a:t>
            </a:r>
          </a:p>
          <a:p>
            <a:pPr marL="0" indent="0">
              <a:buNone/>
            </a:pPr>
            <a:r>
              <a:rPr lang="en-US" dirty="0" smtClean="0"/>
              <a:t>Continuous practice of describing the essential elements of a socio-technical organization, their relationships to each other and to the environment, in order to understand complexity and manage change </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9750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b="1" dirty="0" smtClean="0"/>
              <a:t>Gartner (2013)</a:t>
            </a:r>
          </a:p>
          <a:p>
            <a:pPr marL="0" indent="0">
              <a:buNone/>
            </a:pPr>
            <a:r>
              <a:rPr lang="en-US" dirty="0" smtClean="0"/>
              <a:t>Discipline for proactively and holistically leading enterprise responses to disruptive forces by identifying and analyzing the execution of change toward desired business vision and outcomes. EA delivers value by presenting business and IT leaders with signature-ready recommendations for adjusting policies and projects to achieve target business outcomes that capitalize on relevant business disruptions. </a:t>
            </a:r>
          </a:p>
          <a:p>
            <a:pPr marL="0" indent="0">
              <a:buNone/>
            </a:pPr>
            <a:r>
              <a:rPr lang="en-US" dirty="0" smtClean="0"/>
              <a:t>EA is used to steer decision making toward the evolution of the future state architecture. </a:t>
            </a:r>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69091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The Open Group</a:t>
            </a:r>
          </a:p>
          <a:p>
            <a:r>
              <a:rPr lang="en-US" dirty="0" smtClean="0"/>
              <a:t>Enterprise architecture (EA) is the definition and representation of a high-level view of an enterprise‘s business processes and IT systems, their interrelationships, and the extent to which these processes and systems are shared by different parts of the enterprise </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03858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TotalTime>
  <Words>488</Words>
  <Application>Microsoft Office PowerPoint</Application>
  <PresentationFormat>On-screen Show (4:3)</PresentationFormat>
  <Paragraphs>45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Enterprise Architecture Definition, Applications, Technology </vt:lpstr>
      <vt:lpstr>The Architecture Continuum </vt:lpstr>
      <vt:lpstr>Continued..</vt:lpstr>
      <vt:lpstr>PowerPoint Presentation</vt:lpstr>
      <vt:lpstr>Enterprise and enterprise architecture </vt:lpstr>
      <vt:lpstr> What is Enterprise Architecture?</vt:lpstr>
      <vt:lpstr>PowerPoint Presentation</vt:lpstr>
      <vt:lpstr>PowerPoint Presentation</vt:lpstr>
      <vt:lpstr>PowerPoint Presentation</vt:lpstr>
      <vt:lpstr>PowerPoint Presentation</vt:lpstr>
      <vt:lpstr>What is Enterprise Architecture?</vt:lpstr>
      <vt:lpstr>What is NOT Enterprise Architecture?</vt:lpstr>
      <vt:lpstr>Enterprise Architecture Objectives</vt:lpstr>
      <vt:lpstr>PowerPoint Presentation</vt:lpstr>
      <vt:lpstr>Enterprise Architecture Benefits </vt:lpstr>
      <vt:lpstr>Enterprise Architecture Frameworks</vt:lpstr>
      <vt:lpstr>PowerPoint Presentation</vt:lpstr>
      <vt:lpstr>Zackman framework</vt:lpstr>
      <vt:lpstr>EA Frameworks - TOGAF</vt:lpstr>
      <vt:lpstr>PowerPoint Presentation</vt:lpstr>
      <vt:lpstr>Enterprise Architecture Components </vt:lpstr>
      <vt:lpstr>PowerPoint Presentation</vt:lpstr>
      <vt:lpstr>Enterprise Architecture Lifecycle </vt:lpstr>
      <vt:lpstr>EA and IT Governance </vt:lpstr>
      <vt:lpstr>PowerPoint Presentation</vt:lpstr>
      <vt:lpstr>EA Governance - Technology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Architecture Definition, Applications, Technology</dc:title>
  <dc:creator>nadiagondal</dc:creator>
  <cp:lastModifiedBy>nadiagondal</cp:lastModifiedBy>
  <cp:revision>6</cp:revision>
  <dcterms:created xsi:type="dcterms:W3CDTF">2020-11-10T05:05:29Z</dcterms:created>
  <dcterms:modified xsi:type="dcterms:W3CDTF">2020-11-10T07:22:10Z</dcterms:modified>
</cp:coreProperties>
</file>