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324" r:id="rId3"/>
    <p:sldId id="322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4" r:id="rId12"/>
    <p:sldId id="275" r:id="rId1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435" autoAdjust="0"/>
  </p:normalViewPr>
  <p:slideViewPr>
    <p:cSldViewPr>
      <p:cViewPr varScale="1">
        <p:scale>
          <a:sx n="113" d="100"/>
          <a:sy n="113" d="100"/>
        </p:scale>
        <p:origin x="-151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231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11595" y="0"/>
                </a:moveTo>
                <a:lnTo>
                  <a:pt x="0" y="0"/>
                </a:lnTo>
                <a:lnTo>
                  <a:pt x="12" y="6858000"/>
                </a:lnTo>
                <a:lnTo>
                  <a:pt x="11595" y="6858000"/>
                </a:lnTo>
                <a:lnTo>
                  <a:pt x="11595" y="0"/>
                </a:lnTo>
                <a:close/>
              </a:path>
              <a:path w="58419" h="6858000">
                <a:moveTo>
                  <a:pt x="57924" y="0"/>
                </a:moveTo>
                <a:lnTo>
                  <a:pt x="23177" y="0"/>
                </a:lnTo>
                <a:lnTo>
                  <a:pt x="23177" y="6858000"/>
                </a:lnTo>
                <a:lnTo>
                  <a:pt x="57924" y="6858000"/>
                </a:lnTo>
                <a:lnTo>
                  <a:pt x="57924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34466"/>
            <a:ext cx="596201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416707"/>
            <a:ext cx="8072119" cy="443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556006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000" b="1" spc="-5" dirty="0" smtClean="0"/>
              <a:t>E</a:t>
            </a:r>
            <a:r>
              <a:rPr sz="3600" b="1" spc="-5" dirty="0" smtClean="0"/>
              <a:t>XTENSION </a:t>
            </a:r>
            <a:r>
              <a:rPr sz="4000" b="1" spc="-5" dirty="0"/>
              <a:t>T</a:t>
            </a:r>
            <a:r>
              <a:rPr sz="3600" b="1" spc="-5" dirty="0"/>
              <a:t>EACHING  </a:t>
            </a:r>
            <a:r>
              <a:rPr sz="4000" b="1" spc="-5" dirty="0"/>
              <a:t>M</a:t>
            </a:r>
            <a:r>
              <a:rPr sz="3600" b="1" spc="-5" dirty="0"/>
              <a:t>ETHODS</a:t>
            </a:r>
            <a:endParaRPr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828800"/>
            <a:ext cx="65024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297"/>
            <a:ext cx="8991600" cy="6743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91666"/>
            <a:ext cx="13341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565F6C"/>
                </a:solidFill>
              </a:rPr>
              <a:t>R</a:t>
            </a:r>
            <a:r>
              <a:rPr spc="-5" dirty="0">
                <a:solidFill>
                  <a:srgbClr val="565F6C"/>
                </a:solidFill>
              </a:rPr>
              <a:t>A</a:t>
            </a:r>
            <a:r>
              <a:rPr spc="-15" dirty="0">
                <a:solidFill>
                  <a:srgbClr val="565F6C"/>
                </a:solidFill>
              </a:rPr>
              <a:t>L</a:t>
            </a:r>
            <a:r>
              <a:rPr dirty="0">
                <a:solidFill>
                  <a:srgbClr val="565F6C"/>
                </a:solidFill>
              </a:rPr>
              <a:t>LIES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4466"/>
            <a:ext cx="82270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/>
              <a:t>E</a:t>
            </a:r>
            <a:r>
              <a:rPr sz="3200" spc="-5" dirty="0" smtClean="0"/>
              <a:t>XTENSION </a:t>
            </a:r>
            <a:r>
              <a:rPr sz="3600" spc="-5" dirty="0"/>
              <a:t>T</a:t>
            </a:r>
            <a:r>
              <a:rPr sz="3200" spc="-5" dirty="0"/>
              <a:t>EACHING  </a:t>
            </a:r>
            <a:r>
              <a:rPr sz="3600" spc="-5" dirty="0"/>
              <a:t>M</a:t>
            </a:r>
            <a:r>
              <a:rPr sz="3200" spc="-5" dirty="0"/>
              <a:t>ETHODS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3124200"/>
            <a:ext cx="5181600" cy="2575577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065" algn="ctr">
              <a:lnSpc>
                <a:spcPct val="130000"/>
              </a:lnSpc>
              <a:spcBef>
                <a:spcPts val="695"/>
              </a:spcBef>
              <a:buClr>
                <a:srgbClr val="FD8537"/>
              </a:buClr>
              <a:buSzPct val="70000"/>
              <a:tabLst>
                <a:tab pos="527685" algn="l"/>
                <a:tab pos="528320" algn="l"/>
              </a:tabLst>
            </a:pPr>
            <a:r>
              <a:rPr lang="en-GB" sz="2800" dirty="0" smtClean="0">
                <a:solidFill>
                  <a:srgbClr val="FF0000"/>
                </a:solidFill>
                <a:latin typeface="Arial"/>
                <a:cs typeface="Arial"/>
              </a:rPr>
              <a:t>Methods by Nature of Contact</a:t>
            </a:r>
          </a:p>
          <a:p>
            <a:pPr marL="469265" indent="-457200">
              <a:lnSpc>
                <a:spcPct val="130000"/>
              </a:lnSpc>
              <a:spcBef>
                <a:spcPts val="695"/>
              </a:spcBef>
              <a:buClr>
                <a:srgbClr val="FD8537"/>
              </a:buClr>
              <a:buSzPct val="70000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lang="en-GB" sz="2800" dirty="0" smtClean="0">
                <a:latin typeface="Arial"/>
                <a:cs typeface="Arial"/>
              </a:rPr>
              <a:t>Individual Contact Methods</a:t>
            </a:r>
          </a:p>
          <a:p>
            <a:pPr marL="469265" indent="-457200">
              <a:lnSpc>
                <a:spcPct val="130000"/>
              </a:lnSpc>
              <a:spcBef>
                <a:spcPts val="695"/>
              </a:spcBef>
              <a:buClr>
                <a:srgbClr val="FD8537"/>
              </a:buClr>
              <a:buSzPct val="70000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lang="en-GB" sz="2800" dirty="0" smtClean="0">
                <a:latin typeface="Arial"/>
                <a:cs typeface="Arial"/>
              </a:rPr>
              <a:t>Group Contact Methods</a:t>
            </a:r>
          </a:p>
          <a:p>
            <a:pPr marL="469265" indent="-457200">
              <a:lnSpc>
                <a:spcPct val="130000"/>
              </a:lnSpc>
              <a:spcBef>
                <a:spcPts val="695"/>
              </a:spcBef>
              <a:buClr>
                <a:srgbClr val="FD8537"/>
              </a:buClr>
              <a:buSzPct val="70000"/>
              <a:buFont typeface="+mj-ea"/>
              <a:buAutoNum type="circleNumDbPlain"/>
              <a:tabLst>
                <a:tab pos="527685" algn="l"/>
                <a:tab pos="528320" algn="l"/>
              </a:tabLst>
            </a:pPr>
            <a:r>
              <a:rPr lang="en-GB" sz="2800" dirty="0" smtClean="0">
                <a:latin typeface="Arial"/>
                <a:cs typeface="Arial"/>
              </a:rPr>
              <a:t>Mass Contact Methods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533400" y="1447800"/>
            <a:ext cx="8001000" cy="1966308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4965" indent="-342900">
              <a:lnSpc>
                <a:spcPct val="120000"/>
              </a:lnSpc>
              <a:spcBef>
                <a:spcPts val="695"/>
              </a:spcBef>
              <a:buClr>
                <a:srgbClr val="FD8537"/>
              </a:buClr>
              <a:buSzPct val="70000"/>
              <a:buFont typeface="Wingdings" charset="2"/>
              <a:buChar char="²"/>
              <a:tabLst>
                <a:tab pos="527685" algn="l"/>
                <a:tab pos="528320" algn="l"/>
              </a:tabLst>
            </a:pPr>
            <a:r>
              <a:rPr lang="en-GB" sz="2400" dirty="0" smtClean="0">
                <a:latin typeface="Times New Roman"/>
                <a:cs typeface="Times New Roman"/>
              </a:rPr>
              <a:t>Extension methods comprise the communication techniques between extension agent and target group (farmer/s).</a:t>
            </a:r>
          </a:p>
          <a:p>
            <a:pPr marL="354965" indent="-342900">
              <a:lnSpc>
                <a:spcPct val="120000"/>
              </a:lnSpc>
              <a:spcBef>
                <a:spcPts val="695"/>
              </a:spcBef>
              <a:buClr>
                <a:srgbClr val="FD8537"/>
              </a:buClr>
              <a:buSzPct val="70000"/>
              <a:buFont typeface="Wingdings" charset="2"/>
              <a:buChar char="²"/>
              <a:tabLst>
                <a:tab pos="527685" algn="l"/>
                <a:tab pos="528320" algn="l"/>
              </a:tabLst>
            </a:pPr>
            <a:r>
              <a:rPr lang="en-GB" sz="2400" dirty="0" smtClean="0">
                <a:latin typeface="Times New Roman"/>
                <a:cs typeface="Times New Roman"/>
              </a:rPr>
              <a:t>To facilitate farmers decisions to adopt farming practices.</a:t>
            </a:r>
          </a:p>
          <a:p>
            <a:pPr marL="12065">
              <a:lnSpc>
                <a:spcPct val="100000"/>
              </a:lnSpc>
              <a:spcBef>
                <a:spcPts val="695"/>
              </a:spcBef>
              <a:buClr>
                <a:srgbClr val="FD8537"/>
              </a:buClr>
              <a:buSzPct val="70000"/>
              <a:tabLst>
                <a:tab pos="527685" algn="l"/>
                <a:tab pos="52832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343400"/>
            <a:ext cx="389581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4466"/>
            <a:ext cx="82270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O</a:t>
            </a:r>
            <a:r>
              <a:rPr spc="-5" dirty="0"/>
              <a:t>BJECTIVES </a:t>
            </a:r>
            <a:r>
              <a:rPr sz="3000" spc="-5" dirty="0"/>
              <a:t>O</a:t>
            </a:r>
            <a:r>
              <a:rPr spc="-5" dirty="0"/>
              <a:t>F </a:t>
            </a:r>
            <a:r>
              <a:rPr sz="3000" spc="-5" dirty="0"/>
              <a:t>E</a:t>
            </a:r>
            <a:r>
              <a:rPr spc="-5" dirty="0"/>
              <a:t>XTENSION </a:t>
            </a:r>
            <a:r>
              <a:rPr sz="3000" spc="-5" dirty="0"/>
              <a:t>T</a:t>
            </a:r>
            <a:r>
              <a:rPr spc="-5" dirty="0"/>
              <a:t>EACHING  </a:t>
            </a:r>
            <a:r>
              <a:rPr sz="3000" spc="-5" dirty="0"/>
              <a:t>M</a:t>
            </a:r>
            <a:r>
              <a:rPr spc="-5" dirty="0"/>
              <a:t>ETHODS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1219200"/>
            <a:ext cx="6264275" cy="4562788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27685" indent="-515620">
              <a:lnSpc>
                <a:spcPct val="140000"/>
              </a:lnSpc>
              <a:spcBef>
                <a:spcPts val="695"/>
              </a:spcBef>
              <a:buClr>
                <a:srgbClr val="FD8537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Approaching </a:t>
            </a:r>
            <a:r>
              <a:rPr sz="2000" spc="-5" dirty="0">
                <a:latin typeface="Arial"/>
                <a:cs typeface="Arial"/>
              </a:rPr>
              <a:t>village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peoples/farmers.</a:t>
            </a:r>
          </a:p>
          <a:p>
            <a:pPr marL="527685" indent="-515620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2000" spc="-5" dirty="0">
                <a:latin typeface="Arial"/>
                <a:cs typeface="Arial"/>
              </a:rPr>
              <a:t>Working </a:t>
            </a:r>
            <a:r>
              <a:rPr sz="2000" dirty="0">
                <a:latin typeface="Arial"/>
                <a:cs typeface="Arial"/>
              </a:rPr>
              <a:t>with village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peoples/farmers</a:t>
            </a:r>
          </a:p>
          <a:p>
            <a:pPr marL="527685" indent="-515620">
              <a:lnSpc>
                <a:spcPct val="140000"/>
              </a:lnSpc>
              <a:spcBef>
                <a:spcPts val="605"/>
              </a:spcBef>
              <a:buClr>
                <a:srgbClr val="FD8537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Encouraging </a:t>
            </a:r>
            <a:r>
              <a:rPr sz="2000" spc="-5" dirty="0">
                <a:latin typeface="Arial"/>
                <a:cs typeface="Arial"/>
              </a:rPr>
              <a:t>village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peoples/farmers</a:t>
            </a:r>
          </a:p>
          <a:p>
            <a:pPr marL="527685" indent="-515620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Influencing </a:t>
            </a:r>
            <a:r>
              <a:rPr sz="2000" spc="-5" dirty="0">
                <a:latin typeface="Arial"/>
                <a:cs typeface="Arial"/>
              </a:rPr>
              <a:t>village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peoples/farmers.</a:t>
            </a:r>
          </a:p>
          <a:p>
            <a:pPr marL="527685" indent="-515620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Attracting their attention toward modern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practices.</a:t>
            </a:r>
          </a:p>
          <a:p>
            <a:pPr marL="527685" indent="-515620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Arousing and developing their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interest.</a:t>
            </a:r>
          </a:p>
          <a:p>
            <a:pPr marL="527685" indent="-515620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70000"/>
              <a:buAutoNum type="arabicPeriod"/>
              <a:tabLst>
                <a:tab pos="527685" algn="l"/>
                <a:tab pos="528320" algn="l"/>
                <a:tab pos="3277235" algn="l"/>
              </a:tabLst>
            </a:pPr>
            <a:r>
              <a:rPr sz="2000" dirty="0">
                <a:latin typeface="Arial"/>
                <a:cs typeface="Arial"/>
              </a:rPr>
              <a:t>Convincing the farmers	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use modern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technology.</a:t>
            </a:r>
            <a:endParaRPr sz="2000" dirty="0">
              <a:latin typeface="Arial"/>
              <a:cs typeface="Arial"/>
            </a:endParaRPr>
          </a:p>
          <a:p>
            <a:pPr marL="527685" indent="-515620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70000"/>
              <a:buAutoNum type="arabicPeriod"/>
              <a:tabLst>
                <a:tab pos="527685" algn="l"/>
                <a:tab pos="528320" algn="l"/>
                <a:tab pos="1798955" algn="l"/>
              </a:tabLst>
            </a:pPr>
            <a:r>
              <a:rPr sz="2000" spc="-11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involve	farmers to make farmers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organizations</a:t>
            </a:r>
          </a:p>
          <a:p>
            <a:pPr marL="527685" indent="-515620">
              <a:lnSpc>
                <a:spcPct val="140000"/>
              </a:lnSpc>
              <a:spcBef>
                <a:spcPts val="600"/>
              </a:spcBef>
              <a:buClr>
                <a:srgbClr val="FD8537"/>
              </a:buClr>
              <a:buSzPct val="7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latin typeface="Arial"/>
                <a:cs typeface="Arial"/>
              </a:rPr>
              <a:t>Spread of information about new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innovations.</a:t>
            </a:r>
          </a:p>
        </p:txBody>
      </p:sp>
      <p:sp>
        <p:nvSpPr>
          <p:cNvPr id="4" name="object 4"/>
          <p:cNvSpPr/>
          <p:nvPr/>
        </p:nvSpPr>
        <p:spPr>
          <a:xfrm>
            <a:off x="6573011" y="4800600"/>
            <a:ext cx="2113788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952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4466"/>
            <a:ext cx="81508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Arial"/>
                <a:cs typeface="Arial"/>
              </a:rPr>
              <a:t>E</a:t>
            </a:r>
            <a:r>
              <a:rPr b="1" spc="-5" dirty="0">
                <a:latin typeface="Arial"/>
                <a:cs typeface="Arial"/>
              </a:rPr>
              <a:t>XTENSION </a:t>
            </a:r>
            <a:r>
              <a:rPr sz="3000" b="1" spc="-5" dirty="0">
                <a:latin typeface="Arial"/>
                <a:cs typeface="Arial"/>
              </a:rPr>
              <a:t>M</a:t>
            </a:r>
            <a:r>
              <a:rPr b="1" spc="-5" dirty="0">
                <a:latin typeface="Arial"/>
                <a:cs typeface="Arial"/>
              </a:rPr>
              <a:t>ETHODS </a:t>
            </a:r>
            <a:r>
              <a:rPr sz="3000" b="1" dirty="0">
                <a:latin typeface="Arial"/>
                <a:cs typeface="Arial"/>
              </a:rPr>
              <a:t>B</a:t>
            </a:r>
            <a:r>
              <a:rPr b="1" dirty="0">
                <a:latin typeface="Arial"/>
                <a:cs typeface="Arial"/>
              </a:rPr>
              <a:t>Y </a:t>
            </a:r>
            <a:r>
              <a:rPr sz="3000" b="1" spc="-35" dirty="0">
                <a:latin typeface="Arial"/>
                <a:cs typeface="Arial"/>
              </a:rPr>
              <a:t>N</a:t>
            </a:r>
            <a:r>
              <a:rPr b="1" spc="-35" dirty="0">
                <a:latin typeface="Arial"/>
                <a:cs typeface="Arial"/>
              </a:rPr>
              <a:t>ATURE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5" dirty="0" smtClean="0">
                <a:latin typeface="Arial"/>
                <a:cs typeface="Arial"/>
              </a:rPr>
              <a:t>OF</a:t>
            </a:r>
            <a:r>
              <a:rPr lang="en-GB" b="1" spc="5" dirty="0" smtClean="0">
                <a:latin typeface="Arial"/>
                <a:cs typeface="Arial"/>
              </a:rPr>
              <a:t> CONTACT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1549395"/>
            <a:ext cx="5179062" cy="367523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b="1" spc="-5" dirty="0">
                <a:solidFill>
                  <a:srgbClr val="001F5F"/>
                </a:solidFill>
                <a:latin typeface="Arial"/>
                <a:cs typeface="Arial"/>
              </a:rPr>
              <a:t>Individual Contact</a:t>
            </a:r>
            <a:r>
              <a:rPr sz="22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5" dirty="0" smtClean="0">
                <a:solidFill>
                  <a:srgbClr val="001F5F"/>
                </a:solidFill>
                <a:latin typeface="Arial"/>
                <a:cs typeface="Arial"/>
              </a:rPr>
              <a:t>Methods</a:t>
            </a:r>
            <a:endParaRPr lang="en-GB" sz="2200" b="1" spc="-5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FD8537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endParaRPr sz="22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Farm and home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visit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sz="2400" spc="-10" dirty="0">
                <a:latin typeface="Arial"/>
                <a:cs typeface="Arial"/>
              </a:rPr>
              <a:t>Office Visit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sz="2400" spc="-10" dirty="0">
                <a:latin typeface="Arial"/>
                <a:cs typeface="Arial"/>
              </a:rPr>
              <a:t>Office </a:t>
            </a:r>
            <a:r>
              <a:rPr sz="2400" spc="-5" dirty="0">
                <a:latin typeface="Arial"/>
                <a:cs typeface="Arial"/>
              </a:rPr>
              <a:t>calls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sz="2400" spc="-30" dirty="0">
                <a:latin typeface="Arial"/>
                <a:cs typeface="Arial"/>
              </a:rPr>
              <a:t>Telephone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calls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  <a:tab pos="1544955" algn="l"/>
              </a:tabLst>
            </a:pPr>
            <a:r>
              <a:rPr sz="2400" spc="-5" dirty="0">
                <a:latin typeface="Arial"/>
                <a:cs typeface="Arial"/>
              </a:rPr>
              <a:t>Personal	</a:t>
            </a:r>
            <a:r>
              <a:rPr lang="en-GB" sz="2400" spc="-5" dirty="0" smtClean="0">
                <a:latin typeface="Arial"/>
                <a:cs typeface="Arial"/>
              </a:rPr>
              <a:t>Letter</a:t>
            </a:r>
            <a:r>
              <a:rPr lang="en-GB" sz="2400" spc="-5" dirty="0" smtClean="0">
                <a:latin typeface="Arial"/>
                <a:cs typeface="Arial"/>
              </a:rPr>
              <a:t>/ </a:t>
            </a:r>
            <a:r>
              <a:rPr sz="2400" spc="-5" dirty="0" smtClean="0">
                <a:latin typeface="Arial"/>
                <a:cs typeface="Arial"/>
              </a:rPr>
              <a:t>Correspondence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sz="2400" spc="-5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Mail</a:t>
            </a:r>
            <a:endParaRPr sz="2400" dirty="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335"/>
              </a:spcBef>
              <a:buClr>
                <a:srgbClr val="FD8537"/>
              </a:buClr>
              <a:buSzPct val="68181"/>
              <a:buFont typeface="Wingdings"/>
              <a:buChar char=""/>
              <a:tabLst>
                <a:tab pos="287020" algn="l"/>
              </a:tabLst>
            </a:pPr>
            <a:r>
              <a:rPr sz="2400" spc="-15" dirty="0">
                <a:latin typeface="Arial"/>
                <a:cs typeface="Arial"/>
              </a:rPr>
              <a:t>Video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Calling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905000"/>
            <a:ext cx="27432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788" r="22446" b="18758"/>
          <a:stretch/>
        </p:blipFill>
        <p:spPr>
          <a:xfrm>
            <a:off x="5867400" y="4343400"/>
            <a:ext cx="2819400" cy="2051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41019"/>
            <a:ext cx="8001000" cy="5783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8597"/>
            <a:ext cx="8458200" cy="662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81000"/>
            <a:ext cx="81534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515112"/>
            <a:ext cx="8458200" cy="5733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457200"/>
            <a:ext cx="8153400" cy="588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112</Words>
  <Application>Microsoft Macintosh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EXTENSION TEACHING  METHODS</vt:lpstr>
      <vt:lpstr>EXTENSION TEACHING  METHODS</vt:lpstr>
      <vt:lpstr>OBJECTIVES OF EXTENSION TEACHING  METHODS</vt:lpstr>
      <vt:lpstr>EXTENSION METHODS BY NATURE OF CONTACT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RALLIES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EXTENSION TEACHING  METHODS</dc:title>
  <cp:lastModifiedBy>Mohammed Yaseen</cp:lastModifiedBy>
  <cp:revision>17</cp:revision>
  <dcterms:created xsi:type="dcterms:W3CDTF">2020-04-08T00:37:25Z</dcterms:created>
  <dcterms:modified xsi:type="dcterms:W3CDTF">2020-04-08T01:11:33Z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2020-04-08T00:00:00Z</vt:filetime>
  </property>
</Properties>
</file>