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0"/>
  </p:notesMasterIdLst>
  <p:sldIdLst>
    <p:sldId id="390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4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4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30" name="Straight Connector 31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608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9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10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11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12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13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14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15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616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17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D9F-AD6A-4BEC-8076-FCFD34DEF90C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11A3-227C-40A5-BD9B-C88CA661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18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D9F-AD6A-4BEC-8076-FCFD34DEF90C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7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11A3-227C-40A5-BD9B-C88CA661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9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D9F-AD6A-4BEC-8076-FCFD34DEF90C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6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11A3-227C-40A5-BD9B-C88CA661516F}" type="slidenum">
              <a:rPr lang="en-US" smtClean="0"/>
              <a:t>‹#›</a:t>
            </a:fld>
            <a:endParaRPr lang="en-US"/>
          </a:p>
        </p:txBody>
      </p:sp>
      <p:sp>
        <p:nvSpPr>
          <p:cNvPr id="1048683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84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1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D9F-AD6A-4BEC-8076-FCFD34DEF90C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7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11A3-227C-40A5-BD9B-C88CA661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1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D9F-AD6A-4BEC-8076-FCFD34DEF90C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6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11A3-227C-40A5-BD9B-C88CA661516F}" type="slidenum">
              <a:rPr lang="en-US" smtClean="0"/>
              <a:t>‹#›</a:t>
            </a:fld>
            <a:endParaRPr lang="en-US"/>
          </a:p>
        </p:txBody>
      </p:sp>
      <p:sp>
        <p:nvSpPr>
          <p:cNvPr id="1048675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76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0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D9F-AD6A-4BEC-8076-FCFD34DEF90C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7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11A3-227C-40A5-BD9B-C88CA661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D9F-AD6A-4BEC-8076-FCFD34DEF90C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6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11A3-227C-40A5-BD9B-C88CA661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4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D9F-AD6A-4BEC-8076-FCFD34DEF90C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7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11A3-227C-40A5-BD9B-C88CA661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D9F-AD6A-4BEC-8076-FCFD34DEF90C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11A3-227C-40A5-BD9B-C88CA661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7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D9F-AD6A-4BEC-8076-FCFD34DEF90C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11A3-227C-40A5-BD9B-C88CA661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2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D9F-AD6A-4BEC-8076-FCFD34DEF90C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7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11A3-227C-40A5-BD9B-C88CA661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2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3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0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5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0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D9F-AD6A-4BEC-8076-FCFD34DEF90C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70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11A3-227C-40A5-BD9B-C88CA661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D9F-AD6A-4BEC-8076-FCFD34DEF90C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6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11A3-227C-40A5-BD9B-C88CA661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D9F-AD6A-4BEC-8076-FCFD34DEF90C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7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11A3-227C-40A5-BD9B-C88CA661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35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36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D9F-AD6A-4BEC-8076-FCFD34DEF90C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7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11A3-227C-40A5-BD9B-C88CA661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87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D9F-AD6A-4BEC-8076-FCFD34DEF90C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11A3-227C-40A5-BD9B-C88CA661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28" name="Straight Connector 19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76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3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84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5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B9D9F-AD6A-4BEC-8076-FCFD34DEF90C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AC11A3-227C-40A5-BD9B-C88CA66151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v.gov/hiv-basics/overview/about-hiv-and-aids/symptoms-of-hiv" TargetMode="External" /><Relationship Id="rId2" Type="http://schemas.openxmlformats.org/officeDocument/2006/relationships/hyperlink" Target="https://www.cdc.gov/coronavirus/2019-ncov/symptoms-testing/symptoms.html" TargetMode="Externa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www.cdc.gov/measles/symptoms/signs-symptoms.html%23:~:text=Measles%20symptoms%20appear%207%20to,days%20after%20the%20first%20symptoms" TargetMode="Externa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456617" y="1562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 mosaic Virus (Chestnut Mosaic)</a:t>
            </a:r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>
          <a:xfrm>
            <a:off x="624703" y="1050695"/>
            <a:ext cx="8596668" cy="53936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 mosaic virus is one of the oldest known and most widespread apple viruses.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 in Bangladesh, Japan, Turkey, Africa, North and south America and many European countries.</a:t>
            </a:r>
          </a:p>
          <a:p>
            <a:pPr marL="0" indent="0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Range         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woody and herbaceous species in 19 families.</a:t>
            </a:r>
          </a:p>
          <a:p>
            <a:pPr marL="0" indent="0">
              <a:buNone/>
            </a:pP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527" y="3970538"/>
            <a:ext cx="2180844" cy="16356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measures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selected healthy sets for seed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therapy is effective against certain strains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Elimination of the grass hosts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 resistant or tolerant varieties.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572230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 Flat Virus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>
          <a:xfrm>
            <a:off x="572230" y="1413153"/>
            <a:ext cx="8596668" cy="5444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disease has been known in Spain, New York, America, Eastern Washington and Hood river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oregon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Range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Malus pumila and Cheery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virus indexed trees.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replanting in virus infected areas of the orchard, use both rootstocks and scions that are tolerant of the virus.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may cause cell death at graft union.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resulting symptoms are those of decline, collapse or tree breakage.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Fruits are smaller, flatter and show low tendency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9715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126" y="3879541"/>
            <a:ext cx="3656180" cy="20818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>
            <a:normAutofit/>
          </a:bodyPr>
          <a:lstStyle/>
          <a:p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                                      </a:t>
            </a: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Citrus Tristeza Virus</a:t>
            </a:r>
            <a:endParaRPr lang="en-US" sz="2000" b="1" u="sng" dirty="0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>
          <a:xfrm>
            <a:off x="837132" y="1894289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CTV is one of the well known and most widespread citrus virus.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 in Spain, France , Australia and US.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Range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CTV infect several species of plant genus, citrus, orange and lime.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CTV transmitted by several aphid species in a semi persistent manner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illegally import citrus.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Infected trees must be removed</a:t>
            </a:r>
          </a:p>
        </p:txBody>
      </p:sp>
      <p:pic>
        <p:nvPicPr>
          <p:cNvPr id="209715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865" y="2822962"/>
            <a:ext cx="2577483" cy="18606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CTV symptoms are associated with viral disruption of phloem and its function.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distinct syndromes of CTV infection quick decline, stem pitting, and seedling yellows.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Affects the cambium layer below the bud union and prevents the normal development of cambium cells.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severe case, leaving fruit shriveled on the tree and leaves brown and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dehydrated.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081" y="4202628"/>
            <a:ext cx="3888418" cy="18387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>
          <a:xfrm>
            <a:off x="579679" y="0"/>
            <a:ext cx="8596668" cy="1320800"/>
          </a:xfrm>
        </p:spPr>
        <p:txBody>
          <a:bodyPr>
            <a:normAutofit/>
          </a:bodyPr>
          <a:lstStyle/>
          <a:p>
            <a:br>
              <a:rPr lang="en-US" sz="2000" dirty="0"/>
            </a:br>
            <a:r>
              <a:rPr lang="en-US" sz="2000" dirty="0"/>
              <a:t>                                    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                                   </a:t>
            </a: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 Bunchy Top</a:t>
            </a:r>
            <a:endParaRPr lang="en-US" sz="2000" u="sng" dirty="0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>
          <a:xfrm>
            <a:off x="579679" y="754040"/>
            <a:ext cx="8596668" cy="5349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 in India, Congo, Kerala state, Irian Jaya, Indonesia.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Range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BBTV infects several species of plant genus, Citrus, orange, sweet orange, grapefruit, lime and Seville.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by banana aphid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Pentalonia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nigeronervosa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Eradication of diseased plants and spraying with power kerosene to control aphid population.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may become apparent at any stage.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appear in the second leaf to emerge after inoculation.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dark green streaks or dots on the minor veins on the lower portion of lamina.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leaf display whitish streaks along the secondary veins.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streaks become dark green.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Leaves become smaller, both in length and width of lamina.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shape of fruit produced.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948" y="3062796"/>
            <a:ext cx="2684729" cy="21221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/>
          </a:bodyPr>
          <a:lstStyle/>
          <a:p>
            <a:b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b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Tobacco Necrosis Virus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1048642" name="Content Placeholder 2"/>
          <p:cNvSpPr>
            <a:spLocks noGrp="1"/>
          </p:cNvSpPr>
          <p:nvPr>
            <p:ph idx="1"/>
          </p:nvPr>
        </p:nvSpPr>
        <p:spPr>
          <a:xfrm>
            <a:off x="677334" y="944348"/>
            <a:ext cx="8596668" cy="5225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virus spread worldwide particularly in Europe.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Range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host range s very wide.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Bean, melon, cucumber and tulip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TNV is transmitted by zoo spores of fungus.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vector properties of fungus can be attributed to absorption of virus particles to the member of zoo spore.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9716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6871187" y="1369206"/>
            <a:ext cx="1710489" cy="309514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Brown necrotic spots appear near the veins.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Occasionally young seedlings die.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 sunken lesions formed on.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mature plants, the symptoms are mainly located on the lower leaves.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Measures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Sterilization of soil if herbaceous host are grown in green house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512" y="3116372"/>
            <a:ext cx="2997490" cy="221910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597435" y="0"/>
            <a:ext cx="8596668" cy="1320800"/>
          </a:xfrm>
        </p:spPr>
        <p:txBody>
          <a:bodyPr>
            <a:normAutofit/>
          </a:bodyPr>
          <a:lstStyle/>
          <a:p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Leaf roll of Potato</a:t>
            </a:r>
            <a:endParaRPr lang="en-US" sz="2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>
          <a:xfrm>
            <a:off x="517536" y="1089118"/>
            <a:ext cx="8596668" cy="52672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in India, Canada, Russia, South Africa and all over the world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causes 16 to 64% losses in tuber yield.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Range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Potato and also attack on tomato but no economically.</a:t>
            </a:r>
          </a:p>
          <a:p>
            <a:pPr marL="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Infected seed tubers and some aphid species.</a:t>
            </a:r>
          </a:p>
        </p:txBody>
      </p:sp>
      <p:pic>
        <p:nvPicPr>
          <p:cNvPr id="209716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496" y="3286124"/>
            <a:ext cx="2681056" cy="19060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Infected trees develop pale to bright cream spots, bandings or pattern on leaves.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spots may become necrotic after exposure to summer sun and heat.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Premature defoliation may occur when infection is severe.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 in severe cases, infected trees can still produce a crop with yield reductions from no reduction to 50%.</a:t>
            </a:r>
          </a:p>
          <a:p>
            <a:endParaRPr lang="en-US" sz="1200" dirty="0"/>
          </a:p>
        </p:txBody>
      </p:sp>
      <p:pic>
        <p:nvPicPr>
          <p:cNvPr id="209715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637" y="4451195"/>
            <a:ext cx="2911876" cy="19836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leaflets of infected plants roll up along margin.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infected seed tubers, rolling of leaves starts in lower leaves and progressed upward.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Rolled leaves becomes stiff, rigid, thick and leathery.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Measures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healthy selected seed tubers for seed.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therapy is effected against certain strains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resistant and tolerant varieties.</a:t>
            </a:r>
          </a:p>
          <a:p>
            <a:pPr marL="0" indent="0">
              <a:buNone/>
            </a:pP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535291" y="0"/>
            <a:ext cx="8596668" cy="1320800"/>
          </a:xfrm>
        </p:spPr>
        <p:txBody>
          <a:bodyPr>
            <a:normAutofit/>
          </a:bodyPr>
          <a:lstStyle/>
          <a:p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Cotton Leaf Curl Virus</a:t>
            </a:r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>
          <a:xfrm>
            <a:off x="668456" y="1024247"/>
            <a:ext cx="8596668" cy="52611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Asia and Africa major diseases of cotton caused by cotton leaf curl.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virus devasted Pakistan cotton industry in early 1990s where it caused an estimated yield reduction of 30-35%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Range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Tomato , pepper, eggplant, okra, tobacco, beans, cotton and cucurbits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disease is transmitted by whitefly.</a:t>
            </a:r>
          </a:p>
          <a:p>
            <a:pPr marL="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67" y="3942087"/>
            <a:ext cx="2459114" cy="165972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Upward or downward curling of leaf.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Vein thickening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Infected plants become dark green.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become stunted in growth with no proper yield.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Petioles become twisted or deform.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Measures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resistant and tolerable cultivators.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seedlings form whiteflies.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acephate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every seven days</a:t>
            </a:r>
          </a:p>
          <a:p>
            <a:pPr marL="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  <p:pic>
        <p:nvPicPr>
          <p:cNvPr id="209716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83402"/>
            <a:ext cx="2753187" cy="25567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/>
          </a:bodyPr>
          <a:lstStyle/>
          <a:p>
            <a:br>
              <a:rPr lang="en-US" sz="2000" dirty="0"/>
            </a:br>
            <a:r>
              <a:rPr lang="en-US" sz="2000" dirty="0"/>
              <a:t>                                           </a:t>
            </a:r>
            <a:br>
              <a:rPr lang="en-US" sz="2000" dirty="0"/>
            </a:br>
            <a:r>
              <a:rPr lang="en-US" sz="2000" dirty="0"/>
              <a:t>                                         </a:t>
            </a:r>
            <a:br>
              <a:rPr lang="en-US" sz="2000" dirty="0"/>
            </a:br>
            <a:r>
              <a:rPr lang="en-US" sz="2000" dirty="0"/>
              <a:t>                                       </a:t>
            </a: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 Dapple Virus</a:t>
            </a:r>
            <a:endParaRPr lang="en-US" sz="2000" dirty="0"/>
          </a:p>
        </p:txBody>
      </p:sp>
      <p:sp>
        <p:nvSpPr>
          <p:cNvPr id="1048654" name="Content Placeholder 2"/>
          <p:cNvSpPr>
            <a:spLocks noGrp="1"/>
          </p:cNvSpPr>
          <p:nvPr>
            <p:ph idx="1"/>
          </p:nvPr>
        </p:nvSpPr>
        <p:spPr>
          <a:xfrm>
            <a:off x="677334" y="1387136"/>
            <a:ext cx="8596668" cy="53028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disease has been known in China and japan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Range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Malus pumila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virus tested certified materials.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therapy of infected stock</a:t>
            </a:r>
          </a:p>
        </p:txBody>
      </p:sp>
      <p:pic>
        <p:nvPicPr>
          <p:cNvPr id="209716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52808"/>
            <a:ext cx="3224074" cy="24180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fruit bears small circular spots near the calyx end of the fruit.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fruits mature, the spots enlarge and increases.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severe case, the circular patches becomes brown.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affected fruit is smaller then the unaffected trees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677334" y="76940"/>
            <a:ext cx="8596668" cy="1320800"/>
          </a:xfrm>
        </p:spPr>
        <p:txBody>
          <a:bodyPr>
            <a:normAutofit/>
          </a:bodyPr>
          <a:lstStyle/>
          <a:p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Measles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8" name="Content Placeholder 2"/>
          <p:cNvSpPr>
            <a:spLocks noGrp="1"/>
          </p:cNvSpPr>
          <p:nvPr>
            <p:ph idx="1"/>
          </p:nvPr>
        </p:nvSpPr>
        <p:spPr>
          <a:xfrm>
            <a:off x="677334" y="895521"/>
            <a:ext cx="8596668" cy="59624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</a:t>
            </a:r>
          </a:p>
          <a:p>
            <a:r>
              <a:rPr lang="en-US" sz="1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Measles symptoms appear 7 to 14 days after contact with the virus and typically include high fever, cough, runny nose, and watery eyes. </a:t>
            </a:r>
            <a:endParaRPr lang="en-US" sz="12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Measles rash appears 3 to 5 days after the first symptom.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</a:p>
          <a:p>
            <a:pPr marL="0" indent="0">
              <a:buNone/>
            </a:pP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033" y="3639845"/>
            <a:ext cx="2756054" cy="25834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Aids</a:t>
            </a:r>
            <a:b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048660" name="Content Placeholder 2"/>
          <p:cNvSpPr>
            <a:spLocks noGrp="1"/>
          </p:cNvSpPr>
          <p:nvPr>
            <p:ph idx="1"/>
          </p:nvPr>
        </p:nvSpPr>
        <p:spPr>
          <a:xfrm>
            <a:off x="677334" y="236762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Rapid weight loss.</a:t>
            </a:r>
          </a:p>
          <a:p>
            <a:r>
              <a:rPr lang="en-US" sz="1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Recurring </a:t>
            </a:r>
            <a:r>
              <a:rPr lang="en-US" sz="1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or profuse </a:t>
            </a:r>
            <a:r>
              <a:rPr lang="en-US" sz="1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night sweats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Extreme and unexplained </a:t>
            </a:r>
            <a:r>
              <a:rPr lang="en-US" sz="1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tiredness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Prolonged swelling of the </a:t>
            </a:r>
            <a:r>
              <a:rPr lang="en-US" sz="1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lymph glands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 the armpits, groin, or neck.</a:t>
            </a:r>
          </a:p>
          <a:p>
            <a:r>
              <a:rPr lang="en-US" sz="1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Diarrhea that lasts for more than a week.</a:t>
            </a:r>
          </a:p>
          <a:p>
            <a:r>
              <a:rPr lang="en-US" sz="1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Sores of the mouth, anus, or genitals.</a:t>
            </a:r>
          </a:p>
          <a:p>
            <a:r>
              <a:rPr lang="en-US" sz="1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Pneumonia.</a:t>
            </a:r>
            <a:endParaRPr lang="en-US" sz="1200" dirty="0"/>
          </a:p>
        </p:txBody>
      </p:sp>
      <p:pic>
        <p:nvPicPr>
          <p:cNvPr id="209716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900" y="2287728"/>
            <a:ext cx="2695852" cy="348892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570802" y="0"/>
            <a:ext cx="8596668" cy="1320800"/>
          </a:xfrm>
        </p:spPr>
        <p:txBody>
          <a:bodyPr>
            <a:normAutofit fontScale="90000"/>
          </a:bodyPr>
          <a:lstStyle/>
          <a:p>
            <a:br>
              <a:rPr lang="en-US" sz="2000" dirty="0"/>
            </a:br>
            <a:r>
              <a:rPr lang="en-US" sz="2000" dirty="0"/>
              <a:t>                                         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                                                </a:t>
            </a:r>
            <a:r>
              <a:rPr lang="en-US" sz="2000" b="1" u="sng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 Virus</a:t>
            </a:r>
            <a:br>
              <a:rPr lang="en-US" sz="2000" b="1" u="sng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1048662" name="Content Placeholder 2"/>
          <p:cNvSpPr>
            <a:spLocks noGrp="1"/>
          </p:cNvSpPr>
          <p:nvPr>
            <p:ph idx="1"/>
          </p:nvPr>
        </p:nvSpPr>
        <p:spPr>
          <a:xfrm>
            <a:off x="570802" y="1225118"/>
            <a:ext cx="8703200" cy="5264457"/>
          </a:xfrm>
        </p:spPr>
        <p:txBody>
          <a:bodyPr>
            <a:normAutofit fontScale="92308" lnSpcReduction="20000"/>
          </a:bodyPr>
          <a:lstStyle/>
          <a:p>
            <a:pPr marL="0" indent="0">
              <a:buNone/>
            </a:pPr>
            <a:endParaRPr lang="en-US" sz="1600" b="1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  <a:p>
            <a:pPr marL="0" indent="0">
              <a:buNone/>
            </a:pPr>
            <a:r>
              <a:rPr lang="en-US" sz="13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 common symptoms:</a:t>
            </a:r>
          </a:p>
          <a:p>
            <a:pPr algn="l"/>
            <a:r>
              <a:rPr lang="en-US" sz="13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  <a:p>
            <a:pPr algn="l"/>
            <a:r>
              <a:rPr lang="en-US" sz="13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dry cough</a:t>
            </a:r>
          </a:p>
          <a:p>
            <a:pPr algn="l"/>
            <a:r>
              <a:rPr lang="en-US" sz="13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tiredness</a:t>
            </a:r>
          </a:p>
          <a:p>
            <a:pPr marL="0" indent="0" algn="l">
              <a:buNone/>
            </a:pPr>
            <a:r>
              <a:rPr lang="en-US" sz="13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Less common symptoms:</a:t>
            </a:r>
          </a:p>
          <a:p>
            <a:pPr algn="l"/>
            <a:r>
              <a:rPr lang="en-US" sz="13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aches and pains</a:t>
            </a:r>
          </a:p>
          <a:p>
            <a:pPr algn="l"/>
            <a:r>
              <a:rPr lang="en-US" sz="13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sore throat</a:t>
            </a:r>
          </a:p>
          <a:p>
            <a:pPr algn="l"/>
            <a:r>
              <a:rPr lang="en-US" sz="13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diarrhea</a:t>
            </a:r>
          </a:p>
          <a:p>
            <a:pPr algn="l"/>
            <a:r>
              <a:rPr lang="en-US" sz="13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conjunctivitis</a:t>
            </a:r>
          </a:p>
          <a:p>
            <a:pPr algn="l"/>
            <a:r>
              <a:rPr lang="en-US" sz="13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</a:p>
          <a:p>
            <a:pPr algn="l"/>
            <a:r>
              <a:rPr lang="en-US" sz="13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loss of taste or smell</a:t>
            </a:r>
          </a:p>
          <a:p>
            <a:pPr algn="l"/>
            <a:r>
              <a:rPr lang="en-US" sz="13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rash on skin, or discoloration of fingers or toes</a:t>
            </a:r>
          </a:p>
          <a:p>
            <a:pPr marL="0" indent="0" algn="l">
              <a:buNone/>
            </a:pPr>
            <a:r>
              <a:rPr lang="en-US" sz="13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Serious symptoms:</a:t>
            </a:r>
          </a:p>
          <a:p>
            <a:pPr algn="l"/>
            <a:r>
              <a:rPr lang="en-US" sz="13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difficulty breathing or shortness of breath</a:t>
            </a:r>
          </a:p>
          <a:p>
            <a:pPr algn="l"/>
            <a:r>
              <a:rPr lang="en-US" sz="13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chest pain or pressure</a:t>
            </a:r>
          </a:p>
          <a:p>
            <a:pPr algn="l"/>
            <a:r>
              <a:rPr lang="en-US" sz="1300" b="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loss of speech or movement</a:t>
            </a:r>
          </a:p>
          <a:p>
            <a:endParaRPr lang="en-US" dirty="0"/>
          </a:p>
        </p:txBody>
      </p:sp>
      <p:pic>
        <p:nvPicPr>
          <p:cNvPr id="209717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88" y="2237173"/>
            <a:ext cx="3665348" cy="297809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/>
          </a:bodyPr>
          <a:lstStyle/>
          <a:p>
            <a:br>
              <a:rPr lang="en-US" sz="2000" dirty="0"/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</p:txBody>
      </p:sp>
      <p:sp>
        <p:nvSpPr>
          <p:cNvPr id="1048664" name="Content Placeholder 2"/>
          <p:cNvSpPr>
            <a:spLocks noGrp="1"/>
          </p:cNvSpPr>
          <p:nvPr>
            <p:ph idx="1"/>
          </p:nvPr>
        </p:nvSpPr>
        <p:spPr>
          <a:xfrm>
            <a:off x="677334" y="793427"/>
            <a:ext cx="8596668" cy="4932669"/>
          </a:xfrm>
        </p:spPr>
        <p:txBody>
          <a:bodyPr>
            <a:normAutofit/>
          </a:bodyPr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Ong, ca. And Y.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Dool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1988. Virus Diseases of Malaysian Fruit Trees. Seminar 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ttopicalfitscultivation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pest &amp; disease management, Kota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Niyeogere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c. 2012. Occurrence and Distribution of Banana Bunchy Top Disease. Tree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Forestry Science and Biotechnology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Adsuar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1950. On the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Physiacal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properties of Sugarcane mosaic virus. Phytopathology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40: 214-215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Singh, R.G. Plant disease 9" edition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Naimat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Virus Disease of Plants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https://www.cdc.gov/coronavirus/2019-ncov/symptoms-testing/symptoms.html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https://www.hiv.gov/hiv-basics/overview/about-hiv-and-aids/symptoms-of-hiv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https://www.cdc.gov/measles/symptoms/signs-symptoms.html#:~:text=Measles%20symptoms%20appear%207%20to,days%20after%20the%20first%20symptoms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 is transmitted by grafting, budding and by vegetative propagated rootstocks.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reported insect vectors for virus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healthy propagated material.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inactivating the virus, cutting, heat therapy.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treatment at 36C for 3 to 10 weeks.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protection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570802" y="0"/>
            <a:ext cx="8596668" cy="13208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                                        </a:t>
            </a: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                                        </a:t>
            </a:r>
            <a:r>
              <a:rPr lang="en-US" sz="2000" b="1" u="sng" dirty="0">
                <a:solidFill>
                  <a:schemeClr val="tx1"/>
                </a:solidFill>
              </a:rPr>
              <a:t>Apple Ringspot</a:t>
            </a:r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>
          <a:xfrm>
            <a:off x="570802" y="808360"/>
            <a:ext cx="8596668" cy="57635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disease has been known in New Zealand in 1935.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first described in 1954.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occurs only sporadically, so its economic importance is slight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range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Malus pumila, Chenopodium quinoa (seed)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pic>
        <p:nvPicPr>
          <p:cNvPr id="209715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220" y="3084742"/>
            <a:ext cx="2306970" cy="15595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yellow spots, sometimes chlorotic rings on the leaves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Darker green spots or irregular rings on the fruits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skin around the lesions light green or yellow color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ripening fruit, the surface of the spots become 7 5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rough and rusty.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Flavor and storage properties of the fruits are not affected.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spots decrease their marketability</a:t>
            </a:r>
          </a:p>
          <a:p>
            <a:endParaRPr lang="en-US" dirty="0"/>
          </a:p>
        </p:txBody>
      </p:sp>
      <p:pic>
        <p:nvPicPr>
          <p:cNvPr id="209715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724" y="2848006"/>
            <a:ext cx="2902277" cy="21694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 is transmitted by grafting, budding and by vegetative propagated rootstock.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healthy propagated material.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Removal of infected trees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                                    </a:t>
            </a: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                                            </a:t>
            </a: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Mosaic of sugarcane</a:t>
            </a:r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606313" y="1255696"/>
            <a:ext cx="8596668" cy="48255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Widely distributed and best known of virus disease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Initially reports in Java in [892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Now occur in India, North and South America and many Pacific and Atlantic islands.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range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Its host range is very wide.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Sugarcane, Maize, Sorghum, elephant grass etc.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97428"/>
            <a:ext cx="3014666" cy="20834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Range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host range is very wide.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Sugarcane, maize, sorghum, elephant grass etc. 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</a:p>
          <a:p>
            <a:pPr marL="0" indent="0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by disease cane sets used as seed.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7 species of aphid are involved in virus transmission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677334" y="174594"/>
            <a:ext cx="8596668" cy="1320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48640" name="Content Placeholder 2"/>
          <p:cNvSpPr>
            <a:spLocks noGrp="1"/>
          </p:cNvSpPr>
          <p:nvPr>
            <p:ph idx="1"/>
          </p:nvPr>
        </p:nvSpPr>
        <p:spPr>
          <a:xfrm>
            <a:off x="766110" y="170782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yellow spots, sometimes chlorotic rings on the leaves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Darker green spots or irregular rings on the fruits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skin around the lesions light green or yellow color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ripening fruit, the surface of the spots become 7 5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rough and rusty.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internal fruit symptoms.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Flavor and storage properties of the fruits are not affected.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spots decrease their marketability.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1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339" y="2589431"/>
            <a:ext cx="2466921" cy="32116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Facet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Apple mosaic Virus (Chestnut Mosaic)</vt:lpstr>
      <vt:lpstr>PowerPoint Presentation</vt:lpstr>
      <vt:lpstr>PowerPoint Presentation</vt:lpstr>
      <vt:lpstr>                                                                                                                         Apple Ringspot</vt:lpstr>
      <vt:lpstr>PowerPoint Presentation</vt:lpstr>
      <vt:lpstr>PowerPoint Presentation</vt:lpstr>
      <vt:lpstr>                                                                                                              Mosaic of sugarcane</vt:lpstr>
      <vt:lpstr>PowerPoint Presentation</vt:lpstr>
      <vt:lpstr>PowerPoint Presentation</vt:lpstr>
      <vt:lpstr>PowerPoint Presentation</vt:lpstr>
      <vt:lpstr>                                                                                                                                          Apple Flat Virus</vt:lpstr>
      <vt:lpstr>PowerPoint Presentation</vt:lpstr>
      <vt:lpstr>                                         Citrus Tristeza Virus</vt:lpstr>
      <vt:lpstr>PowerPoint Presentation</vt:lpstr>
      <vt:lpstr>                                                                            Banana Bunchy Top</vt:lpstr>
      <vt:lpstr>PowerPoint Presentation</vt:lpstr>
      <vt:lpstr>                                                                                    Tobacco Necrosis Virus</vt:lpstr>
      <vt:lpstr>PowerPoint Presentation</vt:lpstr>
      <vt:lpstr>                                                           Leaf roll of Potato</vt:lpstr>
      <vt:lpstr>PowerPoint Presentation</vt:lpstr>
      <vt:lpstr>                                                                                        Cotton Leaf Curl Virus</vt:lpstr>
      <vt:lpstr>PowerPoint Presentation</vt:lpstr>
      <vt:lpstr>                                                                                                                              Apple Dapple Virus</vt:lpstr>
      <vt:lpstr>PowerPoint Presentation</vt:lpstr>
      <vt:lpstr>                                                                                                                             Measles</vt:lpstr>
      <vt:lpstr>                                                                         Aids </vt:lpstr>
      <vt:lpstr>                                                                                              Corona Virus </vt:lpstr>
      <vt:lpstr>                                                     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Sargodha   Assignment of Bacteriology and Virology </dc:title>
  <dc:creator>zeeshan butt</dc:creator>
  <cp:lastModifiedBy>ranahammad7242@gmail.com</cp:lastModifiedBy>
  <cp:revision>1</cp:revision>
  <dcterms:created xsi:type="dcterms:W3CDTF">2020-11-13T21:35:20Z</dcterms:created>
  <dcterms:modified xsi:type="dcterms:W3CDTF">2020-11-21T09:40:57Z</dcterms:modified>
</cp:coreProperties>
</file>