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98" r:id="rId2"/>
    <p:sldId id="297" r:id="rId3"/>
    <p:sldId id="259" r:id="rId4"/>
    <p:sldId id="262" r:id="rId5"/>
    <p:sldId id="263" r:id="rId6"/>
    <p:sldId id="268" r:id="rId7"/>
    <p:sldId id="269" r:id="rId8"/>
    <p:sldId id="270" r:id="rId9"/>
    <p:sldId id="271" r:id="rId10"/>
    <p:sldId id="272" r:id="rId11"/>
    <p:sldId id="273" r:id="rId12"/>
    <p:sldId id="274" r:id="rId13"/>
    <p:sldId id="275" r:id="rId14"/>
    <p:sldId id="276" r:id="rId15"/>
    <p:sldId id="277" r:id="rId16"/>
    <p:sldId id="279" r:id="rId17"/>
    <p:sldId id="281" r:id="rId18"/>
    <p:sldId id="283" r:id="rId19"/>
    <p:sldId id="284" r:id="rId20"/>
    <p:sldId id="286" r:id="rId21"/>
    <p:sldId id="289" r:id="rId22"/>
    <p:sldId id="290" r:id="rId23"/>
    <p:sldId id="291" r:id="rId24"/>
    <p:sldId id="292" r:id="rId25"/>
    <p:sldId id="293" r:id="rId26"/>
    <p:sldId id="294" r:id="rId27"/>
    <p:sldId id="29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4/10/2015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4/10/2015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4/10/2015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4/10/2015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4/10/2015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4/10/2015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4/10/2015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0" y="4038600"/>
            <a:ext cx="2514600" cy="659167"/>
          </a:xfrm>
        </p:spPr>
        <p:txBody>
          <a:bodyPr>
            <a:noAutofit/>
          </a:bodyPr>
          <a:lstStyle/>
          <a:p>
            <a:pPr marL="45720" indent="0" algn="r">
              <a:buNone/>
            </a:pPr>
            <a:r>
              <a:rPr lang="en-US" sz="3200" b="1" dirty="0"/>
              <a:t>Chapter </a:t>
            </a:r>
            <a:r>
              <a:rPr lang="en-US" sz="3200" b="1" dirty="0" smtClean="0"/>
              <a:t>15</a:t>
            </a:r>
            <a:endParaRPr lang="en-US" sz="3200" dirty="0"/>
          </a:p>
        </p:txBody>
      </p:sp>
      <p:sp>
        <p:nvSpPr>
          <p:cNvPr id="2" name="Title 1"/>
          <p:cNvSpPr>
            <a:spLocks noGrp="1"/>
          </p:cNvSpPr>
          <p:nvPr>
            <p:ph type="title"/>
          </p:nvPr>
        </p:nvSpPr>
        <p:spPr/>
        <p:txBody>
          <a:bodyPr>
            <a:noAutofit/>
          </a:bodyPr>
          <a:lstStyle/>
          <a:p>
            <a:r>
              <a:rPr lang="en-US" sz="8000" b="1" dirty="0">
                <a:solidFill>
                  <a:schemeClr val="tx1"/>
                </a:solidFill>
              </a:rPr>
              <a:t>Stroke</a:t>
            </a:r>
            <a:endParaRPr lang="en-US" sz="8000" dirty="0"/>
          </a:p>
        </p:txBody>
      </p:sp>
    </p:spTree>
    <p:extLst>
      <p:ext uri="{BB962C8B-B14F-4D97-AF65-F5344CB8AC3E}">
        <p14:creationId xmlns:p14="http://schemas.microsoft.com/office/powerpoint/2010/main" xmlns="" val="1269432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b="1" u="sng" dirty="0" smtClean="0">
                <a:solidFill>
                  <a:srgbClr val="FF0000"/>
                </a:solidFill>
              </a:rPr>
              <a:t>Cerebral </a:t>
            </a:r>
            <a:r>
              <a:rPr lang="en-US" b="1" u="sng" dirty="0">
                <a:solidFill>
                  <a:srgbClr val="FF0000"/>
                </a:solidFill>
              </a:rPr>
              <a:t>thrombosis</a:t>
            </a:r>
            <a:r>
              <a:rPr lang="en-US" b="1" u="sng" dirty="0"/>
              <a:t> </a:t>
            </a:r>
            <a:r>
              <a:rPr lang="en-US" dirty="0"/>
              <a:t>refers to the formation or </a:t>
            </a:r>
            <a:r>
              <a:rPr lang="en-US" dirty="0" smtClean="0"/>
              <a:t>development of </a:t>
            </a:r>
            <a:r>
              <a:rPr lang="en-US" dirty="0"/>
              <a:t>a blood clot within the cerebral arteries or </a:t>
            </a:r>
            <a:r>
              <a:rPr lang="en-US" dirty="0" smtClean="0"/>
              <a:t>their branches</a:t>
            </a:r>
            <a:r>
              <a:rPr lang="en-US" dirty="0"/>
              <a:t>. </a:t>
            </a:r>
            <a:endParaRPr lang="en-US" dirty="0" smtClean="0"/>
          </a:p>
          <a:p>
            <a:r>
              <a:rPr lang="en-US" dirty="0" smtClean="0"/>
              <a:t>It </a:t>
            </a:r>
            <a:r>
              <a:rPr lang="en-US" dirty="0"/>
              <a:t>should be noted that lesions of </a:t>
            </a:r>
            <a:r>
              <a:rPr lang="en-US" dirty="0" err="1" smtClean="0"/>
              <a:t>extracranial</a:t>
            </a:r>
            <a:r>
              <a:rPr lang="en-US" dirty="0"/>
              <a:t> </a:t>
            </a:r>
            <a:r>
              <a:rPr lang="en-US" dirty="0" smtClean="0"/>
              <a:t>vessels </a:t>
            </a:r>
            <a:r>
              <a:rPr lang="en-US" dirty="0"/>
              <a:t>(carotid or vertebral arteries) can also </a:t>
            </a:r>
            <a:r>
              <a:rPr lang="en-US" dirty="0" smtClean="0"/>
              <a:t>produce symptoms </a:t>
            </a:r>
            <a:r>
              <a:rPr lang="en-US" dirty="0"/>
              <a:t>of stroke. </a:t>
            </a:r>
            <a:endParaRPr lang="en-US" dirty="0" smtClean="0"/>
          </a:p>
          <a:p>
            <a:r>
              <a:rPr lang="en-US" dirty="0" smtClean="0"/>
              <a:t>Thrombi </a:t>
            </a:r>
            <a:r>
              <a:rPr lang="en-US" dirty="0"/>
              <a:t>lead to ischemia, or </a:t>
            </a:r>
            <a:r>
              <a:rPr lang="en-US" dirty="0" smtClean="0"/>
              <a:t>occlusion  of </a:t>
            </a:r>
            <a:r>
              <a:rPr lang="en-US" dirty="0"/>
              <a:t>an artery with resulting </a:t>
            </a:r>
            <a:r>
              <a:rPr lang="en-US" b="1" u="sng" dirty="0">
                <a:solidFill>
                  <a:srgbClr val="FF0000"/>
                </a:solidFill>
              </a:rPr>
              <a:t>cerebral infarction </a:t>
            </a:r>
            <a:r>
              <a:rPr lang="en-US" dirty="0"/>
              <a:t>or </a:t>
            </a:r>
            <a:r>
              <a:rPr lang="en-US" dirty="0" smtClean="0"/>
              <a:t>tissue death </a:t>
            </a:r>
            <a:r>
              <a:rPr lang="en-US" dirty="0"/>
              <a:t>(</a:t>
            </a:r>
            <a:r>
              <a:rPr lang="en-US" dirty="0" err="1"/>
              <a:t>atherothrombotic</a:t>
            </a:r>
            <a:r>
              <a:rPr lang="en-US" dirty="0"/>
              <a:t> brain infarction [ABI]).</a:t>
            </a:r>
          </a:p>
          <a:p>
            <a:r>
              <a:rPr lang="en-US" dirty="0"/>
              <a:t>Thrombi can also become dislodged and travel to a </a:t>
            </a:r>
            <a:r>
              <a:rPr lang="en-US" dirty="0" smtClean="0"/>
              <a:t>more distal </a:t>
            </a:r>
            <a:r>
              <a:rPr lang="en-US" dirty="0"/>
              <a:t>site in the form of an intra-artery embolus. </a:t>
            </a:r>
            <a:endParaRPr lang="en-US" dirty="0" smtClean="0"/>
          </a:p>
          <a:p>
            <a:r>
              <a:rPr lang="en-US" b="1" u="sng" dirty="0" smtClean="0">
                <a:solidFill>
                  <a:srgbClr val="FF0000"/>
                </a:solidFill>
              </a:rPr>
              <a:t>Cerebral embolus </a:t>
            </a:r>
            <a:r>
              <a:rPr lang="en-US" b="1" dirty="0"/>
              <a:t>(CE) </a:t>
            </a:r>
            <a:r>
              <a:rPr lang="en-US" dirty="0"/>
              <a:t>is composed of bits of matter (blood </a:t>
            </a:r>
            <a:r>
              <a:rPr lang="en-US" dirty="0" smtClean="0"/>
              <a:t>clot, plaque</a:t>
            </a:r>
            <a:r>
              <a:rPr lang="en-US" dirty="0"/>
              <a:t>) formed elsewhere and released into the </a:t>
            </a:r>
            <a:r>
              <a:rPr lang="en-US" dirty="0" smtClean="0"/>
              <a:t>bloodstream, traveling </a:t>
            </a:r>
            <a:r>
              <a:rPr lang="en-US" dirty="0"/>
              <a:t>to the cerebral arteries where they </a:t>
            </a:r>
            <a:r>
              <a:rPr lang="en-US" dirty="0" smtClean="0"/>
              <a:t>lodge in </a:t>
            </a:r>
            <a:r>
              <a:rPr lang="en-US" dirty="0"/>
              <a:t>a vessel, produce occlusion and infarction. </a:t>
            </a:r>
            <a:endParaRPr lang="en-US" dirty="0" smtClean="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1785028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The most common source of cerebral embolus is disease of the cardiovascular system. </a:t>
            </a:r>
            <a:endParaRPr lang="en-US" dirty="0" smtClean="0"/>
          </a:p>
          <a:p>
            <a:r>
              <a:rPr lang="en-US" dirty="0" smtClean="0"/>
              <a:t>Occasionally </a:t>
            </a:r>
            <a:r>
              <a:rPr lang="en-US" dirty="0"/>
              <a:t>systemic disorders may produce septic, fat, or air emboli that affect the cerebral circulation.</a:t>
            </a:r>
          </a:p>
          <a:p>
            <a:r>
              <a:rPr lang="en-US" dirty="0"/>
              <a:t> Ischemic strokes may also result from low systemic perfusion, the result of cardiac failure or significant blood loss with resulting systemic hypotension. </a:t>
            </a:r>
          </a:p>
          <a:p>
            <a:r>
              <a:rPr lang="en-US" dirty="0"/>
              <a:t>The neurological deficits produced with systemic failure are global in nature with bilateral neurological deficits.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1397100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a:t>Hemorrhagic strokes</a:t>
            </a:r>
            <a:r>
              <a:rPr lang="en-US" dirty="0"/>
              <a:t>, with abnormal bleeding into </a:t>
            </a:r>
            <a:r>
              <a:rPr lang="en-US" dirty="0" smtClean="0"/>
              <a:t>the extravascular </a:t>
            </a:r>
            <a:r>
              <a:rPr lang="en-US" dirty="0"/>
              <a:t>areas of the brain are the result of rupture </a:t>
            </a:r>
            <a:r>
              <a:rPr lang="en-US" dirty="0" smtClean="0"/>
              <a:t>of a </a:t>
            </a:r>
            <a:r>
              <a:rPr lang="en-US" dirty="0"/>
              <a:t>cerebral vessel or trauma. </a:t>
            </a:r>
            <a:endParaRPr lang="en-US" dirty="0" smtClean="0"/>
          </a:p>
          <a:p>
            <a:r>
              <a:rPr lang="en-US" dirty="0" smtClean="0"/>
              <a:t>Hemorrhage </a:t>
            </a:r>
            <a:r>
              <a:rPr lang="en-US" dirty="0"/>
              <a:t>results in </a:t>
            </a:r>
            <a:r>
              <a:rPr lang="en-US" dirty="0" smtClean="0"/>
              <a:t>increased intracranial </a:t>
            </a:r>
            <a:r>
              <a:rPr lang="en-US" dirty="0"/>
              <a:t>pressures with injury to brain tissues </a:t>
            </a:r>
            <a:r>
              <a:rPr lang="en-US" dirty="0" smtClean="0"/>
              <a:t>and restriction </a:t>
            </a:r>
            <a:r>
              <a:rPr lang="en-US" dirty="0"/>
              <a:t>of distal blood flow. </a:t>
            </a:r>
            <a:endParaRPr lang="en-US" dirty="0" smtClean="0"/>
          </a:p>
          <a:p>
            <a:r>
              <a:rPr lang="en-US" b="1" dirty="0" err="1" smtClean="0"/>
              <a:t>Intracerebral</a:t>
            </a:r>
            <a:r>
              <a:rPr lang="en-US" b="1" dirty="0" smtClean="0"/>
              <a:t> hemorrhage (IH</a:t>
            </a:r>
            <a:r>
              <a:rPr lang="en-US" b="1" dirty="0"/>
              <a:t>) </a:t>
            </a:r>
            <a:r>
              <a:rPr lang="en-US" dirty="0"/>
              <a:t>is caused by rupture of a cerebral vessel with </a:t>
            </a:r>
            <a:r>
              <a:rPr lang="en-US" dirty="0" smtClean="0"/>
              <a:t>subsequent bleeding </a:t>
            </a:r>
            <a:r>
              <a:rPr lang="en-US" dirty="0"/>
              <a:t>into the brain. Primary </a:t>
            </a:r>
            <a:r>
              <a:rPr lang="en-US" b="1" dirty="0"/>
              <a:t>cerebral </a:t>
            </a:r>
            <a:r>
              <a:rPr lang="en-US" b="1" dirty="0" smtClean="0"/>
              <a:t>hemorrhage </a:t>
            </a:r>
            <a:r>
              <a:rPr lang="en-US" dirty="0" smtClean="0"/>
              <a:t>(</a:t>
            </a:r>
            <a:r>
              <a:rPr lang="en-US" dirty="0" err="1" smtClean="0"/>
              <a:t>nontraumatic</a:t>
            </a:r>
            <a:r>
              <a:rPr lang="en-US" dirty="0" smtClean="0"/>
              <a:t> </a:t>
            </a:r>
            <a:r>
              <a:rPr lang="en-US" dirty="0"/>
              <a:t>spontaneous hemorrhage) </a:t>
            </a:r>
            <a:r>
              <a:rPr lang="en-US" dirty="0" smtClean="0"/>
              <a:t>typically occurs </a:t>
            </a:r>
            <a:r>
              <a:rPr lang="en-US" dirty="0"/>
              <a:t>in small blood vessels weakened by </a:t>
            </a:r>
            <a:r>
              <a:rPr lang="en-US" dirty="0" smtClean="0"/>
              <a:t>atherosclerosis producing </a:t>
            </a:r>
            <a:r>
              <a:rPr lang="en-US" dirty="0"/>
              <a:t>an </a:t>
            </a:r>
            <a:r>
              <a:rPr lang="en-US" b="1" dirty="0"/>
              <a:t>aneurysm. </a:t>
            </a:r>
            <a:endParaRPr lang="en-US" b="1" dirty="0" smtClean="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2899105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Subarachnoid hemorrhage (SH) </a:t>
            </a:r>
            <a:r>
              <a:rPr lang="en-US" dirty="0"/>
              <a:t>occurs from bleeding into the subarachnoid space typically from a </a:t>
            </a:r>
            <a:r>
              <a:rPr lang="en-US" dirty="0" err="1"/>
              <a:t>saccular</a:t>
            </a:r>
            <a:r>
              <a:rPr lang="en-US" dirty="0"/>
              <a:t> or berry aneurysm affecting primarily large blood vessels. </a:t>
            </a:r>
          </a:p>
          <a:p>
            <a:r>
              <a:rPr lang="en-US" dirty="0"/>
              <a:t>Congenital defects that produce weakness in the blood vessel wall are major contributing factors to the formation of an </a:t>
            </a:r>
            <a:r>
              <a:rPr lang="en-US" dirty="0" smtClean="0"/>
              <a:t>aneurysm.</a:t>
            </a:r>
          </a:p>
          <a:p>
            <a:r>
              <a:rPr lang="en-US" dirty="0" smtClean="0"/>
              <a:t>Hemorrhage </a:t>
            </a:r>
            <a:r>
              <a:rPr lang="en-US" dirty="0"/>
              <a:t>is closely linked to chronic hypertension. </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1158692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Sudden </a:t>
            </a:r>
            <a:r>
              <a:rPr lang="en-US" dirty="0"/>
              <a:t>and severe cerebral bleeding can result in death within hours, because intracranial pressures rise rapidly and adjacent cortical tissues are compressed or displaced as in brainstem herniation.</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2235969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828800"/>
            <a:ext cx="7315200" cy="4495800"/>
          </a:xfrm>
        </p:spPr>
        <p:txBody>
          <a:bodyPr>
            <a:normAutofit fontScale="77500" lnSpcReduction="20000"/>
          </a:bodyPr>
          <a:lstStyle/>
          <a:p>
            <a:r>
              <a:rPr lang="en-US" b="1" u="sng" dirty="0"/>
              <a:t>H</a:t>
            </a:r>
            <a:r>
              <a:rPr lang="en-US" b="1" u="sng" dirty="0" smtClean="0"/>
              <a:t>ypertension</a:t>
            </a:r>
            <a:r>
              <a:rPr lang="en-US" b="1" u="sng" dirty="0"/>
              <a:t>, heart disease, and diabetes</a:t>
            </a:r>
            <a:r>
              <a:rPr lang="en-US" dirty="0"/>
              <a:t>. </a:t>
            </a:r>
            <a:endParaRPr lang="en-US" dirty="0" smtClean="0"/>
          </a:p>
          <a:p>
            <a:r>
              <a:rPr lang="en-US" dirty="0" smtClean="0"/>
              <a:t>In </a:t>
            </a:r>
            <a:r>
              <a:rPr lang="en-US" dirty="0"/>
              <a:t>patients </a:t>
            </a:r>
            <a:r>
              <a:rPr lang="en-US" dirty="0" smtClean="0"/>
              <a:t>with ABI</a:t>
            </a:r>
            <a:r>
              <a:rPr lang="en-US" dirty="0"/>
              <a:t>, 70 percent have hypertension, 30 percent </a:t>
            </a:r>
            <a:r>
              <a:rPr lang="en-US" dirty="0" smtClean="0"/>
              <a:t>coronary  </a:t>
            </a:r>
            <a:r>
              <a:rPr lang="en-US" dirty="0"/>
              <a:t>heart disease, 15 percent congestive heart disease, 30 </a:t>
            </a:r>
            <a:r>
              <a:rPr lang="en-US" dirty="0" smtClean="0"/>
              <a:t>percent peripheral </a:t>
            </a:r>
            <a:r>
              <a:rPr lang="en-US" dirty="0"/>
              <a:t>arterial disease, and 15 percent diabetes</a:t>
            </a:r>
            <a:r>
              <a:rPr lang="en-US" dirty="0" smtClean="0"/>
              <a:t>.</a:t>
            </a:r>
            <a:endParaRPr lang="en-US" dirty="0"/>
          </a:p>
          <a:p>
            <a:r>
              <a:rPr lang="en-US" dirty="0"/>
              <a:t>This coexistence of vascular problems increases </a:t>
            </a:r>
            <a:r>
              <a:rPr lang="en-US" dirty="0" smtClean="0"/>
              <a:t>significantly with </a:t>
            </a:r>
            <a:r>
              <a:rPr lang="en-US" dirty="0"/>
              <a:t>the age of the patient</a:t>
            </a:r>
            <a:r>
              <a:rPr lang="en-US" dirty="0" smtClean="0"/>
              <a:t>.</a:t>
            </a:r>
          </a:p>
          <a:p>
            <a:r>
              <a:rPr lang="en-US" dirty="0"/>
              <a:t> Stroke risk is increased by four to six times in patients with high blood pressure (elevated above 160/95 mm Hg). </a:t>
            </a:r>
          </a:p>
          <a:p>
            <a:r>
              <a:rPr lang="en-US" dirty="0"/>
              <a:t>Cardiovascular risk is also increased with elevated total blood cholesterol and low density lipoprotein (LDL) cholesterol and is decreased with higher levels of high-density lipoprotein (HDL) cholesterol</a:t>
            </a:r>
            <a:r>
              <a:rPr lang="en-US" dirty="0" smtClean="0"/>
              <a:t>.</a:t>
            </a:r>
            <a:endParaRPr lang="en-US" dirty="0"/>
          </a:p>
        </p:txBody>
      </p:sp>
      <p:sp>
        <p:nvSpPr>
          <p:cNvPr id="2" name="Title 1"/>
          <p:cNvSpPr>
            <a:spLocks noGrp="1"/>
          </p:cNvSpPr>
          <p:nvPr>
            <p:ph type="title"/>
          </p:nvPr>
        </p:nvSpPr>
        <p:spPr>
          <a:xfrm>
            <a:off x="914400" y="457200"/>
            <a:ext cx="7315200" cy="1154097"/>
          </a:xfrm>
        </p:spPr>
        <p:txBody>
          <a:bodyPr>
            <a:normAutofit fontScale="90000"/>
          </a:bodyPr>
          <a:lstStyle/>
          <a:p>
            <a:r>
              <a:rPr lang="en-US" b="1" dirty="0">
                <a:solidFill>
                  <a:schemeClr val="tx1"/>
                </a:solidFill>
              </a:rPr>
              <a:t>Risk Factors and Stroke </a:t>
            </a:r>
            <a:r>
              <a:rPr lang="en-US" b="1" dirty="0" smtClean="0">
                <a:solidFill>
                  <a:schemeClr val="tx1"/>
                </a:solidFill>
              </a:rPr>
              <a:t>Prevention</a:t>
            </a:r>
            <a:endParaRPr lang="en-US" dirty="0">
              <a:solidFill>
                <a:schemeClr val="tx1"/>
              </a:solidFill>
            </a:endParaRPr>
          </a:p>
        </p:txBody>
      </p:sp>
    </p:spTree>
    <p:extLst>
      <p:ext uri="{BB962C8B-B14F-4D97-AF65-F5344CB8AC3E}">
        <p14:creationId xmlns:p14="http://schemas.microsoft.com/office/powerpoint/2010/main" xmlns="" val="2513019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7848600" cy="5791200"/>
          </a:xfrm>
        </p:spPr>
        <p:txBody>
          <a:bodyPr>
            <a:normAutofit/>
          </a:bodyPr>
          <a:lstStyle/>
          <a:p>
            <a:r>
              <a:rPr lang="en-US" dirty="0" smtClean="0"/>
              <a:t>Cardiac </a:t>
            </a:r>
            <a:r>
              <a:rPr lang="en-US" dirty="0"/>
              <a:t>disorders such as rheumatic heart </a:t>
            </a:r>
            <a:r>
              <a:rPr lang="en-US" dirty="0" err="1"/>
              <a:t>valvular</a:t>
            </a:r>
            <a:r>
              <a:rPr lang="en-US" dirty="0"/>
              <a:t> disease, endocarditis, or cardiac surgery (e.g., coronary artery bypass graft [CABG]) increase the risk of embolic stroke. </a:t>
            </a:r>
            <a:endParaRPr lang="en-US" dirty="0" smtClean="0"/>
          </a:p>
          <a:p>
            <a:r>
              <a:rPr lang="en-US" dirty="0"/>
              <a:t>Atrial fibrillation is an independent risk factor with five times an increased risk of stroke. </a:t>
            </a:r>
          </a:p>
          <a:p>
            <a:r>
              <a:rPr lang="en-US" dirty="0"/>
              <a:t>About 10 percent of individuals with TIA will go on to have a major stroke within 90 days; 5 percent will have a major stroke within 2 days</a:t>
            </a:r>
            <a:r>
              <a:rPr lang="en-US" dirty="0" smtClean="0"/>
              <a:t>.</a:t>
            </a:r>
            <a:endParaRPr lang="en-US" dirty="0"/>
          </a:p>
        </p:txBody>
      </p:sp>
    </p:spTree>
    <p:extLst>
      <p:ext uri="{BB962C8B-B14F-4D97-AF65-F5344CB8AC3E}">
        <p14:creationId xmlns:p14="http://schemas.microsoft.com/office/powerpoint/2010/main" xmlns="" val="7576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04800"/>
            <a:ext cx="7315200" cy="6553200"/>
          </a:xfrm>
        </p:spPr>
        <p:txBody>
          <a:bodyPr>
            <a:normAutofit fontScale="92500"/>
          </a:bodyPr>
          <a:lstStyle/>
          <a:p>
            <a:r>
              <a:rPr lang="en-US" dirty="0"/>
              <a:t>Stroke is largely preventable. </a:t>
            </a:r>
            <a:endParaRPr lang="en-US" dirty="0" smtClean="0"/>
          </a:p>
          <a:p>
            <a:r>
              <a:rPr lang="en-US" dirty="0" smtClean="0"/>
              <a:t>Potentially </a:t>
            </a:r>
            <a:r>
              <a:rPr lang="en-US" dirty="0"/>
              <a:t>modifiable </a:t>
            </a:r>
            <a:r>
              <a:rPr lang="en-US" dirty="0" smtClean="0"/>
              <a:t>risk factors </a:t>
            </a:r>
            <a:r>
              <a:rPr lang="en-US" dirty="0"/>
              <a:t>include smoking, obesity, lack of exercise, diet, </a:t>
            </a:r>
            <a:r>
              <a:rPr lang="en-US" dirty="0" smtClean="0"/>
              <a:t>and excess </a:t>
            </a:r>
            <a:r>
              <a:rPr lang="en-US" dirty="0"/>
              <a:t>alcohol consumption. </a:t>
            </a:r>
            <a:endParaRPr lang="en-US" dirty="0" smtClean="0"/>
          </a:p>
          <a:p>
            <a:r>
              <a:rPr lang="en-US" dirty="0" smtClean="0"/>
              <a:t>Dietary recommendations include </a:t>
            </a:r>
            <a:r>
              <a:rPr lang="en-US" dirty="0"/>
              <a:t>control of cholesterol and lipids. </a:t>
            </a:r>
            <a:endParaRPr lang="en-US" dirty="0" smtClean="0"/>
          </a:p>
          <a:p>
            <a:r>
              <a:rPr lang="en-US" dirty="0" smtClean="0"/>
              <a:t>Cessation </a:t>
            </a:r>
            <a:r>
              <a:rPr lang="en-US" dirty="0"/>
              <a:t>of </a:t>
            </a:r>
            <a:r>
              <a:rPr lang="en-US" dirty="0" smtClean="0"/>
              <a:t>cigarette smoking </a:t>
            </a:r>
            <a:r>
              <a:rPr lang="en-US" dirty="0"/>
              <a:t>significantly decreases risk as does </a:t>
            </a:r>
            <a:r>
              <a:rPr lang="en-US" dirty="0" smtClean="0"/>
              <a:t>reducing obesity </a:t>
            </a:r>
            <a:r>
              <a:rPr lang="en-US" dirty="0"/>
              <a:t>and increasing physical activity</a:t>
            </a:r>
            <a:r>
              <a:rPr lang="en-US" dirty="0" smtClean="0"/>
              <a:t>.</a:t>
            </a:r>
          </a:p>
          <a:p>
            <a:r>
              <a:rPr lang="en-US" dirty="0"/>
              <a:t> Control of associated diseases, especially diabetes, hypertension, and heart disease, is essential. </a:t>
            </a:r>
          </a:p>
          <a:p>
            <a:r>
              <a:rPr lang="en-US" dirty="0"/>
              <a:t>As with a cardiac risk profile, the more risk factors present or the greater the degree of abnormality of any one factor, the greater the risk of stroke. </a:t>
            </a:r>
          </a:p>
        </p:txBody>
      </p:sp>
    </p:spTree>
    <p:extLst>
      <p:ext uri="{BB962C8B-B14F-4D97-AF65-F5344CB8AC3E}">
        <p14:creationId xmlns:p14="http://schemas.microsoft.com/office/powerpoint/2010/main" xmlns="" val="1399983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7772400" cy="6019800"/>
          </a:xfrm>
        </p:spPr>
        <p:txBody>
          <a:bodyPr>
            <a:normAutofit fontScale="92500"/>
          </a:bodyPr>
          <a:lstStyle/>
          <a:p>
            <a:r>
              <a:rPr lang="en-US" dirty="0"/>
              <a:t>N</a:t>
            </a:r>
            <a:r>
              <a:rPr lang="en-US" dirty="0" smtClean="0"/>
              <a:t>on modifiable stroke risk factors </a:t>
            </a:r>
            <a:r>
              <a:rPr lang="en-US" dirty="0"/>
              <a:t>include age (for adults older than 55 the lifetime risk is 1 in 6), gender (the rate for women is slightly higher due to the fact that women live longer), race (African-American), and family history.</a:t>
            </a:r>
          </a:p>
          <a:p>
            <a:r>
              <a:rPr lang="en-US" dirty="0"/>
              <a:t>Effective stroke prevention also depends on improving public awareness concerning the </a:t>
            </a:r>
            <a:r>
              <a:rPr lang="en-US" i="1" dirty="0"/>
              <a:t>early warning signs of stroke. </a:t>
            </a:r>
            <a:endParaRPr lang="en-US" i="1" dirty="0" smtClean="0"/>
          </a:p>
          <a:p>
            <a:r>
              <a:rPr lang="en-US" dirty="0"/>
              <a:t>The significance of recognizing early warning signs rests with prompt initiation of emergency care under the rule that “</a:t>
            </a:r>
            <a:r>
              <a:rPr lang="en-US" i="1" dirty="0"/>
              <a:t>time is brain.</a:t>
            </a:r>
            <a:r>
              <a:rPr lang="en-US" dirty="0"/>
              <a:t>” </a:t>
            </a:r>
          </a:p>
          <a:p>
            <a:r>
              <a:rPr lang="en-US" dirty="0"/>
              <a:t>Early computed tomography (CT) is used to differentiate between </a:t>
            </a:r>
            <a:r>
              <a:rPr lang="en-US" dirty="0" err="1"/>
              <a:t>atherothrombotic</a:t>
            </a:r>
            <a:r>
              <a:rPr lang="en-US" dirty="0"/>
              <a:t> stroke and hemorrhagic stroke. </a:t>
            </a:r>
          </a:p>
          <a:p>
            <a:endParaRPr lang="en-US" i="1" dirty="0"/>
          </a:p>
        </p:txBody>
      </p:sp>
    </p:spTree>
    <p:extLst>
      <p:ext uri="{BB962C8B-B14F-4D97-AF65-F5344CB8AC3E}">
        <p14:creationId xmlns:p14="http://schemas.microsoft.com/office/powerpoint/2010/main" xmlns="" val="10232202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81200" y="-51727"/>
            <a:ext cx="5486400" cy="69097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34409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a:t>Epidemiology and Etiology </a:t>
            </a:r>
          </a:p>
          <a:p>
            <a:r>
              <a:rPr lang="en-US" dirty="0"/>
              <a:t>Risk Factors and Stroke Prevention</a:t>
            </a:r>
          </a:p>
          <a:p>
            <a:r>
              <a:rPr lang="en-US" dirty="0"/>
              <a:t>Pathophysiology </a:t>
            </a:r>
          </a:p>
          <a:p>
            <a:r>
              <a:rPr lang="en-US" dirty="0"/>
              <a:t>Neurologic complications and associated conditions</a:t>
            </a:r>
          </a:p>
          <a:p>
            <a:r>
              <a:rPr lang="en-US" dirty="0"/>
              <a:t>Medical Diagnosis of Stroke </a:t>
            </a:r>
          </a:p>
          <a:p>
            <a:r>
              <a:rPr lang="en-US" dirty="0"/>
              <a:t>Medical, pharmacological and surgical management of stroke</a:t>
            </a:r>
          </a:p>
          <a:p>
            <a:r>
              <a:rPr lang="en-US" dirty="0"/>
              <a:t>Framework for Rehabilitation</a:t>
            </a:r>
          </a:p>
          <a:p>
            <a:r>
              <a:rPr lang="en-US" dirty="0"/>
              <a:t>Examination</a:t>
            </a:r>
          </a:p>
          <a:p>
            <a:r>
              <a:rPr lang="en-US" dirty="0"/>
              <a:t>Goals and outcomes</a:t>
            </a:r>
          </a:p>
          <a:p>
            <a:r>
              <a:rPr lang="en-US" dirty="0"/>
              <a:t>Physical therapy interventions</a:t>
            </a:r>
          </a:p>
          <a:p>
            <a:r>
              <a:rPr lang="en-US" dirty="0"/>
              <a:t>Patient client related instruction</a:t>
            </a:r>
          </a:p>
          <a:p>
            <a:r>
              <a:rPr lang="en-US" dirty="0"/>
              <a:t>Discharge planning</a:t>
            </a:r>
          </a:p>
          <a:p>
            <a:r>
              <a:rPr lang="en-US" dirty="0"/>
              <a:t>Recovery and outcomes</a:t>
            </a:r>
          </a:p>
          <a:p>
            <a:r>
              <a:rPr lang="en-US" dirty="0"/>
              <a:t>Summary</a:t>
            </a:r>
          </a:p>
        </p:txBody>
      </p:sp>
      <p:sp>
        <p:nvSpPr>
          <p:cNvPr id="2" name="Title 1"/>
          <p:cNvSpPr>
            <a:spLocks noGrp="1"/>
          </p:cNvSpPr>
          <p:nvPr>
            <p:ph type="title"/>
          </p:nvPr>
        </p:nvSpPr>
        <p:spPr/>
        <p:txBody>
          <a:bodyPr/>
          <a:lstStyle/>
          <a:p>
            <a:r>
              <a:rPr lang="en-US" b="1" dirty="0">
                <a:solidFill>
                  <a:schemeClr val="tx1"/>
                </a:solidFill>
              </a:rPr>
              <a:t>Chapter contents</a:t>
            </a:r>
            <a:endParaRPr lang="en-US" dirty="0"/>
          </a:p>
        </p:txBody>
      </p:sp>
    </p:spTree>
    <p:extLst>
      <p:ext uri="{BB962C8B-B14F-4D97-AF65-F5344CB8AC3E}">
        <p14:creationId xmlns:p14="http://schemas.microsoft.com/office/powerpoint/2010/main" xmlns="" val="4203412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If the stroke is </a:t>
            </a:r>
            <a:r>
              <a:rPr lang="en-US" dirty="0" err="1"/>
              <a:t>atherothrombotic</a:t>
            </a:r>
            <a:r>
              <a:rPr lang="en-US" dirty="0"/>
              <a:t>, clot-dissolving enzymes (tissue plasminogen activator [t-PA], </a:t>
            </a:r>
            <a:r>
              <a:rPr lang="en-US" dirty="0" err="1"/>
              <a:t>urokinase</a:t>
            </a:r>
            <a:r>
              <a:rPr lang="en-US" dirty="0"/>
              <a:t>, or </a:t>
            </a:r>
            <a:r>
              <a:rPr lang="en-US" dirty="0" err="1"/>
              <a:t>prourokinase</a:t>
            </a:r>
            <a:r>
              <a:rPr lang="en-US" dirty="0"/>
              <a:t>) can be administered. </a:t>
            </a:r>
          </a:p>
          <a:p>
            <a:r>
              <a:rPr lang="en-US" dirty="0"/>
              <a:t>To be effective, thrombolytic therapy such as t-PA must be given within 3 hours of the onset of symptoms and cannot be given with hemorrhagic stroke because the drug may worsen bleeding. </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2891617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Interruption </a:t>
            </a:r>
            <a:r>
              <a:rPr lang="en-US" dirty="0"/>
              <a:t>of blood flow for only a few minutes sets </a:t>
            </a:r>
            <a:r>
              <a:rPr lang="en-US" dirty="0" smtClean="0"/>
              <a:t>in motion </a:t>
            </a:r>
            <a:r>
              <a:rPr lang="en-US" dirty="0"/>
              <a:t>a series of pathological events. </a:t>
            </a:r>
            <a:endParaRPr lang="en-US" dirty="0" smtClean="0"/>
          </a:p>
          <a:p>
            <a:r>
              <a:rPr lang="en-US" dirty="0" smtClean="0"/>
              <a:t>Complete cerebral circulatory </a:t>
            </a:r>
            <a:r>
              <a:rPr lang="en-US" dirty="0"/>
              <a:t>arrest results in </a:t>
            </a:r>
            <a:r>
              <a:rPr lang="en-US" b="1" dirty="0"/>
              <a:t>irreversible cellular </a:t>
            </a:r>
            <a:r>
              <a:rPr lang="en-US" b="1" dirty="0" smtClean="0"/>
              <a:t>damage</a:t>
            </a:r>
            <a:r>
              <a:rPr lang="en-US" dirty="0" smtClean="0">
                <a:solidFill>
                  <a:srgbClr val="FF0000"/>
                </a:solidFill>
              </a:rPr>
              <a:t> </a:t>
            </a:r>
            <a:r>
              <a:rPr lang="en-US" dirty="0" smtClean="0"/>
              <a:t>with </a:t>
            </a:r>
            <a:r>
              <a:rPr lang="en-US" dirty="0"/>
              <a:t>a core area of </a:t>
            </a:r>
            <a:r>
              <a:rPr lang="en-US" b="1" dirty="0"/>
              <a:t>focal infarction </a:t>
            </a:r>
            <a:r>
              <a:rPr lang="en-US" dirty="0"/>
              <a:t>within minutes. </a:t>
            </a:r>
            <a:endParaRPr lang="en-US" dirty="0" smtClean="0"/>
          </a:p>
          <a:p>
            <a:r>
              <a:rPr lang="en-US" dirty="0" smtClean="0"/>
              <a:t>The</a:t>
            </a:r>
            <a:r>
              <a:rPr lang="en-US" dirty="0"/>
              <a:t> </a:t>
            </a:r>
            <a:r>
              <a:rPr lang="en-US" dirty="0" smtClean="0"/>
              <a:t>transitional </a:t>
            </a:r>
            <a:r>
              <a:rPr lang="en-US" dirty="0"/>
              <a:t>area surrounding the core is termed </a:t>
            </a:r>
            <a:r>
              <a:rPr lang="en-US" dirty="0" smtClean="0"/>
              <a:t>the </a:t>
            </a:r>
            <a:r>
              <a:rPr lang="en-US" b="1" i="1" dirty="0" smtClean="0"/>
              <a:t>ischemic </a:t>
            </a:r>
            <a:r>
              <a:rPr lang="en-US" b="1" i="1" dirty="0"/>
              <a:t>penumbra </a:t>
            </a:r>
            <a:r>
              <a:rPr lang="en-US" dirty="0"/>
              <a:t>and consists of viable but </a:t>
            </a:r>
            <a:r>
              <a:rPr lang="en-US" dirty="0" smtClean="0"/>
              <a:t>metabolically lethargic </a:t>
            </a:r>
            <a:r>
              <a:rPr lang="en-US" dirty="0"/>
              <a:t>cells. </a:t>
            </a:r>
            <a:endParaRPr lang="en-US" dirty="0" smtClean="0"/>
          </a:p>
          <a:p>
            <a:r>
              <a:rPr lang="en-US" dirty="0" smtClean="0"/>
              <a:t>Ischemia </a:t>
            </a:r>
            <a:r>
              <a:rPr lang="en-US" dirty="0"/>
              <a:t>triggers a number of </a:t>
            </a:r>
            <a:r>
              <a:rPr lang="en-US" dirty="0" smtClean="0"/>
              <a:t>damaging and </a:t>
            </a:r>
            <a:r>
              <a:rPr lang="en-US" dirty="0"/>
              <a:t>potentially reversible events, termed </a:t>
            </a:r>
            <a:r>
              <a:rPr lang="en-US" b="1" dirty="0"/>
              <a:t>ischemic cascade</a:t>
            </a:r>
            <a:r>
              <a:rPr lang="en-US" dirty="0">
                <a:solidFill>
                  <a:srgbClr val="FF0000"/>
                </a:solidFill>
              </a:rPr>
              <a:t>.</a:t>
            </a:r>
          </a:p>
          <a:p>
            <a:endParaRPr lang="en-US" dirty="0"/>
          </a:p>
        </p:txBody>
      </p:sp>
      <p:sp>
        <p:nvSpPr>
          <p:cNvPr id="2" name="Title 1"/>
          <p:cNvSpPr>
            <a:spLocks noGrp="1"/>
          </p:cNvSpPr>
          <p:nvPr>
            <p:ph type="title"/>
          </p:nvPr>
        </p:nvSpPr>
        <p:spPr/>
        <p:txBody>
          <a:bodyPr>
            <a:normAutofit/>
          </a:bodyPr>
          <a:lstStyle/>
          <a:p>
            <a:r>
              <a:rPr lang="en-US" b="1" dirty="0" smtClean="0">
                <a:solidFill>
                  <a:schemeClr val="tx1"/>
                </a:solidFill>
              </a:rPr>
              <a:t>Pathophysiology</a:t>
            </a:r>
            <a:endParaRPr lang="en-US" dirty="0">
              <a:solidFill>
                <a:schemeClr val="tx1"/>
              </a:solidFill>
            </a:endParaRPr>
          </a:p>
        </p:txBody>
      </p:sp>
    </p:spTree>
    <p:extLst>
      <p:ext uri="{BB962C8B-B14F-4D97-AF65-F5344CB8AC3E}">
        <p14:creationId xmlns:p14="http://schemas.microsoft.com/office/powerpoint/2010/main" xmlns="" val="2709735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This is followed by </a:t>
            </a:r>
            <a:r>
              <a:rPr lang="en-US" dirty="0" smtClean="0"/>
              <a:t>excess formation of </a:t>
            </a:r>
            <a:r>
              <a:rPr lang="en-US" b="1" dirty="0"/>
              <a:t>free radicals. </a:t>
            </a:r>
            <a:endParaRPr lang="en-US" b="1" dirty="0" smtClean="0"/>
          </a:p>
          <a:p>
            <a:r>
              <a:rPr lang="en-US" dirty="0" smtClean="0"/>
              <a:t>The </a:t>
            </a:r>
            <a:r>
              <a:rPr lang="en-US" dirty="0"/>
              <a:t>release of excess neurotransmitters (glutamate and aspartate) produces a progressive disturbance of </a:t>
            </a:r>
            <a:r>
              <a:rPr lang="en-US" b="1" dirty="0"/>
              <a:t>energy metabolism and anoxic depolarization. </a:t>
            </a:r>
          </a:p>
          <a:p>
            <a:r>
              <a:rPr lang="en-US" dirty="0"/>
              <a:t>This results in an inability of brain cells to produce energy, particularly adenosine triphosphate (ATP). </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32773701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Calcium </a:t>
            </a:r>
            <a:r>
              <a:rPr lang="en-US" dirty="0"/>
              <a:t>influx also stimulates the release of </a:t>
            </a:r>
            <a:r>
              <a:rPr lang="en-US" b="1" dirty="0"/>
              <a:t>nitric oxide and cytokines. </a:t>
            </a:r>
            <a:endParaRPr lang="en-US" b="1" dirty="0" smtClean="0"/>
          </a:p>
          <a:p>
            <a:r>
              <a:rPr lang="en-US" dirty="0" smtClean="0"/>
              <a:t>Both </a:t>
            </a:r>
            <a:r>
              <a:rPr lang="en-US" dirty="0"/>
              <a:t>mechanisms further damage brain cells. </a:t>
            </a:r>
          </a:p>
          <a:p>
            <a:r>
              <a:rPr lang="en-US" dirty="0"/>
              <a:t>The extension of the infarction into the penumbra area generally takes place over a period of 3 to 4 hours.</a:t>
            </a:r>
          </a:p>
          <a:p>
            <a:r>
              <a:rPr lang="en-US" dirty="0"/>
              <a:t>Research efforts are ongoing toward development of drugs that might restore blood supply and reverse the metabolic changes of the ischemic penumbra area.</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17348073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Ischemic strokes produce </a:t>
            </a:r>
            <a:r>
              <a:rPr lang="en-US" b="1" dirty="0"/>
              <a:t>cerebral edema</a:t>
            </a:r>
            <a:r>
              <a:rPr lang="en-US" dirty="0"/>
              <a:t>, an </a:t>
            </a:r>
            <a:r>
              <a:rPr lang="en-US" dirty="0" smtClean="0"/>
              <a:t>accumulation of </a:t>
            </a:r>
            <a:r>
              <a:rPr lang="en-US" dirty="0"/>
              <a:t>fluids within the brain that begins within </a:t>
            </a:r>
            <a:r>
              <a:rPr lang="en-US" dirty="0" smtClean="0"/>
              <a:t>minutes of </a:t>
            </a:r>
            <a:r>
              <a:rPr lang="en-US" dirty="0"/>
              <a:t>the insult and reaches a maximum by 3 to 4 days. </a:t>
            </a:r>
            <a:endParaRPr lang="en-US" dirty="0" smtClean="0"/>
          </a:p>
          <a:p>
            <a:r>
              <a:rPr lang="en-US" dirty="0" smtClean="0"/>
              <a:t>It is the </a:t>
            </a:r>
            <a:r>
              <a:rPr lang="en-US" dirty="0"/>
              <a:t>result of tissue necrosis and widespread rupture of </a:t>
            </a:r>
            <a:r>
              <a:rPr lang="en-US" dirty="0" smtClean="0"/>
              <a:t>cell membranes </a:t>
            </a:r>
            <a:r>
              <a:rPr lang="en-US" dirty="0"/>
              <a:t>with movement of water from the blood </a:t>
            </a:r>
            <a:r>
              <a:rPr lang="en-US" dirty="0" smtClean="0"/>
              <a:t>into brain </a:t>
            </a:r>
            <a:r>
              <a:rPr lang="en-US" dirty="0"/>
              <a:t>tissues. </a:t>
            </a:r>
            <a:endParaRPr lang="en-US" dirty="0" smtClean="0"/>
          </a:p>
          <a:p>
            <a:r>
              <a:rPr lang="en-US" dirty="0" smtClean="0"/>
              <a:t>The </a:t>
            </a:r>
            <a:r>
              <a:rPr lang="en-US" dirty="0"/>
              <a:t>swelling gradually subsides and </a:t>
            </a:r>
            <a:r>
              <a:rPr lang="en-US" dirty="0" smtClean="0"/>
              <a:t>generally disappears </a:t>
            </a:r>
            <a:r>
              <a:rPr lang="en-US" dirty="0"/>
              <a:t>by 2 to 3 weeks. </a:t>
            </a:r>
            <a:endParaRPr lang="en-US" dirty="0" smtClean="0"/>
          </a:p>
          <a:p>
            <a:r>
              <a:rPr lang="en-US" dirty="0" smtClean="0"/>
              <a:t>Significant </a:t>
            </a:r>
            <a:r>
              <a:rPr lang="en-US" dirty="0"/>
              <a:t>edema can </a:t>
            </a:r>
            <a:r>
              <a:rPr lang="en-US" dirty="0" smtClean="0"/>
              <a:t>elevate intracranial </a:t>
            </a:r>
            <a:r>
              <a:rPr lang="en-US" dirty="0"/>
              <a:t>pressures, leading to intracranial </a:t>
            </a:r>
            <a:r>
              <a:rPr lang="en-US" dirty="0" smtClean="0"/>
              <a:t>hypertension and </a:t>
            </a:r>
            <a:r>
              <a:rPr lang="en-US" dirty="0"/>
              <a:t>neurological deterioration associated with </a:t>
            </a:r>
            <a:r>
              <a:rPr lang="en-US" dirty="0" smtClean="0"/>
              <a:t>contralateral and </a:t>
            </a:r>
            <a:r>
              <a:rPr lang="en-US" dirty="0"/>
              <a:t>caudal shifts of brain structures </a:t>
            </a:r>
            <a:r>
              <a:rPr lang="en-US" b="1" dirty="0"/>
              <a:t>(brainstem herniation</a:t>
            </a:r>
            <a:r>
              <a:rPr lang="en-US" b="1" dirty="0" smtClean="0"/>
              <a:t>)</a:t>
            </a:r>
            <a:r>
              <a:rPr lang="en-US" dirty="0" smtClean="0"/>
              <a:t>.</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15967741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Clinical signs of elevating intracranial pressures (ICP) include decreasing level of consciousness (stupor and coma), widened pulse pressure, increased heart rate, irregular respirations (</a:t>
            </a:r>
            <a:r>
              <a:rPr lang="en-US" dirty="0" err="1"/>
              <a:t>Cheyne</a:t>
            </a:r>
            <a:r>
              <a:rPr lang="en-US" dirty="0"/>
              <a:t>-Stokes respirations), vomiting, </a:t>
            </a:r>
            <a:r>
              <a:rPr lang="en-US" dirty="0" err="1"/>
              <a:t>unreacting</a:t>
            </a:r>
            <a:r>
              <a:rPr lang="en-US" dirty="0"/>
              <a:t> pupils (cranial nerve [CN] III signs), and papilledema. </a:t>
            </a:r>
          </a:p>
          <a:p>
            <a:r>
              <a:rPr lang="en-US" dirty="0"/>
              <a:t>Cerebral edema is the most frequent cause of death in acute stroke and is characteristic of large infarcts involving the middle cerebral artery and the internal carotid </a:t>
            </a:r>
            <a:r>
              <a:rPr lang="en-US" dirty="0" smtClean="0"/>
              <a:t>artery.</a:t>
            </a:r>
            <a:endParaRPr lang="en-US"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35840054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458200" cy="5181600"/>
          </a:xfrm>
        </p:spPr>
        <p:txBody>
          <a:bodyPr>
            <a:normAutofit fontScale="92500" lnSpcReduction="10000"/>
          </a:bodyPr>
          <a:lstStyle/>
          <a:p>
            <a:r>
              <a:rPr lang="en-US" b="1" dirty="0" smtClean="0"/>
              <a:t>Transient </a:t>
            </a:r>
            <a:r>
              <a:rPr lang="en-US" b="1" dirty="0"/>
              <a:t>ischemic attack (TIA) </a:t>
            </a:r>
            <a:endParaRPr lang="en-US" dirty="0"/>
          </a:p>
          <a:p>
            <a:pPr lvl="1"/>
            <a:r>
              <a:rPr lang="en-US" dirty="0" smtClean="0"/>
              <a:t>Temporary interruption </a:t>
            </a:r>
            <a:r>
              <a:rPr lang="en-US" dirty="0"/>
              <a:t>of blood supply to the brain. </a:t>
            </a:r>
            <a:endParaRPr lang="en-US" dirty="0" smtClean="0"/>
          </a:p>
          <a:p>
            <a:pPr lvl="1"/>
            <a:r>
              <a:rPr lang="en-US" dirty="0" smtClean="0"/>
              <a:t>Symptoms of focal </a:t>
            </a:r>
            <a:r>
              <a:rPr lang="en-US" dirty="0"/>
              <a:t>neurological deficit may last for only a few minutes </a:t>
            </a:r>
            <a:r>
              <a:rPr lang="en-US" dirty="0" smtClean="0"/>
              <a:t>or for </a:t>
            </a:r>
            <a:r>
              <a:rPr lang="en-US" dirty="0"/>
              <a:t>several hours, but do not last longer than 24 hours. </a:t>
            </a:r>
            <a:endParaRPr lang="en-US" dirty="0" smtClean="0"/>
          </a:p>
          <a:p>
            <a:pPr lvl="1"/>
            <a:r>
              <a:rPr lang="en-US" dirty="0" smtClean="0"/>
              <a:t>No </a:t>
            </a:r>
            <a:r>
              <a:rPr lang="en-US" dirty="0"/>
              <a:t>r</a:t>
            </a:r>
            <a:r>
              <a:rPr lang="en-US" dirty="0" smtClean="0"/>
              <a:t>esidual </a:t>
            </a:r>
            <a:r>
              <a:rPr lang="en-US" dirty="0"/>
              <a:t>brain </a:t>
            </a:r>
            <a:r>
              <a:rPr lang="en-US" dirty="0" smtClean="0"/>
              <a:t>damage or </a:t>
            </a:r>
            <a:r>
              <a:rPr lang="en-US" dirty="0"/>
              <a:t>permanent neurological dysfunction. </a:t>
            </a:r>
            <a:endParaRPr lang="en-US" dirty="0" smtClean="0"/>
          </a:p>
          <a:p>
            <a:pPr lvl="1"/>
            <a:r>
              <a:rPr lang="en-US" dirty="0" smtClean="0"/>
              <a:t>TIAs may result </a:t>
            </a:r>
            <a:r>
              <a:rPr lang="en-US" dirty="0"/>
              <a:t>from a number of different etiological factors </a:t>
            </a:r>
            <a:r>
              <a:rPr lang="en-US" dirty="0" smtClean="0"/>
              <a:t>including occlusive </a:t>
            </a:r>
            <a:r>
              <a:rPr lang="en-US" dirty="0"/>
              <a:t>episodes, emboli, reduced cerebral </a:t>
            </a:r>
            <a:r>
              <a:rPr lang="en-US" dirty="0" smtClean="0"/>
              <a:t>perfusion (arrhythmias</a:t>
            </a:r>
            <a:r>
              <a:rPr lang="en-US" dirty="0"/>
              <a:t>, decreased cardiac output, hypotension, </a:t>
            </a:r>
            <a:r>
              <a:rPr lang="en-US" dirty="0" smtClean="0"/>
              <a:t>overmedication with </a:t>
            </a:r>
            <a:r>
              <a:rPr lang="en-US" dirty="0"/>
              <a:t>antihypertensive medications, </a:t>
            </a:r>
            <a:r>
              <a:rPr lang="en-US" b="1" dirty="0" err="1" smtClean="0"/>
              <a:t>subclavian</a:t>
            </a:r>
            <a:r>
              <a:rPr lang="en-US" b="1" dirty="0"/>
              <a:t> </a:t>
            </a:r>
            <a:r>
              <a:rPr lang="en-US" b="1" dirty="0" smtClean="0"/>
              <a:t>steal </a:t>
            </a:r>
            <a:r>
              <a:rPr lang="en-US" b="1" dirty="0"/>
              <a:t>syndrome</a:t>
            </a:r>
            <a:r>
              <a:rPr lang="en-US" dirty="0"/>
              <a:t>) or cerebrovascular spasm. </a:t>
            </a:r>
            <a:endParaRPr lang="en-US" dirty="0" smtClean="0"/>
          </a:p>
          <a:p>
            <a:pPr lvl="1"/>
            <a:r>
              <a:rPr lang="en-US" dirty="0" smtClean="0"/>
              <a:t>The </a:t>
            </a:r>
            <a:r>
              <a:rPr lang="en-US" dirty="0"/>
              <a:t>major </a:t>
            </a:r>
            <a:r>
              <a:rPr lang="en-US" dirty="0" smtClean="0"/>
              <a:t>clinical significance </a:t>
            </a:r>
            <a:r>
              <a:rPr lang="en-US" dirty="0"/>
              <a:t>of TIA is as a precursor to </a:t>
            </a:r>
            <a:r>
              <a:rPr lang="en-US" dirty="0" smtClean="0"/>
              <a:t>susceptibility for </a:t>
            </a:r>
            <a:r>
              <a:rPr lang="en-US" dirty="0"/>
              <a:t>both cerebral infarction and myocardial infarction</a:t>
            </a:r>
            <a:r>
              <a:rPr lang="en-US" dirty="0" smtClean="0"/>
              <a:t>.</a:t>
            </a:r>
            <a:endParaRPr lang="en-US" dirty="0"/>
          </a:p>
        </p:txBody>
      </p:sp>
      <p:sp>
        <p:nvSpPr>
          <p:cNvPr id="2" name="Title 1"/>
          <p:cNvSpPr>
            <a:spLocks noGrp="1"/>
          </p:cNvSpPr>
          <p:nvPr>
            <p:ph type="title"/>
          </p:nvPr>
        </p:nvSpPr>
        <p:spPr>
          <a:xfrm>
            <a:off x="381000" y="228600"/>
            <a:ext cx="7315200" cy="1154097"/>
          </a:xfrm>
        </p:spPr>
        <p:txBody>
          <a:bodyPr>
            <a:normAutofit/>
          </a:bodyPr>
          <a:lstStyle/>
          <a:p>
            <a:r>
              <a:rPr lang="en-US" b="1" dirty="0">
                <a:solidFill>
                  <a:schemeClr val="tx1"/>
                </a:solidFill>
              </a:rPr>
              <a:t>Management </a:t>
            </a:r>
            <a:r>
              <a:rPr lang="en-US" b="1" dirty="0" smtClean="0">
                <a:solidFill>
                  <a:schemeClr val="tx1"/>
                </a:solidFill>
              </a:rPr>
              <a:t>Categories</a:t>
            </a:r>
            <a:endParaRPr lang="en-US" dirty="0">
              <a:solidFill>
                <a:schemeClr val="tx1"/>
              </a:solidFill>
            </a:endParaRPr>
          </a:p>
        </p:txBody>
      </p:sp>
    </p:spTree>
    <p:extLst>
      <p:ext uri="{BB962C8B-B14F-4D97-AF65-F5344CB8AC3E}">
        <p14:creationId xmlns:p14="http://schemas.microsoft.com/office/powerpoint/2010/main" xmlns="" val="8190789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1000"/>
            <a:ext cx="7467600" cy="6172200"/>
          </a:xfrm>
        </p:spPr>
        <p:txBody>
          <a:bodyPr>
            <a:normAutofit fontScale="77500" lnSpcReduction="20000"/>
          </a:bodyPr>
          <a:lstStyle/>
          <a:p>
            <a:r>
              <a:rPr lang="en-US" dirty="0"/>
              <a:t>Patients are classified as having a </a:t>
            </a:r>
            <a:r>
              <a:rPr lang="en-US" b="1" i="1" u="sng" dirty="0"/>
              <a:t>major stroke </a:t>
            </a:r>
            <a:r>
              <a:rPr lang="en-US" dirty="0"/>
              <a:t>in the presence of stable, usually severe, impairments. </a:t>
            </a:r>
          </a:p>
          <a:p>
            <a:r>
              <a:rPr lang="en-US" dirty="0"/>
              <a:t>The term </a:t>
            </a:r>
            <a:r>
              <a:rPr lang="en-US" b="1" i="1" u="sng" dirty="0"/>
              <a:t>deteriorating stroke</a:t>
            </a:r>
            <a:r>
              <a:rPr lang="en-US" i="1" dirty="0"/>
              <a:t> </a:t>
            </a:r>
            <a:r>
              <a:rPr lang="en-US" dirty="0"/>
              <a:t>is used to refer to the patient whose neurological status is deteriorating after admission to the hospital.</a:t>
            </a:r>
          </a:p>
          <a:p>
            <a:r>
              <a:rPr lang="en-US" dirty="0"/>
              <a:t>This change in status may be due to cerebral or systemic causes (e.g., cerebral edema, progressing thrombosis). </a:t>
            </a:r>
          </a:p>
          <a:p>
            <a:r>
              <a:rPr lang="en-US" dirty="0"/>
              <a:t>The category of </a:t>
            </a:r>
            <a:r>
              <a:rPr lang="en-US" b="1" i="1" u="sng" dirty="0"/>
              <a:t>young stroke </a:t>
            </a:r>
            <a:r>
              <a:rPr lang="en-US" dirty="0"/>
              <a:t>is used to describe a stroke affecting persons younger than the age of 45. Younger individuals may have potential for better recovery.</a:t>
            </a:r>
          </a:p>
          <a:p>
            <a:r>
              <a:rPr lang="en-US" dirty="0"/>
              <a:t>The severity and symptoms of stroke are dependent on a number of factors, including</a:t>
            </a:r>
          </a:p>
          <a:p>
            <a:pPr marL="1028700" lvl="1" indent="-571500">
              <a:buFont typeface="+mj-lt"/>
              <a:buAutoNum type="romanLcPeriod"/>
            </a:pPr>
            <a:r>
              <a:rPr lang="en-US" dirty="0"/>
              <a:t>the location of the ischemic process</a:t>
            </a:r>
          </a:p>
          <a:p>
            <a:pPr marL="1028700" lvl="1" indent="-571500">
              <a:buFont typeface="+mj-lt"/>
              <a:buAutoNum type="romanLcPeriod"/>
            </a:pPr>
            <a:r>
              <a:rPr lang="en-US" dirty="0"/>
              <a:t>the size of the ischemic area, </a:t>
            </a:r>
          </a:p>
          <a:p>
            <a:pPr marL="1028700" lvl="1" indent="-571500">
              <a:buFont typeface="+mj-lt"/>
              <a:buAutoNum type="romanLcPeriod"/>
            </a:pPr>
            <a:r>
              <a:rPr lang="en-US" dirty="0"/>
              <a:t>the nature and functions of the structures involved, and</a:t>
            </a:r>
          </a:p>
          <a:p>
            <a:pPr marL="1028700" lvl="1" indent="-571500">
              <a:buFont typeface="+mj-lt"/>
              <a:buAutoNum type="romanLcPeriod"/>
            </a:pPr>
            <a:r>
              <a:rPr lang="en-US" dirty="0"/>
              <a:t>the availability of collateral blood flow. </a:t>
            </a:r>
          </a:p>
          <a:p>
            <a:pPr marL="514350" indent="-457200"/>
            <a:r>
              <a:rPr lang="en-US" dirty="0"/>
              <a:t>Rapidity of the occlusion of a blood </a:t>
            </a:r>
            <a:r>
              <a:rPr lang="en-US" dirty="0" smtClean="0"/>
              <a:t>vessel</a:t>
            </a:r>
            <a:endParaRPr lang="en-US" dirty="0"/>
          </a:p>
        </p:txBody>
      </p:sp>
    </p:spTree>
    <p:extLst>
      <p:ext uri="{BB962C8B-B14F-4D97-AF65-F5344CB8AC3E}">
        <p14:creationId xmlns:p14="http://schemas.microsoft.com/office/powerpoint/2010/main" xmlns="" val="64995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0"/>
            <a:ext cx="8458200" cy="4191000"/>
          </a:xfrm>
        </p:spPr>
        <p:txBody>
          <a:bodyPr>
            <a:normAutofit fontScale="77500" lnSpcReduction="20000"/>
          </a:bodyPr>
          <a:lstStyle/>
          <a:p>
            <a:r>
              <a:rPr lang="en-US" dirty="0"/>
              <a:t>S</a:t>
            </a:r>
            <a:r>
              <a:rPr lang="en-US" b="1" dirty="0"/>
              <a:t>troke </a:t>
            </a:r>
            <a:r>
              <a:rPr lang="en-US" dirty="0" smtClean="0"/>
              <a:t>or Cerebro</a:t>
            </a:r>
            <a:r>
              <a:rPr lang="en-US" dirty="0"/>
              <a:t>v</a:t>
            </a:r>
            <a:r>
              <a:rPr lang="en-US" dirty="0" smtClean="0"/>
              <a:t>ascular Accident (</a:t>
            </a:r>
            <a:r>
              <a:rPr lang="en-US" b="1" dirty="0" smtClean="0"/>
              <a:t>CVA) </a:t>
            </a:r>
            <a:r>
              <a:rPr lang="en-US" dirty="0"/>
              <a:t>is the sudden loss of </a:t>
            </a:r>
            <a:r>
              <a:rPr lang="en-US" dirty="0" smtClean="0"/>
              <a:t>neurological function </a:t>
            </a:r>
            <a:r>
              <a:rPr lang="en-US" dirty="0"/>
              <a:t>caused by an interruption of the blood flow </a:t>
            </a:r>
            <a:r>
              <a:rPr lang="en-US" dirty="0" smtClean="0"/>
              <a:t>to the </a:t>
            </a:r>
            <a:r>
              <a:rPr lang="en-US" dirty="0"/>
              <a:t>brain. </a:t>
            </a:r>
            <a:endParaRPr lang="en-US" dirty="0" smtClean="0"/>
          </a:p>
          <a:p>
            <a:r>
              <a:rPr lang="en-US" b="1" dirty="0" smtClean="0"/>
              <a:t>Ischemic </a:t>
            </a:r>
            <a:r>
              <a:rPr lang="en-US" b="1" dirty="0"/>
              <a:t>stroke </a:t>
            </a:r>
            <a:r>
              <a:rPr lang="en-US" dirty="0"/>
              <a:t>is </a:t>
            </a:r>
            <a:r>
              <a:rPr lang="en-US" dirty="0" smtClean="0"/>
              <a:t>the most common type, affecting about 80 percent of individuals with stroke.</a:t>
            </a:r>
          </a:p>
          <a:p>
            <a:r>
              <a:rPr lang="en-US" dirty="0" smtClean="0"/>
              <a:t>The </a:t>
            </a:r>
            <a:r>
              <a:rPr lang="en-US" dirty="0"/>
              <a:t>term </a:t>
            </a:r>
            <a:r>
              <a:rPr lang="en-US" i="1" dirty="0"/>
              <a:t>hemiplegia </a:t>
            </a:r>
            <a:r>
              <a:rPr lang="en-US" dirty="0"/>
              <a:t>is often </a:t>
            </a:r>
            <a:r>
              <a:rPr lang="en-US" dirty="0" smtClean="0"/>
              <a:t>used generically </a:t>
            </a:r>
            <a:r>
              <a:rPr lang="en-US" dirty="0"/>
              <a:t>to refer to the wide variety of motor </a:t>
            </a:r>
            <a:r>
              <a:rPr lang="en-US" dirty="0" smtClean="0"/>
              <a:t>problems that </a:t>
            </a:r>
            <a:r>
              <a:rPr lang="en-US" dirty="0"/>
              <a:t>result from stroke</a:t>
            </a:r>
            <a:r>
              <a:rPr lang="en-US" dirty="0" smtClean="0"/>
              <a:t>.</a:t>
            </a:r>
          </a:p>
          <a:p>
            <a:r>
              <a:rPr lang="en-US" dirty="0" smtClean="0"/>
              <a:t>Changes </a:t>
            </a:r>
            <a:r>
              <a:rPr lang="en-US" dirty="0"/>
              <a:t>in the </a:t>
            </a:r>
            <a:r>
              <a:rPr lang="en-US" b="1" dirty="0"/>
              <a:t>level of consciousness </a:t>
            </a:r>
            <a:r>
              <a:rPr lang="en-US" dirty="0"/>
              <a:t>and impairments of </a:t>
            </a:r>
            <a:r>
              <a:rPr lang="en-US" b="1" dirty="0"/>
              <a:t>sensory,</a:t>
            </a:r>
            <a:r>
              <a:rPr lang="en-US" dirty="0">
                <a:solidFill>
                  <a:srgbClr val="FF0000"/>
                </a:solidFill>
              </a:rPr>
              <a:t> </a:t>
            </a:r>
            <a:r>
              <a:rPr lang="en-US" b="1" dirty="0"/>
              <a:t>motor, cognitive, perceptual, and language </a:t>
            </a:r>
            <a:r>
              <a:rPr lang="en-US" dirty="0"/>
              <a:t>functions</a:t>
            </a:r>
            <a:r>
              <a:rPr lang="en-US" dirty="0" smtClean="0"/>
              <a:t>.</a:t>
            </a:r>
          </a:p>
          <a:p>
            <a:r>
              <a:rPr lang="en-US" dirty="0"/>
              <a:t>The </a:t>
            </a:r>
            <a:r>
              <a:rPr lang="en-US" b="1" dirty="0"/>
              <a:t>location</a:t>
            </a:r>
            <a:r>
              <a:rPr lang="en-US" dirty="0"/>
              <a:t> and </a:t>
            </a:r>
            <a:r>
              <a:rPr lang="en-US" b="1" dirty="0"/>
              <a:t>extent</a:t>
            </a:r>
            <a:r>
              <a:rPr lang="en-US" dirty="0"/>
              <a:t> of brain injury, </a:t>
            </a:r>
            <a:r>
              <a:rPr lang="en-US" b="1" dirty="0"/>
              <a:t>the amount of collateral blood</a:t>
            </a:r>
            <a:r>
              <a:rPr lang="en-US" dirty="0"/>
              <a:t> flow, and early </a:t>
            </a:r>
            <a:r>
              <a:rPr lang="en-US" b="1" dirty="0"/>
              <a:t>acute care management </a:t>
            </a:r>
            <a:r>
              <a:rPr lang="en-US" dirty="0"/>
              <a:t>determine the severity of neurological deficits in an individual patient.</a:t>
            </a:r>
          </a:p>
          <a:p>
            <a:endParaRPr lang="en-US" dirty="0" smtClean="0"/>
          </a:p>
          <a:p>
            <a:endParaRPr lang="en-US" dirty="0" smtClean="0"/>
          </a:p>
          <a:p>
            <a:endParaRPr lang="en-US" dirty="0" smtClean="0"/>
          </a:p>
        </p:txBody>
      </p:sp>
      <p:sp>
        <p:nvSpPr>
          <p:cNvPr id="2" name="Title 1"/>
          <p:cNvSpPr>
            <a:spLocks noGrp="1"/>
          </p:cNvSpPr>
          <p:nvPr>
            <p:ph type="title"/>
          </p:nvPr>
        </p:nvSpPr>
        <p:spPr>
          <a:xfrm>
            <a:off x="990600" y="990600"/>
            <a:ext cx="7315200" cy="1154097"/>
          </a:xfrm>
        </p:spPr>
        <p:txBody>
          <a:bodyPr>
            <a:normAutofit/>
          </a:bodyPr>
          <a:lstStyle/>
          <a:p>
            <a:r>
              <a:rPr lang="en-US" b="1" dirty="0" smtClean="0">
                <a:solidFill>
                  <a:schemeClr val="tx1"/>
                </a:solidFill>
              </a:rPr>
              <a:t>Introduction </a:t>
            </a:r>
            <a:endParaRPr lang="en-US" b="1" dirty="0">
              <a:solidFill>
                <a:schemeClr val="tx1"/>
              </a:solidFill>
            </a:endParaRPr>
          </a:p>
        </p:txBody>
      </p:sp>
    </p:spTree>
    <p:extLst>
      <p:ext uri="{BB962C8B-B14F-4D97-AF65-F5344CB8AC3E}">
        <p14:creationId xmlns:p14="http://schemas.microsoft.com/office/powerpoint/2010/main" xmlns="" val="3748224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769833"/>
            <a:ext cx="7772400" cy="2945167"/>
          </a:xfrm>
        </p:spPr>
        <p:txBody>
          <a:bodyPr>
            <a:normAutofit fontScale="85000" lnSpcReduction="20000"/>
          </a:bodyPr>
          <a:lstStyle/>
          <a:p>
            <a:pPr marL="0" indent="0">
              <a:buNone/>
            </a:pPr>
            <a:r>
              <a:rPr lang="en-US" dirty="0"/>
              <a:t>Strokes are classified </a:t>
            </a:r>
            <a:r>
              <a:rPr lang="en-US" dirty="0" smtClean="0"/>
              <a:t>by: </a:t>
            </a:r>
          </a:p>
          <a:p>
            <a:r>
              <a:rPr lang="en-US" b="1" dirty="0"/>
              <a:t>E</a:t>
            </a:r>
            <a:r>
              <a:rPr lang="en-US" b="1" dirty="0" smtClean="0"/>
              <a:t>tiological </a:t>
            </a:r>
            <a:r>
              <a:rPr lang="en-US" b="1" dirty="0"/>
              <a:t>categories </a:t>
            </a:r>
            <a:r>
              <a:rPr lang="en-US" dirty="0"/>
              <a:t>(thrombosis, embolus, or </a:t>
            </a:r>
            <a:r>
              <a:rPr lang="en-US" dirty="0" smtClean="0"/>
              <a:t>hemorrhage)</a:t>
            </a:r>
          </a:p>
          <a:p>
            <a:r>
              <a:rPr lang="en-US" b="1" dirty="0" smtClean="0"/>
              <a:t>Specific </a:t>
            </a:r>
            <a:r>
              <a:rPr lang="en-US" b="1" dirty="0"/>
              <a:t>vascular territory </a:t>
            </a:r>
            <a:r>
              <a:rPr lang="en-US" dirty="0"/>
              <a:t>(anterior cerebral artery syndrome, middle cerebral artery syndrome, and so </a:t>
            </a:r>
            <a:r>
              <a:rPr lang="en-US" dirty="0" smtClean="0"/>
              <a:t>forth)</a:t>
            </a:r>
          </a:p>
          <a:p>
            <a:r>
              <a:rPr lang="en-US" b="1" dirty="0" smtClean="0"/>
              <a:t>Management </a:t>
            </a:r>
            <a:r>
              <a:rPr lang="en-US" b="1" dirty="0"/>
              <a:t>categories </a:t>
            </a:r>
            <a:r>
              <a:rPr lang="en-US" dirty="0"/>
              <a:t>(transient ischemic attack, minor stroke, major stroke, deteriorating stroke, young stroke).</a:t>
            </a:r>
          </a:p>
          <a:p>
            <a:endParaRPr lang="en-US" dirty="0"/>
          </a:p>
        </p:txBody>
      </p:sp>
      <p:sp>
        <p:nvSpPr>
          <p:cNvPr id="2" name="Title 1"/>
          <p:cNvSpPr>
            <a:spLocks noGrp="1"/>
          </p:cNvSpPr>
          <p:nvPr>
            <p:ph type="title"/>
          </p:nvPr>
        </p:nvSpPr>
        <p:spPr/>
        <p:txBody>
          <a:bodyPr/>
          <a:lstStyle/>
          <a:p>
            <a:r>
              <a:rPr lang="en-US" b="1" dirty="0" smtClean="0">
                <a:solidFill>
                  <a:schemeClr val="tx1"/>
                </a:solidFill>
              </a:rPr>
              <a:t>Classification of stroke</a:t>
            </a:r>
            <a:endParaRPr lang="en-US" b="1" dirty="0">
              <a:solidFill>
                <a:schemeClr val="tx1"/>
              </a:solidFill>
            </a:endParaRPr>
          </a:p>
        </p:txBody>
      </p:sp>
    </p:spTree>
    <p:extLst>
      <p:ext uri="{BB962C8B-B14F-4D97-AF65-F5344CB8AC3E}">
        <p14:creationId xmlns:p14="http://schemas.microsoft.com/office/powerpoint/2010/main" xmlns="" val="386471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Stroke is the fourth leading cause of death and the </a:t>
            </a:r>
            <a:r>
              <a:rPr lang="en-US" dirty="0" smtClean="0"/>
              <a:t>leading cause </a:t>
            </a:r>
            <a:r>
              <a:rPr lang="en-US" dirty="0"/>
              <a:t>of long-term disability among adults in the </a:t>
            </a:r>
            <a:r>
              <a:rPr lang="en-US" dirty="0" smtClean="0"/>
              <a:t>United States.</a:t>
            </a:r>
            <a:endParaRPr lang="en-US" dirty="0"/>
          </a:p>
          <a:p>
            <a:r>
              <a:rPr lang="en-US" dirty="0"/>
              <a:t>An estimated 7,000,000 Americans older </a:t>
            </a:r>
            <a:r>
              <a:rPr lang="en-US" dirty="0" smtClean="0"/>
              <a:t>than 20 </a:t>
            </a:r>
            <a:r>
              <a:rPr lang="en-US" dirty="0"/>
              <a:t>years of age have experienced a stroke.</a:t>
            </a:r>
            <a:endParaRPr lang="en-US" dirty="0" smtClean="0"/>
          </a:p>
          <a:p>
            <a:r>
              <a:rPr lang="en-US" dirty="0"/>
              <a:t>Each </a:t>
            </a:r>
            <a:r>
              <a:rPr lang="en-US" dirty="0" smtClean="0"/>
              <a:t>year approximately </a:t>
            </a:r>
            <a:r>
              <a:rPr lang="en-US" dirty="0"/>
              <a:t>795,000 individuals experience a </a:t>
            </a:r>
            <a:r>
              <a:rPr lang="en-US" dirty="0" smtClean="0"/>
              <a:t>stroke; approximately </a:t>
            </a:r>
            <a:r>
              <a:rPr lang="en-US" dirty="0"/>
              <a:t>610,000 are first attacks and 185,000 </a:t>
            </a:r>
            <a:r>
              <a:rPr lang="en-US" dirty="0" smtClean="0"/>
              <a:t>are recurrent strokes</a:t>
            </a:r>
          </a:p>
          <a:p>
            <a:r>
              <a:rPr lang="en-US" dirty="0" smtClean="0"/>
              <a:t>The </a:t>
            </a:r>
            <a:r>
              <a:rPr lang="en-US" dirty="0"/>
              <a:t>incidence of stroke is about </a:t>
            </a:r>
            <a:r>
              <a:rPr lang="en-US" dirty="0" smtClean="0"/>
              <a:t>1.25 times </a:t>
            </a:r>
            <a:r>
              <a:rPr lang="en-US" dirty="0"/>
              <a:t>greater for males than females. </a:t>
            </a:r>
            <a:endParaRPr lang="en-US" dirty="0" smtClean="0"/>
          </a:p>
          <a:p>
            <a:r>
              <a:rPr lang="en-US" dirty="0"/>
              <a:t>The incidence of stroke increases dramatically with age, doubling in the decade after 65 years of age. </a:t>
            </a:r>
          </a:p>
          <a:p>
            <a:endParaRPr lang="en-US" dirty="0"/>
          </a:p>
        </p:txBody>
      </p:sp>
      <p:sp>
        <p:nvSpPr>
          <p:cNvPr id="2" name="Title 1"/>
          <p:cNvSpPr>
            <a:spLocks noGrp="1"/>
          </p:cNvSpPr>
          <p:nvPr>
            <p:ph type="title"/>
          </p:nvPr>
        </p:nvSpPr>
        <p:spPr/>
        <p:txBody>
          <a:bodyPr>
            <a:normAutofit/>
          </a:bodyPr>
          <a:lstStyle/>
          <a:p>
            <a:r>
              <a:rPr lang="en-US" b="1" dirty="0" smtClean="0">
                <a:solidFill>
                  <a:schemeClr val="tx1"/>
                </a:solidFill>
              </a:rPr>
              <a:t>Epidemiology</a:t>
            </a:r>
            <a:endParaRPr lang="en-US" dirty="0">
              <a:solidFill>
                <a:schemeClr val="tx1"/>
              </a:solidFill>
            </a:endParaRPr>
          </a:p>
        </p:txBody>
      </p:sp>
    </p:spTree>
    <p:extLst>
      <p:ext uri="{BB962C8B-B14F-4D97-AF65-F5344CB8AC3E}">
        <p14:creationId xmlns:p14="http://schemas.microsoft.com/office/powerpoint/2010/main" xmlns="" val="4085387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Thrombosis (atherosclerosis)</a:t>
            </a:r>
          </a:p>
          <a:p>
            <a:r>
              <a:rPr lang="en-US" dirty="0" smtClean="0"/>
              <a:t>Embolism (dislodged thrombus)</a:t>
            </a:r>
          </a:p>
          <a:p>
            <a:r>
              <a:rPr lang="en-US" dirty="0" smtClean="0"/>
              <a:t>Hemorrhage (hypertension, aneurysm, </a:t>
            </a:r>
            <a:r>
              <a:rPr lang="en-US" dirty="0" err="1" smtClean="0"/>
              <a:t>Arterio</a:t>
            </a:r>
            <a:r>
              <a:rPr lang="en-US" dirty="0" smtClean="0"/>
              <a:t>-venous malformation) </a:t>
            </a:r>
          </a:p>
          <a:p>
            <a:endParaRPr lang="en-US" dirty="0"/>
          </a:p>
        </p:txBody>
      </p:sp>
      <p:sp>
        <p:nvSpPr>
          <p:cNvPr id="2" name="Title 1"/>
          <p:cNvSpPr>
            <a:spLocks noGrp="1"/>
          </p:cNvSpPr>
          <p:nvPr>
            <p:ph type="title"/>
          </p:nvPr>
        </p:nvSpPr>
        <p:spPr/>
        <p:txBody>
          <a:bodyPr>
            <a:normAutofit/>
          </a:bodyPr>
          <a:lstStyle/>
          <a:p>
            <a:r>
              <a:rPr lang="en-US" b="1" dirty="0" smtClean="0">
                <a:solidFill>
                  <a:schemeClr val="tx1"/>
                </a:solidFill>
              </a:rPr>
              <a:t>Etiology</a:t>
            </a:r>
            <a:endParaRPr lang="en-US" dirty="0">
              <a:solidFill>
                <a:schemeClr val="tx1"/>
              </a:solidFill>
            </a:endParaRPr>
          </a:p>
        </p:txBody>
      </p:sp>
    </p:spTree>
    <p:extLst>
      <p:ext uri="{BB962C8B-B14F-4D97-AF65-F5344CB8AC3E}">
        <p14:creationId xmlns:p14="http://schemas.microsoft.com/office/powerpoint/2010/main" xmlns="" val="3627580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a:t>Atherosclerosis </a:t>
            </a:r>
            <a:r>
              <a:rPr lang="en-US" dirty="0"/>
              <a:t>is a major contributory factor in cerebrovascular disease.</a:t>
            </a:r>
          </a:p>
          <a:p>
            <a:r>
              <a:rPr lang="en-US" dirty="0"/>
              <a:t> It is characterized by plaque formation with an accumulation of lipids, fibrin, complex carbohydrates, and calcium deposits on arterial walls that leads to progressive narrowing of blood vessels. </a:t>
            </a:r>
          </a:p>
          <a:p>
            <a:r>
              <a:rPr lang="en-US" dirty="0"/>
              <a:t>Interruption of blood flow by atherosclerotic plaques occurs at certain sites of predilection. </a:t>
            </a:r>
          </a:p>
          <a:p>
            <a:r>
              <a:rPr lang="en-US" dirty="0"/>
              <a:t>These generally include bifurcations, constrictions, dilation, or angulations of arteries. </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2947875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most common sites for lesions to occur are at the origin of the common carotid artery or at its transition into the middle cerebral artery, at the main bifurcation of the middle cerebral artery, and at the junction of the vertebral arteries with the basilar </a:t>
            </a:r>
            <a:r>
              <a:rPr lang="en-US" dirty="0" smtClean="0"/>
              <a:t>artery.</a:t>
            </a:r>
            <a:endParaRPr lang="en-US"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3388338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0" y="0"/>
            <a:ext cx="5990912"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26189279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503</TotalTime>
  <Words>1890</Words>
  <Application>Microsoft Office PowerPoint</Application>
  <PresentationFormat>On-screen Show (4:3)</PresentationFormat>
  <Paragraphs>116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Stroke</vt:lpstr>
      <vt:lpstr>Chapter contents</vt:lpstr>
      <vt:lpstr>Introduction </vt:lpstr>
      <vt:lpstr>Classification of stroke</vt:lpstr>
      <vt:lpstr>Epidemiology</vt:lpstr>
      <vt:lpstr>Etiology</vt:lpstr>
      <vt:lpstr>Slide 7</vt:lpstr>
      <vt:lpstr>Slide 8</vt:lpstr>
      <vt:lpstr>Slide 9</vt:lpstr>
      <vt:lpstr>Slide 10</vt:lpstr>
      <vt:lpstr>Slide 11</vt:lpstr>
      <vt:lpstr>Slide 12</vt:lpstr>
      <vt:lpstr>Slide 13</vt:lpstr>
      <vt:lpstr>Slide 14</vt:lpstr>
      <vt:lpstr>Risk Factors and Stroke Prevention</vt:lpstr>
      <vt:lpstr>Slide 16</vt:lpstr>
      <vt:lpstr>Slide 17</vt:lpstr>
      <vt:lpstr>Slide 18</vt:lpstr>
      <vt:lpstr>Slide 19</vt:lpstr>
      <vt:lpstr>Slide 20</vt:lpstr>
      <vt:lpstr>Pathophysiology</vt:lpstr>
      <vt:lpstr>Slide 22</vt:lpstr>
      <vt:lpstr>Slide 23</vt:lpstr>
      <vt:lpstr>Slide 24</vt:lpstr>
      <vt:lpstr>Slide 25</vt:lpstr>
      <vt:lpstr>Management Categories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 Stroke 1</dc:title>
  <dc:creator>Administrator</dc:creator>
  <cp:lastModifiedBy>SALEEM</cp:lastModifiedBy>
  <cp:revision>25</cp:revision>
  <dcterms:created xsi:type="dcterms:W3CDTF">2006-08-16T00:00:00Z</dcterms:created>
  <dcterms:modified xsi:type="dcterms:W3CDTF">2015-04-10T05:16:44Z</dcterms:modified>
</cp:coreProperties>
</file>