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257" r:id="rId3"/>
    <p:sldId id="274" r:id="rId4"/>
    <p:sldId id="270" r:id="rId5"/>
    <p:sldId id="291" r:id="rId6"/>
    <p:sldId id="268" r:id="rId7"/>
    <p:sldId id="307" r:id="rId8"/>
    <p:sldId id="308" r:id="rId9"/>
    <p:sldId id="292" r:id="rId10"/>
    <p:sldId id="272" r:id="rId11"/>
    <p:sldId id="258" r:id="rId12"/>
    <p:sldId id="294" r:id="rId13"/>
    <p:sldId id="263" r:id="rId14"/>
    <p:sldId id="310" r:id="rId15"/>
    <p:sldId id="262" r:id="rId16"/>
    <p:sldId id="309" r:id="rId17"/>
    <p:sldId id="288" r:id="rId18"/>
    <p:sldId id="260" r:id="rId19"/>
    <p:sldId id="279" r:id="rId20"/>
    <p:sldId id="296" r:id="rId21"/>
    <p:sldId id="261" r:id="rId22"/>
    <p:sldId id="302" r:id="rId23"/>
    <p:sldId id="303" r:id="rId24"/>
    <p:sldId id="295" r:id="rId25"/>
    <p:sldId id="300" r:id="rId26"/>
    <p:sldId id="297" r:id="rId27"/>
    <p:sldId id="301" r:id="rId28"/>
    <p:sldId id="304" r:id="rId29"/>
    <p:sldId id="306" r:id="rId30"/>
    <p:sldId id="287" r:id="rId31"/>
    <p:sldId id="283" r:id="rId32"/>
    <p:sldId id="285" r:id="rId33"/>
    <p:sldId id="275" r:id="rId34"/>
    <p:sldId id="276" r:id="rId35"/>
    <p:sldId id="277" r:id="rId36"/>
    <p:sldId id="278" r:id="rId37"/>
    <p:sldId id="289" r:id="rId38"/>
    <p:sldId id="290" r:id="rId39"/>
    <p:sldId id="286" r:id="rId40"/>
    <p:sldId id="30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94591" autoAdjust="0"/>
  </p:normalViewPr>
  <p:slideViewPr>
    <p:cSldViewPr snapToGrid="0">
      <p:cViewPr>
        <p:scale>
          <a:sx n="95" d="100"/>
          <a:sy n="95" d="100"/>
        </p:scale>
        <p:origin x="996"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96F0E7-2864-4591-893D-02005BB6D154}" type="datetimeFigureOut">
              <a:rPr lang="en-US" smtClean="0"/>
              <a:t>11/3/2020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94359F-8A24-4EA3-BEA4-D827666377FA}" type="slidenum">
              <a:rPr lang="en-US" smtClean="0"/>
              <a:t>‹#›</a:t>
            </a:fld>
            <a:endParaRPr lang="en-US"/>
          </a:p>
        </p:txBody>
      </p:sp>
    </p:spTree>
    <p:extLst>
      <p:ext uri="{BB962C8B-B14F-4D97-AF65-F5344CB8AC3E}">
        <p14:creationId xmlns:p14="http://schemas.microsoft.com/office/powerpoint/2010/main" val="852256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HDL = H for Healthy </a:t>
            </a:r>
          </a:p>
          <a:p>
            <a:r>
              <a:rPr lang="en-US" dirty="0" smtClean="0"/>
              <a:t>LDL = L for Lethal</a:t>
            </a:r>
            <a:endParaRPr lang="en-US" dirty="0"/>
          </a:p>
        </p:txBody>
      </p:sp>
      <p:sp>
        <p:nvSpPr>
          <p:cNvPr id="4" name="Slide Number Placeholder 3"/>
          <p:cNvSpPr>
            <a:spLocks noGrp="1"/>
          </p:cNvSpPr>
          <p:nvPr>
            <p:ph type="sldNum" sz="quarter" idx="10"/>
          </p:nvPr>
        </p:nvSpPr>
        <p:spPr/>
        <p:txBody>
          <a:bodyPr/>
          <a:lstStyle/>
          <a:p>
            <a:fld id="{C694359F-8A24-4EA3-BEA4-D827666377FA}" type="slidenum">
              <a:rPr lang="en-US" smtClean="0"/>
              <a:t>2</a:t>
            </a:fld>
            <a:endParaRPr lang="en-US"/>
          </a:p>
        </p:txBody>
      </p:sp>
    </p:spTree>
    <p:extLst>
      <p:ext uri="{BB962C8B-B14F-4D97-AF65-F5344CB8AC3E}">
        <p14:creationId xmlns:p14="http://schemas.microsoft.com/office/powerpoint/2010/main" val="2119071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Uricosurics</a:t>
            </a:r>
            <a:r>
              <a:rPr lang="en-US" dirty="0" smtClean="0"/>
              <a:t> are drugs that promote the excretion of uric acid and are used in patients who have gout (high uric acid levels leading to uric acid crystal formation in joints).</a:t>
            </a:r>
            <a:endParaRPr lang="en-US" dirty="0"/>
          </a:p>
        </p:txBody>
      </p:sp>
      <p:sp>
        <p:nvSpPr>
          <p:cNvPr id="4" name="Slide Number Placeholder 3"/>
          <p:cNvSpPr>
            <a:spLocks noGrp="1"/>
          </p:cNvSpPr>
          <p:nvPr>
            <p:ph type="sldNum" sz="quarter" idx="10"/>
          </p:nvPr>
        </p:nvSpPr>
        <p:spPr/>
        <p:txBody>
          <a:bodyPr/>
          <a:lstStyle/>
          <a:p>
            <a:fld id="{C694359F-8A24-4EA3-BEA4-D827666377FA}" type="slidenum">
              <a:rPr lang="en-US" smtClean="0"/>
              <a:t>17</a:t>
            </a:fld>
            <a:endParaRPr lang="en-US"/>
          </a:p>
        </p:txBody>
      </p:sp>
    </p:spTree>
    <p:extLst>
      <p:ext uri="{BB962C8B-B14F-4D97-AF65-F5344CB8AC3E}">
        <p14:creationId xmlns:p14="http://schemas.microsoft.com/office/powerpoint/2010/main" val="3025667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https://quizlet.com/20190905/antihyperlipidemic-drugs-flash-cards/</a:t>
            </a:r>
            <a:endParaRPr lang="en-US" dirty="0"/>
          </a:p>
        </p:txBody>
      </p:sp>
      <p:sp>
        <p:nvSpPr>
          <p:cNvPr id="4" name="Slide Number Placeholder 3"/>
          <p:cNvSpPr>
            <a:spLocks noGrp="1"/>
          </p:cNvSpPr>
          <p:nvPr>
            <p:ph type="sldNum" sz="quarter" idx="10"/>
          </p:nvPr>
        </p:nvSpPr>
        <p:spPr/>
        <p:txBody>
          <a:bodyPr/>
          <a:lstStyle/>
          <a:p>
            <a:fld id="{C694359F-8A24-4EA3-BEA4-D827666377FA}" type="slidenum">
              <a:rPr lang="en-US" smtClean="0"/>
              <a:t>18</a:t>
            </a:fld>
            <a:endParaRPr lang="en-US"/>
          </a:p>
        </p:txBody>
      </p:sp>
    </p:spTree>
    <p:extLst>
      <p:ext uri="{BB962C8B-B14F-4D97-AF65-F5344CB8AC3E}">
        <p14:creationId xmlns:p14="http://schemas.microsoft.com/office/powerpoint/2010/main" val="2431167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Rhabdomyolysis is a serious syndrome due to a direct or indirect muscle injury. It results from the death of muscle fibers and release of their contents into the bloodstream.</a:t>
            </a:r>
            <a:endParaRPr lang="en-US" dirty="0"/>
          </a:p>
        </p:txBody>
      </p:sp>
      <p:sp>
        <p:nvSpPr>
          <p:cNvPr id="4" name="Slide Number Placeholder 3"/>
          <p:cNvSpPr>
            <a:spLocks noGrp="1"/>
          </p:cNvSpPr>
          <p:nvPr>
            <p:ph type="sldNum" sz="quarter" idx="10"/>
          </p:nvPr>
        </p:nvSpPr>
        <p:spPr/>
        <p:txBody>
          <a:bodyPr/>
          <a:lstStyle/>
          <a:p>
            <a:fld id="{C694359F-8A24-4EA3-BEA4-D827666377FA}" type="slidenum">
              <a:rPr lang="en-US" smtClean="0"/>
              <a:t>19</a:t>
            </a:fld>
            <a:endParaRPr lang="en-US"/>
          </a:p>
        </p:txBody>
      </p:sp>
    </p:spTree>
    <p:extLst>
      <p:ext uri="{BB962C8B-B14F-4D97-AF65-F5344CB8AC3E}">
        <p14:creationId xmlns:p14="http://schemas.microsoft.com/office/powerpoint/2010/main" val="2680339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Omega-3 fatty acids can be used safely in pregnancy as monotherapy</a:t>
            </a:r>
            <a:endParaRPr lang="en-US" dirty="0"/>
          </a:p>
        </p:txBody>
      </p:sp>
      <p:sp>
        <p:nvSpPr>
          <p:cNvPr id="4" name="Slide Number Placeholder 3"/>
          <p:cNvSpPr>
            <a:spLocks noGrp="1"/>
          </p:cNvSpPr>
          <p:nvPr>
            <p:ph type="sldNum" sz="quarter" idx="10"/>
          </p:nvPr>
        </p:nvSpPr>
        <p:spPr/>
        <p:txBody>
          <a:bodyPr/>
          <a:lstStyle/>
          <a:p>
            <a:fld id="{C694359F-8A24-4EA3-BEA4-D827666377FA}" type="slidenum">
              <a:rPr lang="en-US" smtClean="0"/>
              <a:t>20</a:t>
            </a:fld>
            <a:endParaRPr lang="en-US"/>
          </a:p>
        </p:txBody>
      </p:sp>
    </p:spTree>
    <p:extLst>
      <p:ext uri="{BB962C8B-B14F-4D97-AF65-F5344CB8AC3E}">
        <p14:creationId xmlns:p14="http://schemas.microsoft.com/office/powerpoint/2010/main" val="190157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Niacin is contraindicated in patients with known hypersensitivity to niacin, active ... or irritation that can usually be alleviated by </a:t>
            </a:r>
            <a:r>
              <a:rPr lang="en-US" b="1" dirty="0" smtClean="0"/>
              <a:t>taking garlic supplements</a:t>
            </a:r>
            <a:r>
              <a:rPr lang="en-US" dirty="0" smtClean="0"/>
              <a:t> with food. There is an increased risk of bleeding when </a:t>
            </a:r>
            <a:r>
              <a:rPr lang="en-US" sz="2000" b="1" dirty="0" smtClean="0">
                <a:solidFill>
                  <a:srgbClr val="FF0000"/>
                </a:solidFill>
              </a:rPr>
              <a:t>garlic </a:t>
            </a:r>
            <a:r>
              <a:rPr lang="en-US" dirty="0" smtClean="0"/>
              <a:t>is taken with warfarin.</a:t>
            </a:r>
            <a:endParaRPr lang="en-US" dirty="0"/>
          </a:p>
        </p:txBody>
      </p:sp>
      <p:sp>
        <p:nvSpPr>
          <p:cNvPr id="4" name="Slide Number Placeholder 3"/>
          <p:cNvSpPr>
            <a:spLocks noGrp="1"/>
          </p:cNvSpPr>
          <p:nvPr>
            <p:ph type="sldNum" sz="quarter" idx="10"/>
          </p:nvPr>
        </p:nvSpPr>
        <p:spPr/>
        <p:txBody>
          <a:bodyPr/>
          <a:lstStyle/>
          <a:p>
            <a:fld id="{C694359F-8A24-4EA3-BEA4-D827666377FA}" type="slidenum">
              <a:rPr lang="en-US" smtClean="0"/>
              <a:t>21</a:t>
            </a:fld>
            <a:endParaRPr lang="en-US"/>
          </a:p>
        </p:txBody>
      </p:sp>
    </p:spTree>
    <p:extLst>
      <p:ext uri="{BB962C8B-B14F-4D97-AF65-F5344CB8AC3E}">
        <p14:creationId xmlns:p14="http://schemas.microsoft.com/office/powerpoint/2010/main" val="2476328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222222"/>
                </a:solidFill>
                <a:effectLst/>
                <a:latin typeface="arial" panose="020B0604020202020204" pitchFamily="34" charset="0"/>
              </a:rPr>
              <a:t>A </a:t>
            </a:r>
            <a:r>
              <a:rPr lang="en-US" b="0" i="0" dirty="0" err="1" smtClean="0">
                <a:solidFill>
                  <a:srgbClr val="222222"/>
                </a:solidFill>
                <a:effectLst/>
                <a:latin typeface="arial" panose="020B0604020202020204" pitchFamily="34" charset="0"/>
              </a:rPr>
              <a:t>sequestrant</a:t>
            </a:r>
            <a:r>
              <a:rPr lang="en-US" b="0" i="0" dirty="0" smtClean="0">
                <a:solidFill>
                  <a:srgbClr val="222222"/>
                </a:solidFill>
                <a:effectLst/>
                <a:latin typeface="arial" panose="020B0604020202020204" pitchFamily="34" charset="0"/>
              </a:rPr>
              <a:t> is a term for a food additive. </a:t>
            </a:r>
            <a:r>
              <a:rPr lang="en-US" b="0" i="0" dirty="0" err="1" smtClean="0">
                <a:solidFill>
                  <a:srgbClr val="222222"/>
                </a:solidFill>
                <a:effectLst/>
                <a:latin typeface="arial" panose="020B0604020202020204" pitchFamily="34" charset="0"/>
              </a:rPr>
              <a:t>Sequestrants</a:t>
            </a:r>
            <a:r>
              <a:rPr lang="en-US" b="0" i="0" dirty="0" smtClean="0">
                <a:solidFill>
                  <a:srgbClr val="222222"/>
                </a:solidFill>
                <a:effectLst/>
                <a:latin typeface="arial" panose="020B0604020202020204" pitchFamily="34" charset="0"/>
              </a:rPr>
              <a:t> improve the quality and stability of the food products</a:t>
            </a:r>
            <a:endParaRPr lang="en-US" dirty="0"/>
          </a:p>
        </p:txBody>
      </p:sp>
      <p:sp>
        <p:nvSpPr>
          <p:cNvPr id="4" name="Slide Number Placeholder 3"/>
          <p:cNvSpPr>
            <a:spLocks noGrp="1"/>
          </p:cNvSpPr>
          <p:nvPr>
            <p:ph type="sldNum" sz="quarter" idx="10"/>
          </p:nvPr>
        </p:nvSpPr>
        <p:spPr/>
        <p:txBody>
          <a:bodyPr/>
          <a:lstStyle/>
          <a:p>
            <a:fld id="{C694359F-8A24-4EA3-BEA4-D827666377FA}" type="slidenum">
              <a:rPr lang="en-US" smtClean="0"/>
              <a:t>22</a:t>
            </a:fld>
            <a:endParaRPr lang="en-US"/>
          </a:p>
        </p:txBody>
      </p:sp>
    </p:spTree>
    <p:extLst>
      <p:ext uri="{BB962C8B-B14F-4D97-AF65-F5344CB8AC3E}">
        <p14:creationId xmlns:p14="http://schemas.microsoft.com/office/powerpoint/2010/main" val="3867171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Fibric</a:t>
            </a:r>
            <a:r>
              <a:rPr lang="en-US" dirty="0" smtClean="0"/>
              <a:t> acid derivatives (fibrates) are a class of medication that lowers blood triglyceride levels. Fibrates lower blood triglyceride levels by reducing the liver's production of VLDL (the triglyceride-carrying particle that circulates in the blood) and by speeding up the removal of triglycerides from the blood.</a:t>
            </a:r>
            <a:endParaRPr lang="en-US" dirty="0"/>
          </a:p>
        </p:txBody>
      </p:sp>
      <p:sp>
        <p:nvSpPr>
          <p:cNvPr id="4" name="Slide Number Placeholder 3"/>
          <p:cNvSpPr>
            <a:spLocks noGrp="1"/>
          </p:cNvSpPr>
          <p:nvPr>
            <p:ph type="sldNum" sz="quarter" idx="10"/>
          </p:nvPr>
        </p:nvSpPr>
        <p:spPr/>
        <p:txBody>
          <a:bodyPr/>
          <a:lstStyle/>
          <a:p>
            <a:fld id="{C694359F-8A24-4EA3-BEA4-D827666377FA}" type="slidenum">
              <a:rPr lang="en-US" smtClean="0"/>
              <a:t>25</a:t>
            </a:fld>
            <a:endParaRPr lang="en-US"/>
          </a:p>
        </p:txBody>
      </p:sp>
    </p:spTree>
    <p:extLst>
      <p:ext uri="{BB962C8B-B14F-4D97-AF65-F5344CB8AC3E}">
        <p14:creationId xmlns:p14="http://schemas.microsoft.com/office/powerpoint/2010/main" val="3063638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ApoC-III is an important emerging target linking hypertriglyceridemia with cardiovascular disease (CVD).</a:t>
            </a:r>
            <a:endParaRPr lang="en-US" dirty="0"/>
          </a:p>
        </p:txBody>
      </p:sp>
      <p:sp>
        <p:nvSpPr>
          <p:cNvPr id="4" name="Slide Number Placeholder 3"/>
          <p:cNvSpPr>
            <a:spLocks noGrp="1"/>
          </p:cNvSpPr>
          <p:nvPr>
            <p:ph type="sldNum" sz="quarter" idx="10"/>
          </p:nvPr>
        </p:nvSpPr>
        <p:spPr/>
        <p:txBody>
          <a:bodyPr/>
          <a:lstStyle/>
          <a:p>
            <a:fld id="{C694359F-8A24-4EA3-BEA4-D827666377FA}" type="slidenum">
              <a:rPr lang="en-US" smtClean="0"/>
              <a:t>26</a:t>
            </a:fld>
            <a:endParaRPr lang="en-US"/>
          </a:p>
        </p:txBody>
      </p:sp>
    </p:spTree>
    <p:extLst>
      <p:ext uri="{BB962C8B-B14F-4D97-AF65-F5344CB8AC3E}">
        <p14:creationId xmlns:p14="http://schemas.microsoft.com/office/powerpoint/2010/main" val="1036137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Niemann</a:t>
            </a:r>
            <a:r>
              <a:rPr lang="en-US" dirty="0" smtClean="0"/>
              <a:t>-Pick C1-Like 1 (NPC1L1) is a protein found on the gastrointestinal tract epithelial cells as well as in hepatocytes. Specifically, it appears to bind to a critical mediator of cholesterol absorption.</a:t>
            </a:r>
            <a:endParaRPr lang="en-US" dirty="0"/>
          </a:p>
        </p:txBody>
      </p:sp>
      <p:sp>
        <p:nvSpPr>
          <p:cNvPr id="4" name="Slide Number Placeholder 3"/>
          <p:cNvSpPr>
            <a:spLocks noGrp="1"/>
          </p:cNvSpPr>
          <p:nvPr>
            <p:ph type="sldNum" sz="quarter" idx="10"/>
          </p:nvPr>
        </p:nvSpPr>
        <p:spPr/>
        <p:txBody>
          <a:bodyPr/>
          <a:lstStyle/>
          <a:p>
            <a:fld id="{C694359F-8A24-4EA3-BEA4-D827666377FA}" type="slidenum">
              <a:rPr lang="en-US" smtClean="0"/>
              <a:t>28</a:t>
            </a:fld>
            <a:endParaRPr lang="en-US"/>
          </a:p>
        </p:txBody>
      </p:sp>
    </p:spTree>
    <p:extLst>
      <p:ext uri="{BB962C8B-B14F-4D97-AF65-F5344CB8AC3E}">
        <p14:creationId xmlns:p14="http://schemas.microsoft.com/office/powerpoint/2010/main" val="2375959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single-gene defects of LDL receptors; this is known as</a:t>
            </a:r>
            <a:r>
              <a:rPr lang="en-US" baseline="0" dirty="0" smtClean="0"/>
              <a:t> </a:t>
            </a:r>
            <a:r>
              <a:rPr lang="en-US" dirty="0" smtClean="0"/>
              <a:t>familial </a:t>
            </a:r>
            <a:r>
              <a:rPr lang="en-US" dirty="0" err="1" smtClean="0"/>
              <a:t>hypercholesterolaemia</a:t>
            </a:r>
            <a:r>
              <a:rPr lang="en-US" dirty="0" smtClean="0"/>
              <a:t> (FH),</a:t>
            </a:r>
            <a:endParaRPr lang="en-US" dirty="0"/>
          </a:p>
        </p:txBody>
      </p:sp>
      <p:sp>
        <p:nvSpPr>
          <p:cNvPr id="4" name="Slide Number Placeholder 3"/>
          <p:cNvSpPr>
            <a:spLocks noGrp="1"/>
          </p:cNvSpPr>
          <p:nvPr>
            <p:ph type="sldNum" sz="quarter" idx="10"/>
          </p:nvPr>
        </p:nvSpPr>
        <p:spPr/>
        <p:txBody>
          <a:bodyPr/>
          <a:lstStyle/>
          <a:p>
            <a:fld id="{C694359F-8A24-4EA3-BEA4-D827666377FA}" type="slidenum">
              <a:rPr lang="en-US" smtClean="0"/>
              <a:t>33</a:t>
            </a:fld>
            <a:endParaRPr lang="en-US"/>
          </a:p>
        </p:txBody>
      </p:sp>
    </p:spTree>
    <p:extLst>
      <p:ext uri="{BB962C8B-B14F-4D97-AF65-F5344CB8AC3E}">
        <p14:creationId xmlns:p14="http://schemas.microsoft.com/office/powerpoint/2010/main" val="3094392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dirty="0" smtClean="0">
                <a:solidFill>
                  <a:srgbClr val="231F20"/>
                </a:solidFill>
                <a:effectLst/>
                <a:latin typeface="Times-Roman"/>
              </a:rPr>
              <a:t>The LDL particles have a t</a:t>
            </a:r>
            <a:r>
              <a:rPr lang="en-US" sz="800" i="0" dirty="0" smtClean="0">
                <a:solidFill>
                  <a:srgbClr val="231F20"/>
                </a:solidFill>
                <a:effectLst/>
                <a:latin typeface="Times-Roman"/>
              </a:rPr>
              <a:t>1/2 </a:t>
            </a:r>
            <a:r>
              <a:rPr lang="en-US" sz="1200" i="0" dirty="0" smtClean="0">
                <a:solidFill>
                  <a:srgbClr val="231F20"/>
                </a:solidFill>
                <a:effectLst/>
                <a:latin typeface="Times-Roman"/>
              </a:rPr>
              <a:t>of 1.5-2 days, which accounts</a:t>
            </a:r>
            <a:r>
              <a:rPr lang="en-US" sz="1200" i="0" baseline="0" dirty="0" smtClean="0">
                <a:solidFill>
                  <a:srgbClr val="231F20"/>
                </a:solidFill>
                <a:effectLst/>
                <a:latin typeface="Times-Roman"/>
              </a:rPr>
              <a:t> </a:t>
            </a:r>
            <a:r>
              <a:rPr lang="en-US" sz="1200" i="0" dirty="0" smtClean="0">
                <a:solidFill>
                  <a:srgbClr val="231F20"/>
                </a:solidFill>
                <a:effectLst/>
                <a:latin typeface="Times-Roman"/>
              </a:rPr>
              <a:t>for the higher plasma concentration of LDL than of</a:t>
            </a:r>
            <a:r>
              <a:rPr lang="en-US" sz="1200" i="0" baseline="0" dirty="0" smtClean="0">
                <a:solidFill>
                  <a:srgbClr val="231F20"/>
                </a:solidFill>
                <a:effectLst/>
                <a:latin typeface="Times-Roman"/>
              </a:rPr>
              <a:t> </a:t>
            </a:r>
            <a:r>
              <a:rPr lang="en-US" sz="1200" i="0" dirty="0" smtClean="0">
                <a:solidFill>
                  <a:srgbClr val="231F20"/>
                </a:solidFill>
                <a:effectLst/>
                <a:latin typeface="Times-Roman"/>
              </a:rPr>
              <a:t>VLDL and IDL. </a:t>
            </a:r>
            <a:r>
              <a:rPr lang="en-US" sz="800" i="0" dirty="0" smtClean="0">
                <a:solidFill>
                  <a:srgbClr val="231F20"/>
                </a:solidFill>
                <a:effectLst/>
                <a:latin typeface="Times-Roman"/>
              </a:rPr>
              <a:t/>
            </a:r>
            <a:br>
              <a:rPr lang="en-US" sz="800" i="0" dirty="0" smtClean="0">
                <a:solidFill>
                  <a:srgbClr val="231F20"/>
                </a:solidFill>
                <a:effectLst/>
                <a:latin typeface="Times-Roman"/>
              </a:rPr>
            </a:br>
            <a:endParaRPr lang="en-US" dirty="0"/>
          </a:p>
        </p:txBody>
      </p:sp>
      <p:sp>
        <p:nvSpPr>
          <p:cNvPr id="4" name="Slide Number Placeholder 3"/>
          <p:cNvSpPr>
            <a:spLocks noGrp="1"/>
          </p:cNvSpPr>
          <p:nvPr>
            <p:ph type="sldNum" sz="quarter" idx="10"/>
          </p:nvPr>
        </p:nvSpPr>
        <p:spPr/>
        <p:txBody>
          <a:bodyPr/>
          <a:lstStyle/>
          <a:p>
            <a:fld id="{C694359F-8A24-4EA3-BEA4-D827666377FA}" type="slidenum">
              <a:rPr lang="en-US" smtClean="0"/>
              <a:t>4</a:t>
            </a:fld>
            <a:endParaRPr lang="en-US"/>
          </a:p>
        </p:txBody>
      </p:sp>
    </p:spTree>
    <p:extLst>
      <p:ext uri="{BB962C8B-B14F-4D97-AF65-F5344CB8AC3E}">
        <p14:creationId xmlns:p14="http://schemas.microsoft.com/office/powerpoint/2010/main" val="3573378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to take medicine: Take statins at bedtime, advises the British Heart Foundation.</a:t>
            </a:r>
          </a:p>
          <a:p>
            <a:endParaRPr lang="en-US" dirty="0" smtClean="0"/>
          </a:p>
          <a:p>
            <a:r>
              <a:rPr lang="en-US" dirty="0" smtClean="0"/>
              <a:t>Here's why: Cholesterol production in the liver is highest after midnight and lowest during the morning and early afternoon, so statins are most effective when taken just before bedtime.</a:t>
            </a:r>
            <a:endParaRPr lang="en-US" dirty="0"/>
          </a:p>
        </p:txBody>
      </p:sp>
      <p:sp>
        <p:nvSpPr>
          <p:cNvPr id="4" name="Slide Number Placeholder 3"/>
          <p:cNvSpPr>
            <a:spLocks noGrp="1"/>
          </p:cNvSpPr>
          <p:nvPr>
            <p:ph type="sldNum" sz="quarter" idx="10"/>
          </p:nvPr>
        </p:nvSpPr>
        <p:spPr/>
        <p:txBody>
          <a:bodyPr/>
          <a:lstStyle/>
          <a:p>
            <a:fld id="{C694359F-8A24-4EA3-BEA4-D827666377FA}" type="slidenum">
              <a:rPr lang="en-US" smtClean="0"/>
              <a:t>36</a:t>
            </a:fld>
            <a:endParaRPr lang="en-US"/>
          </a:p>
        </p:txBody>
      </p:sp>
    </p:spTree>
    <p:extLst>
      <p:ext uri="{BB962C8B-B14F-4D97-AF65-F5344CB8AC3E}">
        <p14:creationId xmlns:p14="http://schemas.microsoft.com/office/powerpoint/2010/main" val="3003889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Omega−3 fatty acids, also called Omega-3 oils, ω−3 fatty acids or n−3 fatty acids, are polyunsaturated fatty acids (PUFAs) characterized by the presence of a double bond three atoms away from the terminal methyl group in their chemical structure.</a:t>
            </a:r>
          </a:p>
          <a:p>
            <a:r>
              <a:rPr lang="en-US" dirty="0" smtClean="0"/>
              <a:t>Docosahexaenoic acid, or DHA, is a type of omega-3 fat. Like the omega-3 fat </a:t>
            </a:r>
            <a:r>
              <a:rPr lang="en-US" dirty="0" err="1" smtClean="0"/>
              <a:t>eicosapentaenoic</a:t>
            </a:r>
            <a:r>
              <a:rPr lang="en-US" dirty="0" smtClean="0"/>
              <a:t> acid (EPA), DHA is plentiful in oily </a:t>
            </a:r>
            <a:r>
              <a:rPr lang="en-US" dirty="0" smtClean="0"/>
              <a:t>fish </a:t>
            </a:r>
          </a:p>
          <a:p>
            <a:r>
              <a:rPr lang="en-US" dirty="0" smtClean="0"/>
              <a:t>The mechanism</a:t>
            </a:r>
            <a:r>
              <a:rPr lang="en-US" baseline="0" dirty="0" smtClean="0"/>
              <a:t> </a:t>
            </a:r>
            <a:r>
              <a:rPr lang="en-US" dirty="0" smtClean="0"/>
              <a:t>of action of fish oil on plasma triglyceride concentrations</a:t>
            </a:r>
            <a:r>
              <a:rPr lang="en-US" baseline="0" dirty="0" smtClean="0"/>
              <a:t> </a:t>
            </a:r>
            <a:r>
              <a:rPr lang="en-US" dirty="0" smtClean="0"/>
              <a:t>is unknown. Fish oil is rich in PUFA, including</a:t>
            </a:r>
            <a:r>
              <a:rPr lang="en-US" baseline="0" dirty="0" smtClean="0"/>
              <a:t> </a:t>
            </a:r>
            <a:r>
              <a:rPr lang="en-US" dirty="0" err="1" smtClean="0"/>
              <a:t>eicosapentaenoic</a:t>
            </a:r>
            <a:r>
              <a:rPr lang="en-US" dirty="0" smtClean="0"/>
              <a:t> and docosahexaenoic acid, and it has</a:t>
            </a:r>
            <a:r>
              <a:rPr lang="en-US" baseline="0" dirty="0" smtClean="0"/>
              <a:t> </a:t>
            </a:r>
            <a:r>
              <a:rPr lang="en-US" dirty="0" smtClean="0"/>
              <a:t>other potentially important effects including inhibition of</a:t>
            </a:r>
            <a:r>
              <a:rPr lang="en-US" baseline="0" dirty="0" smtClean="0"/>
              <a:t> </a:t>
            </a:r>
            <a:r>
              <a:rPr lang="en-US" dirty="0" smtClean="0"/>
              <a:t>platelet function, prolongation of bleeding time, antiinflammatory</a:t>
            </a:r>
            <a:r>
              <a:rPr lang="en-US" baseline="0" dirty="0" smtClean="0"/>
              <a:t> </a:t>
            </a:r>
            <a:r>
              <a:rPr lang="en-US" dirty="0" smtClean="0"/>
              <a:t>effects and reduction of plasma fibrinogen.</a:t>
            </a:r>
            <a:endParaRPr lang="en-US" dirty="0"/>
          </a:p>
        </p:txBody>
      </p:sp>
      <p:sp>
        <p:nvSpPr>
          <p:cNvPr id="4" name="Slide Number Placeholder 3"/>
          <p:cNvSpPr>
            <a:spLocks noGrp="1"/>
          </p:cNvSpPr>
          <p:nvPr>
            <p:ph type="sldNum" sz="quarter" idx="10"/>
          </p:nvPr>
        </p:nvSpPr>
        <p:spPr/>
        <p:txBody>
          <a:bodyPr/>
          <a:lstStyle/>
          <a:p>
            <a:fld id="{C694359F-8A24-4EA3-BEA4-D827666377FA}" type="slidenum">
              <a:rPr lang="en-US" smtClean="0"/>
              <a:t>39</a:t>
            </a:fld>
            <a:endParaRPr lang="en-US"/>
          </a:p>
        </p:txBody>
      </p:sp>
    </p:spTree>
    <p:extLst>
      <p:ext uri="{BB962C8B-B14F-4D97-AF65-F5344CB8AC3E}">
        <p14:creationId xmlns:p14="http://schemas.microsoft.com/office/powerpoint/2010/main" val="1308572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Lipids</a:t>
            </a:r>
            <a:r>
              <a:rPr lang="en-US" baseline="0" dirty="0" smtClean="0"/>
              <a:t> are ,mainly three </a:t>
            </a:r>
            <a:r>
              <a:rPr lang="en-US" baseline="0" dirty="0" err="1" smtClean="0"/>
              <a:t>types..important</a:t>
            </a:r>
            <a:r>
              <a:rPr lang="en-US" baseline="0" dirty="0" smtClean="0"/>
              <a:t> source of energy,,, 1</a:t>
            </a:r>
            <a:r>
              <a:rPr lang="en-US" baseline="30000" dirty="0" smtClean="0"/>
              <a:t>st</a:t>
            </a:r>
            <a:r>
              <a:rPr lang="en-US" baseline="0" dirty="0" smtClean="0"/>
              <a:t> two largely store in the body bas a source of energy ,,,and PL as a emulsifier,,</a:t>
            </a:r>
            <a:r>
              <a:rPr lang="en-US" sz="1200" b="1" i="0" kern="1200" dirty="0" smtClean="0">
                <a:solidFill>
                  <a:schemeClr val="tx1"/>
                </a:solidFill>
                <a:effectLst/>
                <a:latin typeface="+mn-lt"/>
                <a:ea typeface="+mn-ea"/>
                <a:cs typeface="+mn-cs"/>
              </a:rPr>
              <a:t> (Emulsifiers</a:t>
            </a:r>
            <a:r>
              <a:rPr lang="en-US" sz="1200" b="0" i="0" kern="1200" dirty="0" smtClean="0">
                <a:solidFill>
                  <a:schemeClr val="tx1"/>
                </a:solidFill>
                <a:effectLst/>
                <a:latin typeface="+mn-lt"/>
                <a:ea typeface="+mn-ea"/>
                <a:cs typeface="+mn-cs"/>
              </a:rPr>
              <a:t> are additives that help two liquids mix.),,CH and TG not</a:t>
            </a:r>
            <a:r>
              <a:rPr lang="en-US" sz="1200" b="0" i="0" kern="1200" baseline="0" dirty="0" smtClean="0">
                <a:solidFill>
                  <a:schemeClr val="tx1"/>
                </a:solidFill>
                <a:effectLst/>
                <a:latin typeface="+mn-lt"/>
                <a:ea typeface="+mn-ea"/>
                <a:cs typeface="+mn-cs"/>
              </a:rPr>
              <a:t> soluble so transported by LP,,4TYPES    </a:t>
            </a:r>
            <a:r>
              <a:rPr lang="en-US" sz="1200" b="0" i="0" kern="1200" baseline="0" dirty="0" err="1" smtClean="0">
                <a:solidFill>
                  <a:schemeClr val="tx1"/>
                </a:solidFill>
                <a:effectLst/>
                <a:latin typeface="+mn-lt"/>
                <a:ea typeface="+mn-ea"/>
                <a:cs typeface="+mn-cs"/>
              </a:rPr>
              <a:t>Chlyomicron</a:t>
            </a:r>
            <a:r>
              <a:rPr lang="en-US" sz="1200" b="0" i="0" kern="1200" baseline="0" dirty="0" smtClean="0">
                <a:solidFill>
                  <a:schemeClr val="tx1"/>
                </a:solidFill>
                <a:effectLst/>
                <a:latin typeface="+mn-lt"/>
                <a:ea typeface="+mn-ea"/>
                <a:cs typeface="+mn-cs"/>
              </a:rPr>
              <a:t> ,,,,to HDL</a:t>
            </a:r>
            <a:endParaRPr lang="en-US" dirty="0"/>
          </a:p>
        </p:txBody>
      </p:sp>
      <p:sp>
        <p:nvSpPr>
          <p:cNvPr id="4" name="Slide Number Placeholder 3"/>
          <p:cNvSpPr>
            <a:spLocks noGrp="1"/>
          </p:cNvSpPr>
          <p:nvPr>
            <p:ph type="sldNum" sz="quarter" idx="10"/>
          </p:nvPr>
        </p:nvSpPr>
        <p:spPr/>
        <p:txBody>
          <a:bodyPr/>
          <a:lstStyle/>
          <a:p>
            <a:fld id="{C694359F-8A24-4EA3-BEA4-D827666377FA}" type="slidenum">
              <a:rPr lang="en-US" smtClean="0"/>
              <a:t>7</a:t>
            </a:fld>
            <a:endParaRPr lang="en-US"/>
          </a:p>
        </p:txBody>
      </p:sp>
    </p:spTree>
    <p:extLst>
      <p:ext uri="{BB962C8B-B14F-4D97-AF65-F5344CB8AC3E}">
        <p14:creationId xmlns:p14="http://schemas.microsoft.com/office/powerpoint/2010/main" val="1482904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Chylomicrons (from the Greek </a:t>
            </a:r>
            <a:r>
              <a:rPr lang="el-GR" dirty="0" smtClean="0"/>
              <a:t>χυλός, </a:t>
            </a:r>
            <a:r>
              <a:rPr lang="en-US" dirty="0" err="1" smtClean="0"/>
              <a:t>chylos</a:t>
            </a:r>
            <a:r>
              <a:rPr lang="en-US" dirty="0" smtClean="0"/>
              <a:t>, meaning juice (of plants or animals), and micron, meaning small particle), also known as ultra low-density lipoproteins (ULDL), are lipoprotein particles that consist of triglycerides (85–92%), phospholipids (6–12%), cholesterol (1–3%), and proteins (1–2%). free fatty acid (FFA), </a:t>
            </a:r>
            <a:r>
              <a:rPr lang="en-US" sz="1200" b="0" i="0" kern="1200" dirty="0" smtClean="0">
                <a:solidFill>
                  <a:schemeClr val="tx1"/>
                </a:solidFill>
                <a:effectLst/>
                <a:latin typeface="+mn-lt"/>
                <a:ea typeface="+mn-ea"/>
                <a:cs typeface="+mn-cs"/>
              </a:rPr>
              <a:t>Lipoprotein lipase (</a:t>
            </a:r>
            <a:r>
              <a:rPr lang="en-US" sz="1200" b="1" i="0" kern="1200" dirty="0" smtClean="0">
                <a:solidFill>
                  <a:schemeClr val="tx1"/>
                </a:solidFill>
                <a:effectLst/>
                <a:latin typeface="+mn-lt"/>
                <a:ea typeface="+mn-ea"/>
                <a:cs typeface="+mn-cs"/>
              </a:rPr>
              <a:t>LPL</a:t>
            </a:r>
            <a:r>
              <a:rPr lang="en-US" sz="1200" b="0" i="0" kern="1200" dirty="0" smtClean="0">
                <a:solidFill>
                  <a:schemeClr val="tx1"/>
                </a:solidFill>
                <a:effectLst/>
                <a:latin typeface="+mn-lt"/>
                <a:ea typeface="+mn-ea"/>
                <a:cs typeface="+mn-cs"/>
              </a:rPr>
              <a:t>), hepatic lipase (HL)</a:t>
            </a:r>
          </a:p>
          <a:p>
            <a:endParaRPr lang="en-US" dirty="0"/>
          </a:p>
        </p:txBody>
      </p:sp>
      <p:sp>
        <p:nvSpPr>
          <p:cNvPr id="4" name="Slide Number Placeholder 3"/>
          <p:cNvSpPr>
            <a:spLocks noGrp="1"/>
          </p:cNvSpPr>
          <p:nvPr>
            <p:ph type="sldNum" sz="quarter" idx="10"/>
          </p:nvPr>
        </p:nvSpPr>
        <p:spPr/>
        <p:txBody>
          <a:bodyPr/>
          <a:lstStyle/>
          <a:p>
            <a:fld id="{C694359F-8A24-4EA3-BEA4-D827666377FA}" type="slidenum">
              <a:rPr lang="en-US" smtClean="0"/>
              <a:t>9</a:t>
            </a:fld>
            <a:endParaRPr lang="en-US"/>
          </a:p>
        </p:txBody>
      </p:sp>
    </p:spTree>
    <p:extLst>
      <p:ext uri="{BB962C8B-B14F-4D97-AF65-F5344CB8AC3E}">
        <p14:creationId xmlns:p14="http://schemas.microsoft.com/office/powerpoint/2010/main" val="856917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dirty="0" smtClean="0">
                <a:solidFill>
                  <a:srgbClr val="231F20"/>
                </a:solidFill>
                <a:effectLst/>
                <a:latin typeface="AGaramond-Regular"/>
              </a:rPr>
              <a:t>Peroxisome proliferator-activated receptor-alpha (</a:t>
            </a:r>
            <a:r>
              <a:rPr lang="en-US" sz="1200" b="1" i="0" dirty="0" smtClean="0">
                <a:solidFill>
                  <a:srgbClr val="231F20"/>
                </a:solidFill>
                <a:effectLst/>
                <a:latin typeface="AGaramond-Bold"/>
              </a:rPr>
              <a:t>PPAR-</a:t>
            </a:r>
            <a:r>
              <a:rPr lang="el-GR" sz="1200" i="0" dirty="0" smtClean="0">
                <a:solidFill>
                  <a:srgbClr val="231F20"/>
                </a:solidFill>
                <a:effectLst/>
                <a:latin typeface="Symbol" panose="05050102010706020507" pitchFamily="18" charset="2"/>
              </a:rPr>
              <a:t>α</a:t>
            </a:r>
            <a:r>
              <a:rPr lang="el-GR" sz="1200" i="0" dirty="0" smtClean="0">
                <a:solidFill>
                  <a:srgbClr val="231F20"/>
                </a:solidFill>
                <a:effectLst/>
                <a:latin typeface="AGaramond-Regular"/>
              </a:rPr>
              <a:t>)</a:t>
            </a:r>
            <a:endParaRPr lang="en-US" sz="1200" i="0" dirty="0" smtClean="0">
              <a:solidFill>
                <a:srgbClr val="231F20"/>
              </a:solidFill>
              <a:effectLst/>
              <a:latin typeface="AGaramond-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Chylomicrons are converted to chylomicron remnants by the hydrolysis of their triglycerides by LPL. Chylomicron remnants are rapidly cleared from the plasma by the liver. “Remnant receptors” include the LDL receptor–related protein (LRP), LDL receptors, and perhaps other receptors. Free fatty acid (FFA) released by LPL is used by muscle tissue as an energy source or taken up and stored by adipose tissue. HL, hepatic lipase; IDL, intermediate-density lipoproteins; LDL, low-density lipoproteins; LPL, lipoprotein lipase; VLDL, very-low-density lipoproteins.</a:t>
            </a:r>
          </a:p>
          <a:p>
            <a:r>
              <a:rPr lang="el-GR" sz="1200" i="0" dirty="0" smtClean="0">
                <a:solidFill>
                  <a:srgbClr val="231F20"/>
                </a:solidFill>
                <a:effectLst/>
                <a:latin typeface="AGaramond-Regular"/>
              </a:rPr>
              <a:t/>
            </a:r>
            <a:br>
              <a:rPr lang="el-GR" sz="1200" i="0" dirty="0" smtClean="0">
                <a:solidFill>
                  <a:srgbClr val="231F20"/>
                </a:solidFill>
                <a:effectLst/>
                <a:latin typeface="AGaramond-Regular"/>
              </a:rPr>
            </a:br>
            <a:r>
              <a:rPr lang="el-GR" sz="1200" i="0" dirty="0" smtClean="0">
                <a:solidFill>
                  <a:srgbClr val="231F20"/>
                </a:solidFill>
                <a:effectLst/>
                <a:latin typeface="AGaramond-Regular"/>
              </a:rPr>
              <a:t/>
            </a:r>
            <a:br>
              <a:rPr lang="el-GR" sz="1200" i="0" dirty="0" smtClean="0">
                <a:solidFill>
                  <a:srgbClr val="231F20"/>
                </a:solidFill>
                <a:effectLst/>
                <a:latin typeface="AGaramond-Regular"/>
              </a:rPr>
            </a:br>
            <a:endParaRPr lang="en-US" dirty="0"/>
          </a:p>
        </p:txBody>
      </p:sp>
      <p:sp>
        <p:nvSpPr>
          <p:cNvPr id="4" name="Slide Number Placeholder 3"/>
          <p:cNvSpPr>
            <a:spLocks noGrp="1"/>
          </p:cNvSpPr>
          <p:nvPr>
            <p:ph type="sldNum" sz="quarter" idx="10"/>
          </p:nvPr>
        </p:nvSpPr>
        <p:spPr/>
        <p:txBody>
          <a:bodyPr/>
          <a:lstStyle/>
          <a:p>
            <a:fld id="{C694359F-8A24-4EA3-BEA4-D827666377FA}" type="slidenum">
              <a:rPr lang="en-US" smtClean="0"/>
              <a:t>10</a:t>
            </a:fld>
            <a:endParaRPr lang="en-US"/>
          </a:p>
        </p:txBody>
      </p:sp>
    </p:spTree>
    <p:extLst>
      <p:ext uri="{BB962C8B-B14F-4D97-AF65-F5344CB8AC3E}">
        <p14:creationId xmlns:p14="http://schemas.microsoft.com/office/powerpoint/2010/main" val="4017350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solidFill>
                  <a:srgbClr val="FF0000"/>
                </a:solidFill>
                <a:effectLst/>
                <a:latin typeface="Verdana" panose="020B0604030504040204" pitchFamily="34" charset="0"/>
              </a:rPr>
              <a:t>[There] are compelling reasons to remove </a:t>
            </a:r>
            <a:r>
              <a:rPr lang="en-US" sz="2400" b="1" i="0" dirty="0" err="1" smtClean="0">
                <a:solidFill>
                  <a:srgbClr val="FF0000"/>
                </a:solidFill>
                <a:effectLst/>
                <a:latin typeface="Verdana" panose="020B0604030504040204" pitchFamily="34" charset="0"/>
              </a:rPr>
              <a:t>rosuvastatin</a:t>
            </a:r>
            <a:r>
              <a:rPr lang="en-US" sz="2400" b="1" i="0" dirty="0" smtClean="0">
                <a:solidFill>
                  <a:srgbClr val="FF0000"/>
                </a:solidFill>
                <a:effectLst/>
                <a:latin typeface="Verdana" panose="020B0604030504040204" pitchFamily="34" charset="0"/>
              </a:rPr>
              <a:t> </a:t>
            </a:r>
            <a:r>
              <a:rPr lang="en-US" b="1" i="0" dirty="0" smtClean="0">
                <a:solidFill>
                  <a:srgbClr val="FF0000"/>
                </a:solidFill>
                <a:effectLst/>
                <a:latin typeface="Verdana" panose="020B0604030504040204" pitchFamily="34" charset="0"/>
              </a:rPr>
              <a:t>from the market before additional patients are injured or killed</a:t>
            </a:r>
            <a:r>
              <a:rPr lang="en-US" b="1" i="0" dirty="0" smtClean="0">
                <a:solidFill>
                  <a:srgbClr val="000000"/>
                </a:solidFill>
                <a:effectLst/>
                <a:latin typeface="Verdana" panose="020B0604030504040204" pitchFamily="34" charset="0"/>
              </a:rPr>
              <a:t> </a:t>
            </a:r>
            <a:endParaRPr lang="en-US" dirty="0"/>
          </a:p>
        </p:txBody>
      </p:sp>
      <p:sp>
        <p:nvSpPr>
          <p:cNvPr id="4" name="Slide Number Placeholder 3"/>
          <p:cNvSpPr>
            <a:spLocks noGrp="1"/>
          </p:cNvSpPr>
          <p:nvPr>
            <p:ph type="sldNum" sz="quarter" idx="10"/>
          </p:nvPr>
        </p:nvSpPr>
        <p:spPr/>
        <p:txBody>
          <a:bodyPr/>
          <a:lstStyle/>
          <a:p>
            <a:fld id="{C694359F-8A24-4EA3-BEA4-D827666377FA}" type="slidenum">
              <a:rPr lang="en-US" smtClean="0"/>
              <a:t>11</a:t>
            </a:fld>
            <a:endParaRPr lang="en-US"/>
          </a:p>
        </p:txBody>
      </p:sp>
    </p:spTree>
    <p:extLst>
      <p:ext uri="{BB962C8B-B14F-4D97-AF65-F5344CB8AC3E}">
        <p14:creationId xmlns:p14="http://schemas.microsoft.com/office/powerpoint/2010/main" val="1697700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dirty="0" smtClean="0">
                <a:solidFill>
                  <a:srgbClr val="231F20"/>
                </a:solidFill>
                <a:effectLst/>
                <a:latin typeface="Times-Roman"/>
              </a:rPr>
              <a:t>Lovastatin and simvastatin are lactone prodrugs that are modified in the liver to active </a:t>
            </a:r>
            <a:r>
              <a:rPr lang="en-US" sz="1200" i="0" dirty="0" err="1" smtClean="0">
                <a:solidFill>
                  <a:srgbClr val="231F20"/>
                </a:solidFill>
                <a:effectLst/>
                <a:latin typeface="Times-Roman"/>
              </a:rPr>
              <a:t>hydroxy</a:t>
            </a:r>
            <a:r>
              <a:rPr lang="en-US" sz="1200" i="0" dirty="0" smtClean="0">
                <a:solidFill>
                  <a:srgbClr val="231F20"/>
                </a:solidFill>
                <a:effectLst/>
                <a:latin typeface="Times-Roman"/>
              </a:rPr>
              <a:t> acid forms.</a:t>
            </a:r>
          </a:p>
          <a:p>
            <a:r>
              <a:rPr lang="en-US" sz="1200" b="1" i="0" dirty="0" smtClean="0">
                <a:solidFill>
                  <a:srgbClr val="B4638A"/>
                </a:solidFill>
                <a:effectLst/>
                <a:latin typeface="OfficinaSans-Bold"/>
              </a:rPr>
              <a:t> History. </a:t>
            </a:r>
            <a:r>
              <a:rPr lang="en-US" sz="1200" i="0" dirty="0" smtClean="0">
                <a:solidFill>
                  <a:srgbClr val="231F20"/>
                </a:solidFill>
                <a:effectLst/>
                <a:latin typeface="Times-Roman"/>
              </a:rPr>
              <a:t>Statins were isolated from a mold, </a:t>
            </a:r>
            <a:r>
              <a:rPr lang="en-US" sz="1200" i="1" dirty="0" err="1" smtClean="0">
                <a:solidFill>
                  <a:srgbClr val="231F20"/>
                </a:solidFill>
                <a:effectLst/>
                <a:latin typeface="Times-Italic"/>
              </a:rPr>
              <a:t>Penicillium</a:t>
            </a:r>
            <a:r>
              <a:rPr lang="en-US" sz="1200" i="1" dirty="0" smtClean="0">
                <a:solidFill>
                  <a:srgbClr val="231F20"/>
                </a:solidFill>
                <a:effectLst/>
                <a:latin typeface="Times-Italic"/>
              </a:rPr>
              <a:t> </a:t>
            </a:r>
            <a:r>
              <a:rPr lang="en-US" sz="1200" i="1" dirty="0" err="1" smtClean="0">
                <a:solidFill>
                  <a:srgbClr val="231F20"/>
                </a:solidFill>
                <a:effectLst/>
                <a:latin typeface="Times-Italic"/>
              </a:rPr>
              <a:t>citrinum</a:t>
            </a:r>
            <a:r>
              <a:rPr lang="en-US" sz="1200" i="0" dirty="0" smtClean="0">
                <a:solidFill>
                  <a:srgbClr val="231F20"/>
                </a:solidFill>
                <a:effectLst/>
                <a:latin typeface="Times-Roman"/>
              </a:rPr>
              <a:t>,</a:t>
            </a:r>
            <a:r>
              <a:rPr lang="en-US" sz="1200" i="0" baseline="0" dirty="0" smtClean="0">
                <a:solidFill>
                  <a:srgbClr val="231F20"/>
                </a:solidFill>
                <a:effectLst/>
                <a:latin typeface="Times-Roman"/>
              </a:rPr>
              <a:t> </a:t>
            </a:r>
            <a:r>
              <a:rPr lang="en-US" sz="1200" i="0" dirty="0" smtClean="0">
                <a:solidFill>
                  <a:srgbClr val="231F20"/>
                </a:solidFill>
                <a:effectLst/>
                <a:latin typeface="Times-Roman"/>
              </a:rPr>
              <a:t>and identified as inhibitors of cholesterol biosynthesis in 1976 by </a:t>
            </a:r>
            <a:r>
              <a:rPr lang="en-US" sz="1200" i="0" kern="1200" dirty="0" smtClean="0">
                <a:solidFill>
                  <a:schemeClr val="tx1"/>
                </a:solidFill>
                <a:effectLst/>
                <a:latin typeface="+mn-lt"/>
                <a:ea typeface="+mn-ea"/>
                <a:cs typeface="+mn-cs"/>
              </a:rPr>
              <a:t>Endo and colleagues</a:t>
            </a:r>
            <a:br>
              <a:rPr lang="en-US" sz="1200" i="0" kern="1200" dirty="0" smtClean="0">
                <a:solidFill>
                  <a:schemeClr val="tx1"/>
                </a:solidFill>
                <a:effectLst/>
                <a:latin typeface="+mn-lt"/>
                <a:ea typeface="+mn-ea"/>
                <a:cs typeface="+mn-cs"/>
              </a:rPr>
            </a:br>
            <a:r>
              <a:rPr lang="en-US" sz="1200" i="0" dirty="0" smtClean="0">
                <a:solidFill>
                  <a:srgbClr val="231F20"/>
                </a:solidFill>
                <a:effectLst/>
                <a:latin typeface="Times-Roman"/>
              </a:rPr>
              <a:t/>
            </a:r>
            <a:br>
              <a:rPr lang="en-US" sz="1200" i="0" dirty="0" smtClean="0">
                <a:solidFill>
                  <a:srgbClr val="231F20"/>
                </a:solidFill>
                <a:effectLst/>
                <a:latin typeface="Times-Roman"/>
              </a:rPr>
            </a:br>
            <a:endParaRPr lang="en-US" sz="1200" i="0" dirty="0" smtClean="0">
              <a:solidFill>
                <a:srgbClr val="231F20"/>
              </a:solidFill>
              <a:effectLst/>
              <a:latin typeface="Times-Roman"/>
            </a:endParaRPr>
          </a:p>
          <a:p>
            <a:r>
              <a:rPr lang="en-US" sz="1200" i="0" dirty="0" smtClean="0">
                <a:solidFill>
                  <a:srgbClr val="231F20"/>
                </a:solidFill>
                <a:effectLst/>
                <a:latin typeface="Times-Roman"/>
              </a:rPr>
              <a:t/>
            </a:r>
            <a:br>
              <a:rPr lang="en-US" sz="1200" i="0" dirty="0" smtClean="0">
                <a:solidFill>
                  <a:srgbClr val="231F20"/>
                </a:solidFill>
                <a:effectLst/>
                <a:latin typeface="Times-Roman"/>
              </a:rPr>
            </a:br>
            <a:endParaRPr lang="en-US" dirty="0"/>
          </a:p>
        </p:txBody>
      </p:sp>
      <p:sp>
        <p:nvSpPr>
          <p:cNvPr id="4" name="Slide Number Placeholder 3"/>
          <p:cNvSpPr>
            <a:spLocks noGrp="1"/>
          </p:cNvSpPr>
          <p:nvPr>
            <p:ph type="sldNum" sz="quarter" idx="10"/>
          </p:nvPr>
        </p:nvSpPr>
        <p:spPr/>
        <p:txBody>
          <a:bodyPr/>
          <a:lstStyle/>
          <a:p>
            <a:fld id="{C694359F-8A24-4EA3-BEA4-D827666377FA}" type="slidenum">
              <a:rPr lang="en-US" smtClean="0"/>
              <a:t>12</a:t>
            </a:fld>
            <a:endParaRPr lang="en-US"/>
          </a:p>
        </p:txBody>
      </p:sp>
    </p:spTree>
    <p:extLst>
      <p:ext uri="{BB962C8B-B14F-4D97-AF65-F5344CB8AC3E}">
        <p14:creationId xmlns:p14="http://schemas.microsoft.com/office/powerpoint/2010/main" val="190250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dirty="0" smtClean="0">
                <a:solidFill>
                  <a:srgbClr val="231F20"/>
                </a:solidFill>
                <a:effectLst/>
                <a:latin typeface="AGaramond-Regular"/>
              </a:rPr>
              <a:t>Normally, over 90% of bile acids, metabolites of cholesterol, are</a:t>
            </a:r>
            <a:r>
              <a:rPr lang="en-US" sz="1200" i="0" baseline="0" dirty="0" smtClean="0">
                <a:solidFill>
                  <a:srgbClr val="231F20"/>
                </a:solidFill>
                <a:effectLst/>
                <a:latin typeface="AGaramond-Regular"/>
              </a:rPr>
              <a:t> </a:t>
            </a:r>
            <a:r>
              <a:rPr lang="en-US" sz="1200" i="0" dirty="0" smtClean="0">
                <a:solidFill>
                  <a:srgbClr val="231F20"/>
                </a:solidFill>
                <a:effectLst/>
                <a:latin typeface="AGaramond-Regular"/>
              </a:rPr>
              <a:t>reabsorbed in the gastrointestinal tract and returned to the liver</a:t>
            </a:r>
            <a:br>
              <a:rPr lang="en-US" sz="1200" i="0" dirty="0" smtClean="0">
                <a:solidFill>
                  <a:srgbClr val="231F20"/>
                </a:solidFill>
                <a:effectLst/>
                <a:latin typeface="AGaramond-Regular"/>
              </a:rPr>
            </a:br>
            <a:r>
              <a:rPr lang="en-US" sz="1200" i="0" dirty="0" smtClean="0">
                <a:solidFill>
                  <a:srgbClr val="231F20"/>
                </a:solidFill>
                <a:effectLst/>
                <a:latin typeface="AGaramond-Regular"/>
              </a:rPr>
              <a:t>for reuse.</a:t>
            </a:r>
            <a:r>
              <a:rPr lang="en-US" sz="1200" b="1" i="0" kern="1200" dirty="0" smtClean="0">
                <a:solidFill>
                  <a:schemeClr val="tx1"/>
                </a:solidFill>
                <a:effectLst/>
                <a:latin typeface="+mn-lt"/>
                <a:ea typeface="+mn-ea"/>
                <a:cs typeface="+mn-cs"/>
              </a:rPr>
              <a:t> Nicotinic acid</a:t>
            </a:r>
            <a:r>
              <a:rPr lang="en-US" sz="1200" b="0" i="0" kern="1200" dirty="0" smtClean="0">
                <a:solidFill>
                  <a:schemeClr val="tx1"/>
                </a:solidFill>
                <a:effectLst/>
                <a:latin typeface="+mn-lt"/>
                <a:ea typeface="+mn-ea"/>
                <a:cs typeface="+mn-cs"/>
              </a:rPr>
              <a:t>, also known as </a:t>
            </a:r>
            <a:r>
              <a:rPr lang="en-US" sz="1200" b="1" i="0" kern="1200" dirty="0" smtClean="0">
                <a:solidFill>
                  <a:schemeClr val="tx1"/>
                </a:solidFill>
                <a:effectLst/>
                <a:latin typeface="+mn-lt"/>
                <a:ea typeface="+mn-ea"/>
                <a:cs typeface="+mn-cs"/>
              </a:rPr>
              <a:t>niacin</a:t>
            </a:r>
            <a:r>
              <a:rPr lang="en-US" sz="1200" b="0" i="0" kern="1200" dirty="0" smtClean="0">
                <a:solidFill>
                  <a:schemeClr val="tx1"/>
                </a:solidFill>
                <a:effectLst/>
                <a:latin typeface="+mn-lt"/>
                <a:ea typeface="+mn-ea"/>
                <a:cs typeface="+mn-cs"/>
              </a:rPr>
              <a:t>, is converted to </a:t>
            </a:r>
            <a:r>
              <a:rPr lang="en-US" sz="1200" b="1" i="0" kern="1200" dirty="0" smtClean="0">
                <a:solidFill>
                  <a:schemeClr val="tx1"/>
                </a:solidFill>
                <a:effectLst/>
                <a:latin typeface="+mn-lt"/>
                <a:ea typeface="+mn-ea"/>
                <a:cs typeface="+mn-cs"/>
              </a:rPr>
              <a:t>nicotinamide</a:t>
            </a:r>
            <a:r>
              <a:rPr lang="en-US" sz="1200" b="0" i="0" kern="1200" dirty="0" smtClean="0">
                <a:solidFill>
                  <a:schemeClr val="tx1"/>
                </a:solidFill>
                <a:effectLst/>
                <a:latin typeface="+mn-lt"/>
                <a:ea typeface="+mn-ea"/>
                <a:cs typeface="+mn-cs"/>
              </a:rPr>
              <a:t> in vivo.</a:t>
            </a:r>
            <a:r>
              <a:rPr lang="en-US" sz="1200" i="0" dirty="0" smtClean="0">
                <a:solidFill>
                  <a:srgbClr val="231F20"/>
                </a:solidFill>
                <a:effectLst/>
                <a:latin typeface="AGaramond-Regular"/>
              </a:rPr>
              <a:t/>
            </a:r>
            <a:br>
              <a:rPr lang="en-US" sz="1200" i="0" dirty="0" smtClean="0">
                <a:solidFill>
                  <a:srgbClr val="231F20"/>
                </a:solidFill>
                <a:effectLst/>
                <a:latin typeface="AGaramond-Regular"/>
              </a:rPr>
            </a:br>
            <a:r>
              <a:rPr lang="en-US" sz="1200" i="0" dirty="0" smtClean="0">
                <a:solidFill>
                  <a:srgbClr val="231F20"/>
                </a:solidFill>
                <a:effectLst/>
                <a:latin typeface="AGaramond-Regular"/>
              </a:rPr>
              <a:t>Niacin is the compound nicotinic acid, and is a term to describe a number of compounds related to nicotinic acid, including nicotinamide (</a:t>
            </a:r>
            <a:r>
              <a:rPr lang="en-US" sz="1200" i="0" dirty="0" err="1" smtClean="0">
                <a:solidFill>
                  <a:srgbClr val="231F20"/>
                </a:solidFill>
                <a:effectLst/>
                <a:latin typeface="AGaramond-Regular"/>
              </a:rPr>
              <a:t>niacinamide</a:t>
            </a:r>
            <a:r>
              <a:rPr lang="en-US" sz="1200" i="0" dirty="0" smtClean="0">
                <a:solidFill>
                  <a:srgbClr val="231F20"/>
                </a:solidFill>
                <a:effectLst/>
                <a:latin typeface="AGaramond-Regular"/>
              </a:rPr>
              <a:t>) and inositol nicotinate (inositol </a:t>
            </a:r>
            <a:r>
              <a:rPr lang="en-US" sz="1200" i="0" dirty="0" err="1" smtClean="0">
                <a:solidFill>
                  <a:srgbClr val="231F20"/>
                </a:solidFill>
                <a:effectLst/>
                <a:latin typeface="AGaramond-Regular"/>
              </a:rPr>
              <a:t>hexaniacinate</a:t>
            </a:r>
            <a:r>
              <a:rPr lang="en-US" sz="1200" i="0" dirty="0" smtClean="0">
                <a:solidFill>
                  <a:srgbClr val="231F20"/>
                </a:solidFill>
                <a:effectLst/>
                <a:latin typeface="AGaramond-Regular"/>
              </a:rPr>
              <a:t>). The different forms of niacin are not interchangeable and have different medical purposes. Niacin (nicotinic acid) is commonly used to treat high cholesterol. Nicotinamide is taken to treat arthritis and pellagra. Nicotinamide is also used as a vitamin supplement and does not cause the flushing that is commonly associated with niacin</a:t>
            </a:r>
            <a:br>
              <a:rPr lang="en-US" sz="1200" i="0" dirty="0" smtClean="0">
                <a:solidFill>
                  <a:srgbClr val="231F20"/>
                </a:solidFill>
                <a:effectLst/>
                <a:latin typeface="AGaramond-Regular"/>
              </a:rPr>
            </a:br>
            <a:endParaRPr lang="en-US" dirty="0"/>
          </a:p>
        </p:txBody>
      </p:sp>
      <p:sp>
        <p:nvSpPr>
          <p:cNvPr id="4" name="Slide Number Placeholder 3"/>
          <p:cNvSpPr>
            <a:spLocks noGrp="1"/>
          </p:cNvSpPr>
          <p:nvPr>
            <p:ph type="sldNum" sz="quarter" idx="10"/>
          </p:nvPr>
        </p:nvSpPr>
        <p:spPr/>
        <p:txBody>
          <a:bodyPr/>
          <a:lstStyle/>
          <a:p>
            <a:fld id="{C694359F-8A24-4EA3-BEA4-D827666377FA}" type="slidenum">
              <a:rPr lang="en-US" smtClean="0"/>
              <a:t>13</a:t>
            </a:fld>
            <a:endParaRPr lang="en-US"/>
          </a:p>
        </p:txBody>
      </p:sp>
    </p:spTree>
    <p:extLst>
      <p:ext uri="{BB962C8B-B14F-4D97-AF65-F5344CB8AC3E}">
        <p14:creationId xmlns:p14="http://schemas.microsoft.com/office/powerpoint/2010/main" val="1776289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94359F-8A24-4EA3-BEA4-D827666377FA}" type="slidenum">
              <a:rPr lang="en-US" smtClean="0"/>
              <a:t>14</a:t>
            </a:fld>
            <a:endParaRPr lang="en-US"/>
          </a:p>
        </p:txBody>
      </p:sp>
    </p:spTree>
    <p:extLst>
      <p:ext uri="{BB962C8B-B14F-4D97-AF65-F5344CB8AC3E}">
        <p14:creationId xmlns:p14="http://schemas.microsoft.com/office/powerpoint/2010/main" val="306575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smtClean="0"/>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5940284-77EE-4057-BAD0-387930ACBC44}"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9DC17-F3BB-4716-94AC-789472FC0144}" type="slidenum">
              <a:rPr lang="en-US" smtClean="0"/>
              <a:t>‹#›</a:t>
            </a:fld>
            <a:endParaRPr lang="en-US"/>
          </a:p>
        </p:txBody>
      </p:sp>
    </p:spTree>
    <p:extLst>
      <p:ext uri="{BB962C8B-B14F-4D97-AF65-F5344CB8AC3E}">
        <p14:creationId xmlns:p14="http://schemas.microsoft.com/office/powerpoint/2010/main" val="1645399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940284-77EE-4057-BAD0-387930ACBC44}"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9DC17-F3BB-4716-94AC-789472FC0144}" type="slidenum">
              <a:rPr lang="en-US" smtClean="0"/>
              <a:t>‹#›</a:t>
            </a:fld>
            <a:endParaRPr lang="en-US"/>
          </a:p>
        </p:txBody>
      </p:sp>
    </p:spTree>
    <p:extLst>
      <p:ext uri="{BB962C8B-B14F-4D97-AF65-F5344CB8AC3E}">
        <p14:creationId xmlns:p14="http://schemas.microsoft.com/office/powerpoint/2010/main" val="3709480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45940284-77EE-4057-BAD0-387930ACBC44}" type="datetimeFigureOut">
              <a:rPr lang="en-US" smtClean="0"/>
              <a:t>11/3/2020</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EBC9DC17-F3BB-4716-94AC-789472FC0144}" type="slidenum">
              <a:rPr lang="en-US" smtClean="0"/>
              <a:t>‹#›</a:t>
            </a:fld>
            <a:endParaRPr lang="en-US"/>
          </a:p>
        </p:txBody>
      </p:sp>
    </p:spTree>
    <p:extLst>
      <p:ext uri="{BB962C8B-B14F-4D97-AF65-F5344CB8AC3E}">
        <p14:creationId xmlns:p14="http://schemas.microsoft.com/office/powerpoint/2010/main" val="85460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940284-77EE-4057-BAD0-387930ACBC44}"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9DC17-F3BB-4716-94AC-789472FC0144}" type="slidenum">
              <a:rPr lang="en-US" smtClean="0"/>
              <a:t>‹#›</a:t>
            </a:fld>
            <a:endParaRPr lang="en-US"/>
          </a:p>
        </p:txBody>
      </p:sp>
    </p:spTree>
    <p:extLst>
      <p:ext uri="{BB962C8B-B14F-4D97-AF65-F5344CB8AC3E}">
        <p14:creationId xmlns:p14="http://schemas.microsoft.com/office/powerpoint/2010/main" val="3085395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45940284-77EE-4057-BAD0-387930ACBC44}" type="datetimeFigureOut">
              <a:rPr lang="en-US" smtClean="0"/>
              <a:t>11/3/2020</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BC9DC17-F3BB-4716-94AC-789472FC0144}" type="slidenum">
              <a:rPr lang="en-US" smtClean="0"/>
              <a:t>‹#›</a:t>
            </a:fld>
            <a:endParaRPr lang="en-US"/>
          </a:p>
        </p:txBody>
      </p:sp>
    </p:spTree>
    <p:extLst>
      <p:ext uri="{BB962C8B-B14F-4D97-AF65-F5344CB8AC3E}">
        <p14:creationId xmlns:p14="http://schemas.microsoft.com/office/powerpoint/2010/main" val="70929908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5940284-77EE-4057-BAD0-387930ACBC44}"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C9DC17-F3BB-4716-94AC-789472FC0144}" type="slidenum">
              <a:rPr lang="en-US" smtClean="0"/>
              <a:t>‹#›</a:t>
            </a:fld>
            <a:endParaRPr lang="en-US"/>
          </a:p>
        </p:txBody>
      </p:sp>
    </p:spTree>
    <p:extLst>
      <p:ext uri="{BB962C8B-B14F-4D97-AF65-F5344CB8AC3E}">
        <p14:creationId xmlns:p14="http://schemas.microsoft.com/office/powerpoint/2010/main" val="730299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5940284-77EE-4057-BAD0-387930ACBC44}" type="datetimeFigureOut">
              <a:rPr lang="en-US" smtClean="0"/>
              <a:t>11/3/2020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C9DC17-F3BB-4716-94AC-789472FC0144}" type="slidenum">
              <a:rPr lang="en-US" smtClean="0"/>
              <a:t>‹#›</a:t>
            </a:fld>
            <a:endParaRPr lang="en-US"/>
          </a:p>
        </p:txBody>
      </p:sp>
    </p:spTree>
    <p:extLst>
      <p:ext uri="{BB962C8B-B14F-4D97-AF65-F5344CB8AC3E}">
        <p14:creationId xmlns:p14="http://schemas.microsoft.com/office/powerpoint/2010/main" val="303424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940284-77EE-4057-BAD0-387930ACBC44}" type="datetimeFigureOut">
              <a:rPr lang="en-US" smtClean="0"/>
              <a:t>11/3/2020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C9DC17-F3BB-4716-94AC-789472FC0144}" type="slidenum">
              <a:rPr lang="en-US" smtClean="0"/>
              <a:t>‹#›</a:t>
            </a:fld>
            <a:endParaRPr lang="en-US"/>
          </a:p>
        </p:txBody>
      </p:sp>
    </p:spTree>
    <p:extLst>
      <p:ext uri="{BB962C8B-B14F-4D97-AF65-F5344CB8AC3E}">
        <p14:creationId xmlns:p14="http://schemas.microsoft.com/office/powerpoint/2010/main" val="304543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940284-77EE-4057-BAD0-387930ACBC44}" type="datetimeFigureOut">
              <a:rPr lang="en-US" smtClean="0"/>
              <a:t>11/3/2020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C9DC17-F3BB-4716-94AC-789472FC0144}" type="slidenum">
              <a:rPr lang="en-US" smtClean="0"/>
              <a:t>‹#›</a:t>
            </a:fld>
            <a:endParaRPr lang="en-US"/>
          </a:p>
        </p:txBody>
      </p:sp>
    </p:spTree>
    <p:extLst>
      <p:ext uri="{BB962C8B-B14F-4D97-AF65-F5344CB8AC3E}">
        <p14:creationId xmlns:p14="http://schemas.microsoft.com/office/powerpoint/2010/main" val="3735200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940284-77EE-4057-BAD0-387930ACBC44}"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C9DC17-F3BB-4716-94AC-789472FC0144}" type="slidenum">
              <a:rPr lang="en-US" smtClean="0"/>
              <a:t>‹#›</a:t>
            </a:fld>
            <a:endParaRPr lang="en-US"/>
          </a:p>
        </p:txBody>
      </p:sp>
    </p:spTree>
    <p:extLst>
      <p:ext uri="{BB962C8B-B14F-4D97-AF65-F5344CB8AC3E}">
        <p14:creationId xmlns:p14="http://schemas.microsoft.com/office/powerpoint/2010/main" val="3186403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940284-77EE-4057-BAD0-387930ACBC44}"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C9DC17-F3BB-4716-94AC-789472FC0144}" type="slidenum">
              <a:rPr lang="en-US" smtClean="0"/>
              <a:t>‹#›</a:t>
            </a:fld>
            <a:endParaRPr lang="en-US"/>
          </a:p>
        </p:txBody>
      </p:sp>
    </p:spTree>
    <p:extLst>
      <p:ext uri="{BB962C8B-B14F-4D97-AF65-F5344CB8AC3E}">
        <p14:creationId xmlns:p14="http://schemas.microsoft.com/office/powerpoint/2010/main" val="1268124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45940284-77EE-4057-BAD0-387930ACBC44}" type="datetimeFigureOut">
              <a:rPr lang="en-US" smtClean="0"/>
              <a:t>11/3/2020</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EBC9DC17-F3BB-4716-94AC-789472FC0144}" type="slidenum">
              <a:rPr lang="en-US" smtClean="0"/>
              <a:t>‹#›</a:t>
            </a:fld>
            <a:endParaRPr lang="en-US"/>
          </a:p>
        </p:txBody>
      </p:sp>
    </p:spTree>
    <p:extLst>
      <p:ext uri="{BB962C8B-B14F-4D97-AF65-F5344CB8AC3E}">
        <p14:creationId xmlns:p14="http://schemas.microsoft.com/office/powerpoint/2010/main" val="380576103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Drugs for</a:t>
            </a:r>
            <a:br>
              <a:rPr lang="en-US" b="1" dirty="0" smtClean="0"/>
            </a:br>
            <a:r>
              <a:rPr lang="en-US" b="1" dirty="0" smtClean="0"/>
              <a:t>Hyperlipidemia</a:t>
            </a:r>
            <a:endParaRPr lang="en-US" b="1" dirty="0"/>
          </a:p>
        </p:txBody>
      </p:sp>
      <p:sp>
        <p:nvSpPr>
          <p:cNvPr id="3" name="Text Placeholder 2"/>
          <p:cNvSpPr>
            <a:spLocks noGrp="1"/>
          </p:cNvSpPr>
          <p:nvPr>
            <p:ph type="body" idx="1"/>
          </p:nvPr>
        </p:nvSpPr>
        <p:spPr/>
        <p:txBody>
          <a:bodyPr>
            <a:normAutofit/>
          </a:bodyPr>
          <a:lstStyle/>
          <a:p>
            <a:r>
              <a:rPr lang="en-US" sz="2400" dirty="0" smtClean="0">
                <a:latin typeface="Algerian" panose="04020705040A02060702" pitchFamily="82" charset="0"/>
              </a:rPr>
              <a:t>By</a:t>
            </a:r>
          </a:p>
          <a:p>
            <a:r>
              <a:rPr lang="en-US" sz="2400" dirty="0" smtClean="0">
                <a:latin typeface="Algerian" panose="04020705040A02060702" pitchFamily="82" charset="0"/>
              </a:rPr>
              <a:t>Dr.Taseer Ahmad</a:t>
            </a:r>
            <a:endParaRPr lang="en-US" sz="2400" dirty="0">
              <a:latin typeface="Algerian" panose="04020705040A02060702" pitchFamily="82" charset="0"/>
            </a:endParaRPr>
          </a:p>
        </p:txBody>
      </p:sp>
      <p:pic>
        <p:nvPicPr>
          <p:cNvPr id="4" name="Picture 3"/>
          <p:cNvPicPr>
            <a:picLocks noChangeAspect="1"/>
          </p:cNvPicPr>
          <p:nvPr/>
        </p:nvPicPr>
        <p:blipFill>
          <a:blip r:embed="rId4"/>
          <a:stretch>
            <a:fillRect/>
          </a:stretch>
        </p:blipFill>
        <p:spPr>
          <a:xfrm>
            <a:off x="8218761" y="4219739"/>
            <a:ext cx="3715736" cy="2527902"/>
          </a:xfrm>
          <a:prstGeom prst="rect">
            <a:avLst/>
          </a:prstGeom>
        </p:spPr>
      </p:pic>
      <p:pic>
        <p:nvPicPr>
          <p:cNvPr id="5" name="Picture 4"/>
          <p:cNvPicPr>
            <a:picLocks noChangeAspect="1"/>
          </p:cNvPicPr>
          <p:nvPr/>
        </p:nvPicPr>
        <p:blipFill>
          <a:blip r:embed="rId5"/>
          <a:stretch>
            <a:fillRect/>
          </a:stretch>
        </p:blipFill>
        <p:spPr>
          <a:xfrm>
            <a:off x="247485" y="3885279"/>
            <a:ext cx="3674351" cy="275864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57122" y="749930"/>
            <a:ext cx="609600" cy="609600"/>
          </a:xfrm>
          <a:prstGeom prst="rect">
            <a:avLst/>
          </a:prstGeom>
        </p:spPr>
      </p:pic>
    </p:spTree>
    <p:extLst>
      <p:ext uri="{BB962C8B-B14F-4D97-AF65-F5344CB8AC3E}">
        <p14:creationId xmlns:p14="http://schemas.microsoft.com/office/powerpoint/2010/main" val="30707809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2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8142" y="333303"/>
            <a:ext cx="11348115" cy="6258363"/>
          </a:xfrm>
          <a:prstGeom prst="rect">
            <a:avLst/>
          </a:prstGeom>
        </p:spPr>
      </p:pic>
    </p:spTree>
    <p:extLst>
      <p:ext uri="{BB962C8B-B14F-4D97-AF65-F5344CB8AC3E}">
        <p14:creationId xmlns:p14="http://schemas.microsoft.com/office/powerpoint/2010/main" val="16771952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31562" y="140676"/>
            <a:ext cx="5836416" cy="6577180"/>
          </a:xfrm>
          <a:prstGeom prst="rect">
            <a:avLst/>
          </a:prstGeom>
        </p:spPr>
      </p:pic>
      <p:sp>
        <p:nvSpPr>
          <p:cNvPr id="3" name="Rectangle 2"/>
          <p:cNvSpPr/>
          <p:nvPr/>
        </p:nvSpPr>
        <p:spPr>
          <a:xfrm>
            <a:off x="7538115" y="3143406"/>
            <a:ext cx="4653885" cy="1015663"/>
          </a:xfrm>
          <a:prstGeom prst="rect">
            <a:avLst/>
          </a:prstGeom>
        </p:spPr>
        <p:txBody>
          <a:bodyPr wrap="square">
            <a:spAutoFit/>
          </a:bodyPr>
          <a:lstStyle/>
          <a:p>
            <a:r>
              <a:rPr lang="en-US" sz="2000" b="0" i="0" u="none" strike="noStrike" baseline="0" dirty="0" smtClean="0">
                <a:latin typeface="Helvetica" panose="020B0604020202020204" pitchFamily="34" charset="0"/>
              </a:rPr>
              <a:t>Summary of antihyperlipidemic drugs.</a:t>
            </a:r>
          </a:p>
          <a:p>
            <a:r>
              <a:rPr lang="en-US" sz="2000" b="0" i="0" u="none" strike="noStrike" baseline="0" dirty="0" smtClean="0">
                <a:latin typeface="Helvetica" panose="020B0604020202020204" pitchFamily="34" charset="0"/>
              </a:rPr>
              <a:t>HMG CoA = 3-hydroxy-3-methylglutaryl</a:t>
            </a:r>
          </a:p>
          <a:p>
            <a:r>
              <a:rPr lang="en-US" sz="2000" b="0" i="0" u="none" strike="noStrike" baseline="0" dirty="0" smtClean="0">
                <a:latin typeface="Helvetica" panose="020B0604020202020204" pitchFamily="34" charset="0"/>
              </a:rPr>
              <a:t>coenzyme A; OTC = over-the-counter.</a:t>
            </a:r>
            <a:endParaRPr lang="en-US" sz="4800" dirty="0"/>
          </a:p>
        </p:txBody>
      </p:sp>
    </p:spTree>
    <p:extLst>
      <p:ext uri="{BB962C8B-B14F-4D97-AF65-F5344CB8AC3E}">
        <p14:creationId xmlns:p14="http://schemas.microsoft.com/office/powerpoint/2010/main" val="20633540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6928" y="673465"/>
            <a:ext cx="10031186" cy="5816977"/>
          </a:xfrm>
          <a:prstGeom prst="rect">
            <a:avLst/>
          </a:prstGeom>
        </p:spPr>
        <p:txBody>
          <a:bodyPr wrap="square">
            <a:spAutoFit/>
          </a:bodyPr>
          <a:lstStyle/>
          <a:p>
            <a:r>
              <a:rPr lang="en-US" sz="3600" b="1" dirty="0"/>
              <a:t>Statins</a:t>
            </a:r>
          </a:p>
          <a:p>
            <a:pPr marL="457200" indent="-457200">
              <a:buFont typeface="Wingdings" panose="05000000000000000000" pitchFamily="2" charset="2"/>
              <a:buChar char="v"/>
            </a:pPr>
            <a:r>
              <a:rPr lang="en-US" sz="2800" dirty="0"/>
              <a:t>The statins are the most effective and </a:t>
            </a:r>
            <a:r>
              <a:rPr lang="en-US" sz="2800" dirty="0" smtClean="0"/>
              <a:t>best-tolerated agents </a:t>
            </a:r>
            <a:r>
              <a:rPr lang="en-US" sz="2800" dirty="0"/>
              <a:t>for treating dyslipidemia. </a:t>
            </a:r>
            <a:endParaRPr lang="en-US" sz="2800" dirty="0" smtClean="0"/>
          </a:p>
          <a:p>
            <a:pPr marL="457200" indent="-457200">
              <a:buFont typeface="Wingdings" panose="05000000000000000000" pitchFamily="2" charset="2"/>
              <a:buChar char="v"/>
            </a:pPr>
            <a:r>
              <a:rPr lang="en-US" sz="2800" dirty="0" smtClean="0"/>
              <a:t>These </a:t>
            </a:r>
            <a:r>
              <a:rPr lang="en-US" sz="2800" dirty="0"/>
              <a:t>drugs </a:t>
            </a:r>
            <a:r>
              <a:rPr lang="en-US" sz="2800" dirty="0" smtClean="0"/>
              <a:t>are competitive </a:t>
            </a:r>
            <a:r>
              <a:rPr lang="en-US" sz="2800" dirty="0"/>
              <a:t>inhibitors of HMG-CoA reductase, </a:t>
            </a:r>
            <a:r>
              <a:rPr lang="en-US" sz="2800" dirty="0" smtClean="0"/>
              <a:t>which </a:t>
            </a:r>
            <a:r>
              <a:rPr lang="en-US" sz="2800" dirty="0"/>
              <a:t>catalyzes an early, rate-limiting step in cholesterol </a:t>
            </a:r>
            <a:br>
              <a:rPr lang="en-US" sz="2800" dirty="0"/>
            </a:br>
            <a:r>
              <a:rPr lang="en-US" sz="2800" dirty="0"/>
              <a:t>biosynthesis. </a:t>
            </a:r>
            <a:endParaRPr lang="en-US" sz="2800" dirty="0" smtClean="0"/>
          </a:p>
          <a:p>
            <a:pPr marL="457200" indent="-457200">
              <a:buFont typeface="Wingdings" panose="05000000000000000000" pitchFamily="2" charset="2"/>
              <a:buChar char="v"/>
            </a:pPr>
            <a:r>
              <a:rPr lang="en-US" sz="2800" dirty="0" smtClean="0"/>
              <a:t>Higher </a:t>
            </a:r>
            <a:r>
              <a:rPr lang="en-US" sz="2800" dirty="0"/>
              <a:t>doses of the </a:t>
            </a:r>
            <a:r>
              <a:rPr lang="en-US" sz="2800" dirty="0">
                <a:solidFill>
                  <a:schemeClr val="bg1"/>
                </a:solidFill>
              </a:rPr>
              <a:t>more potent </a:t>
            </a:r>
            <a:r>
              <a:rPr lang="en-US" sz="2800" dirty="0" smtClean="0">
                <a:solidFill>
                  <a:schemeClr val="bg1"/>
                </a:solidFill>
              </a:rPr>
              <a:t>statins </a:t>
            </a:r>
            <a:r>
              <a:rPr lang="en-US" sz="2800" dirty="0" smtClean="0"/>
              <a:t>(e.g</a:t>
            </a:r>
            <a:r>
              <a:rPr lang="en-US" sz="2800" dirty="0"/>
              <a:t>., atorvastatin, simvastatin, and </a:t>
            </a:r>
            <a:r>
              <a:rPr lang="en-US" sz="2800" dirty="0" err="1"/>
              <a:t>rosuvastatin</a:t>
            </a:r>
            <a:r>
              <a:rPr lang="en-US" sz="2800" dirty="0"/>
              <a:t>) </a:t>
            </a:r>
            <a:r>
              <a:rPr lang="en-US" sz="2800" dirty="0" smtClean="0"/>
              <a:t>also can </a:t>
            </a:r>
            <a:r>
              <a:rPr lang="en-US" sz="2800" dirty="0"/>
              <a:t>reduce triglyceride levels caused by elevated </a:t>
            </a:r>
            <a:r>
              <a:rPr lang="en-US" sz="2800" dirty="0" smtClean="0"/>
              <a:t>VLDL levels</a:t>
            </a:r>
            <a:r>
              <a:rPr lang="en-US" sz="2800" dirty="0"/>
              <a:t>. </a:t>
            </a:r>
            <a:endParaRPr lang="en-US" sz="2800" dirty="0" smtClean="0"/>
          </a:p>
          <a:p>
            <a:pPr marL="457200" indent="-457200">
              <a:buFont typeface="Wingdings" panose="05000000000000000000" pitchFamily="2" charset="2"/>
              <a:buChar char="v"/>
            </a:pPr>
            <a:r>
              <a:rPr lang="en-US" sz="2800" dirty="0" smtClean="0"/>
              <a:t>Some </a:t>
            </a:r>
            <a:r>
              <a:rPr lang="en-US" sz="2800" dirty="0"/>
              <a:t>statins also are indicated for </a:t>
            </a:r>
            <a:r>
              <a:rPr lang="en-US" sz="2800" dirty="0" smtClean="0"/>
              <a:t>raising HDL-C </a:t>
            </a:r>
            <a:r>
              <a:rPr lang="en-US" sz="2800" dirty="0"/>
              <a:t>levels, although the clinical significance </a:t>
            </a:r>
            <a:r>
              <a:rPr lang="en-US" sz="2800" dirty="0" smtClean="0"/>
              <a:t>of these </a:t>
            </a:r>
            <a:r>
              <a:rPr lang="en-US" sz="2800" dirty="0"/>
              <a:t>effects on HDL-C remains to be proven.</a:t>
            </a:r>
            <a:r>
              <a:rPr lang="en-US" dirty="0"/>
              <a:t/>
            </a:r>
            <a:br>
              <a:rPr lang="en-US" dirty="0"/>
            </a:br>
            <a:endParaRPr lang="en-US" sz="2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4070" y="2772508"/>
            <a:ext cx="609600" cy="609600"/>
          </a:xfrm>
          <a:prstGeom prst="rect">
            <a:avLst/>
          </a:prstGeom>
        </p:spPr>
      </p:pic>
    </p:spTree>
    <p:extLst>
      <p:ext uri="{BB962C8B-B14F-4D97-AF65-F5344CB8AC3E}">
        <p14:creationId xmlns:p14="http://schemas.microsoft.com/office/powerpoint/2010/main" val="34761175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6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353716" y="322421"/>
            <a:ext cx="8737341" cy="5426714"/>
          </a:xfrm>
          <a:prstGeom prst="rect">
            <a:avLst/>
          </a:prstGeom>
        </p:spPr>
      </p:pic>
      <p:sp>
        <p:nvSpPr>
          <p:cNvPr id="3" name="Rectangle 2"/>
          <p:cNvSpPr/>
          <p:nvPr/>
        </p:nvSpPr>
        <p:spPr>
          <a:xfrm>
            <a:off x="860690" y="5886623"/>
            <a:ext cx="9230367" cy="830997"/>
          </a:xfrm>
          <a:prstGeom prst="rect">
            <a:avLst/>
          </a:prstGeom>
        </p:spPr>
        <p:txBody>
          <a:bodyPr wrap="square">
            <a:spAutoFit/>
          </a:bodyPr>
          <a:lstStyle/>
          <a:p>
            <a:r>
              <a:rPr lang="en-US" sz="2400" b="1" dirty="0">
                <a:solidFill>
                  <a:srgbClr val="262626"/>
                </a:solidFill>
                <a:latin typeface="Fd281033"/>
              </a:rPr>
              <a:t>Site of Action of Statins, Niacin, </a:t>
            </a:r>
            <a:r>
              <a:rPr lang="en-US" sz="2400" b="1" dirty="0" smtClean="0">
                <a:solidFill>
                  <a:srgbClr val="262626"/>
                </a:solidFill>
                <a:latin typeface="Fd281033"/>
              </a:rPr>
              <a:t>and Gemfibrozil </a:t>
            </a:r>
            <a:r>
              <a:rPr lang="en-US" sz="2400" b="1" dirty="0">
                <a:solidFill>
                  <a:srgbClr val="262626"/>
                </a:solidFill>
                <a:latin typeface="Fd281033"/>
              </a:rPr>
              <a:t>on the Synthesis of </a:t>
            </a:r>
            <a:r>
              <a:rPr lang="en-US" sz="2400" b="1" dirty="0" smtClean="0">
                <a:solidFill>
                  <a:srgbClr val="262626"/>
                </a:solidFill>
                <a:latin typeface="Fd281033"/>
              </a:rPr>
              <a:t>Lipids</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06777" y="1277317"/>
            <a:ext cx="609600" cy="609600"/>
          </a:xfrm>
          <a:prstGeom prst="rect">
            <a:avLst/>
          </a:prstGeom>
        </p:spPr>
      </p:pic>
    </p:spTree>
    <p:extLst>
      <p:ext uri="{BB962C8B-B14F-4D97-AF65-F5344CB8AC3E}">
        <p14:creationId xmlns:p14="http://schemas.microsoft.com/office/powerpoint/2010/main" val="3328936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6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3760" y="0"/>
            <a:ext cx="6884479" cy="6858000"/>
          </a:xfrm>
          <a:prstGeom prst="rect">
            <a:avLst/>
          </a:prstGeom>
        </p:spPr>
      </p:pic>
    </p:spTree>
    <p:extLst>
      <p:ext uri="{BB962C8B-B14F-4D97-AF65-F5344CB8AC3E}">
        <p14:creationId xmlns:p14="http://schemas.microsoft.com/office/powerpoint/2010/main" val="2304029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10819" y="666750"/>
            <a:ext cx="10233456" cy="557212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76720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2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84817" y="245271"/>
            <a:ext cx="8128485" cy="623728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4313" y="1516465"/>
            <a:ext cx="609600" cy="609600"/>
          </a:xfrm>
          <a:prstGeom prst="rect">
            <a:avLst/>
          </a:prstGeom>
        </p:spPr>
      </p:pic>
    </p:spTree>
    <p:extLst>
      <p:ext uri="{BB962C8B-B14F-4D97-AF65-F5344CB8AC3E}">
        <p14:creationId xmlns:p14="http://schemas.microsoft.com/office/powerpoint/2010/main" val="14704864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86775" y="328439"/>
            <a:ext cx="6455905" cy="6255203"/>
          </a:xfrm>
          <a:prstGeom prst="rect">
            <a:avLst/>
          </a:prstGeom>
        </p:spPr>
      </p:pic>
    </p:spTree>
    <p:extLst>
      <p:ext uri="{BB962C8B-B14F-4D97-AF65-F5344CB8AC3E}">
        <p14:creationId xmlns:p14="http://schemas.microsoft.com/office/powerpoint/2010/main" val="4011793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35096" y="163773"/>
            <a:ext cx="4675638" cy="6278019"/>
          </a:xfrm>
          <a:prstGeom prst="rect">
            <a:avLst/>
          </a:prstGeom>
        </p:spPr>
      </p:pic>
    </p:spTree>
    <p:extLst>
      <p:ext uri="{BB962C8B-B14F-4D97-AF65-F5344CB8AC3E}">
        <p14:creationId xmlns:p14="http://schemas.microsoft.com/office/powerpoint/2010/main" val="2193141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996" y="286733"/>
            <a:ext cx="11869004" cy="5447645"/>
          </a:xfrm>
          <a:prstGeom prst="rect">
            <a:avLst/>
          </a:prstGeom>
        </p:spPr>
        <p:txBody>
          <a:bodyPr wrap="square">
            <a:spAutoFit/>
          </a:bodyPr>
          <a:lstStyle/>
          <a:p>
            <a:r>
              <a:rPr lang="en-US" sz="3600" b="1" dirty="0" smtClean="0"/>
              <a:t>   Toxicity</a:t>
            </a:r>
            <a:endParaRPr lang="en-US" sz="3600" b="1" dirty="0"/>
          </a:p>
          <a:p>
            <a:pPr marL="285750" indent="-285750">
              <a:buFont typeface="Arial" panose="020B0604020202020204" pitchFamily="34" charset="0"/>
              <a:buChar char="•"/>
            </a:pPr>
            <a:r>
              <a:rPr lang="en-US" sz="2800" dirty="0" smtClean="0"/>
              <a:t>Mild elevations of serum aminotransferases are common but are not often associated with hepatic damage. </a:t>
            </a:r>
          </a:p>
          <a:p>
            <a:pPr marL="285750" indent="-285750">
              <a:buFont typeface="Arial" panose="020B0604020202020204" pitchFamily="34" charset="0"/>
              <a:buChar char="•"/>
            </a:pPr>
            <a:r>
              <a:rPr lang="en-US" sz="2800" dirty="0" smtClean="0"/>
              <a:t>Patients </a:t>
            </a:r>
            <a:r>
              <a:rPr lang="en-US" sz="2800" dirty="0"/>
              <a:t>with preexisting liver disease  </a:t>
            </a:r>
            <a:r>
              <a:rPr lang="en-US" sz="2800" dirty="0" smtClean="0"/>
              <a:t>may </a:t>
            </a:r>
            <a:r>
              <a:rPr lang="en-US" sz="2800" dirty="0"/>
              <a:t>have more severe reactions</a:t>
            </a:r>
            <a:r>
              <a:rPr lang="en-US" sz="2800" dirty="0" smtClean="0"/>
              <a:t>.</a:t>
            </a:r>
          </a:p>
          <a:p>
            <a:pPr marL="285750" indent="-285750">
              <a:buFont typeface="Arial" panose="020B0604020202020204" pitchFamily="34" charset="0"/>
              <a:buChar char="•"/>
            </a:pPr>
            <a:r>
              <a:rPr lang="en-US" sz="2800" dirty="0" smtClean="0"/>
              <a:t> </a:t>
            </a:r>
            <a:r>
              <a:rPr lang="en-US" sz="2800" dirty="0"/>
              <a:t>An </a:t>
            </a:r>
            <a:r>
              <a:rPr lang="en-US" sz="2800" dirty="0" smtClean="0"/>
              <a:t>increase in </a:t>
            </a:r>
            <a:r>
              <a:rPr lang="en-US" sz="2800" dirty="0"/>
              <a:t>creatine kinase (released from skeletal muscle) is noted </a:t>
            </a:r>
            <a:r>
              <a:rPr lang="en-US" sz="2800" dirty="0" smtClean="0"/>
              <a:t>in about </a:t>
            </a:r>
            <a:r>
              <a:rPr lang="en-US" sz="2800" dirty="0"/>
              <a:t>10% of patients; in a few, severe muscle pain and even</a:t>
            </a:r>
          </a:p>
          <a:p>
            <a:r>
              <a:rPr lang="en-US" sz="2800" dirty="0" smtClean="0"/>
              <a:t>    rhabdomyolysis </a:t>
            </a:r>
            <a:r>
              <a:rPr lang="en-US" sz="2800" dirty="0"/>
              <a:t>may occur. </a:t>
            </a:r>
            <a:endParaRPr lang="en-US" sz="2800" dirty="0" smtClean="0"/>
          </a:p>
          <a:p>
            <a:pPr marL="285750" indent="-285750">
              <a:buFont typeface="Arial" panose="020B0604020202020204" pitchFamily="34" charset="0"/>
              <a:buChar char="•"/>
            </a:pPr>
            <a:r>
              <a:rPr lang="en-US" sz="2800" dirty="0" smtClean="0"/>
              <a:t>HGM-CoA </a:t>
            </a:r>
            <a:r>
              <a:rPr lang="en-US" sz="2800" dirty="0"/>
              <a:t>reductase inhibitors </a:t>
            </a:r>
            <a:r>
              <a:rPr lang="en-US" sz="2800" dirty="0" smtClean="0"/>
              <a:t>are metabolized </a:t>
            </a:r>
            <a:r>
              <a:rPr lang="en-US" sz="2800" dirty="0"/>
              <a:t>by the cytochrome P450 system; drugs or foods (</a:t>
            </a:r>
            <a:r>
              <a:rPr lang="en-US" sz="2800" dirty="0" err="1"/>
              <a:t>eg</a:t>
            </a:r>
            <a:r>
              <a:rPr lang="en-US" sz="2800" dirty="0" smtClean="0"/>
              <a:t>, </a:t>
            </a:r>
            <a:r>
              <a:rPr lang="en-US" sz="3200" b="1" dirty="0" smtClean="0">
                <a:solidFill>
                  <a:srgbClr val="FF0000"/>
                </a:solidFill>
              </a:rPr>
              <a:t>grapefruit </a:t>
            </a:r>
            <a:r>
              <a:rPr lang="en-US" sz="3200" b="1" dirty="0">
                <a:solidFill>
                  <a:srgbClr val="FF0000"/>
                </a:solidFill>
              </a:rPr>
              <a:t>juice)</a:t>
            </a:r>
            <a:r>
              <a:rPr lang="en-US" sz="2800" dirty="0"/>
              <a:t> that inhibit cytochrome P450 activity </a:t>
            </a:r>
            <a:r>
              <a:rPr lang="en-US" sz="2800" dirty="0" smtClean="0"/>
              <a:t>increase the </a:t>
            </a:r>
            <a:r>
              <a:rPr lang="en-US" sz="2800" dirty="0"/>
              <a:t>risk of </a:t>
            </a:r>
            <a:r>
              <a:rPr lang="en-US" sz="2800" dirty="0">
                <a:solidFill>
                  <a:srgbClr val="FF0000"/>
                </a:solidFill>
              </a:rPr>
              <a:t>hepatotoxicity and myopathy</a:t>
            </a:r>
            <a:r>
              <a:rPr lang="en-US" sz="2800" dirty="0"/>
              <a:t>. </a:t>
            </a:r>
          </a:p>
          <a:p>
            <a:pPr marL="285750" indent="-285750">
              <a:buFont typeface="Arial" panose="020B0604020202020204" pitchFamily="34" charset="0"/>
              <a:buChar char="•"/>
            </a:pPr>
            <a:r>
              <a:rPr lang="en-US" sz="2800" dirty="0" smtClean="0"/>
              <a:t>Because </a:t>
            </a:r>
            <a:r>
              <a:rPr lang="en-US" sz="2800" dirty="0"/>
              <a:t>of evidence </a:t>
            </a:r>
            <a:r>
              <a:rPr lang="en-US" sz="2800" dirty="0" smtClean="0"/>
              <a:t>that the </a:t>
            </a:r>
            <a:r>
              <a:rPr lang="en-US" sz="2800" dirty="0"/>
              <a:t>HMG-CoA reductase inhibitors are </a:t>
            </a:r>
            <a:r>
              <a:rPr lang="en-US" sz="2800" dirty="0">
                <a:solidFill>
                  <a:srgbClr val="FF0000"/>
                </a:solidFill>
              </a:rPr>
              <a:t>teratogenic</a:t>
            </a:r>
            <a:r>
              <a:rPr lang="en-US" sz="2800" dirty="0"/>
              <a:t>, these </a:t>
            </a:r>
            <a:r>
              <a:rPr lang="en-US" sz="2800" dirty="0" smtClean="0"/>
              <a:t>drugs should </a:t>
            </a:r>
            <a:r>
              <a:rPr lang="en-US" sz="2800" dirty="0"/>
              <a:t>be avoided in pregnancy</a:t>
            </a:r>
          </a:p>
        </p:txBody>
      </p:sp>
    </p:spTree>
    <p:extLst>
      <p:ext uri="{BB962C8B-B14F-4D97-AF65-F5344CB8AC3E}">
        <p14:creationId xmlns:p14="http://schemas.microsoft.com/office/powerpoint/2010/main" val="2706088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082" y="909340"/>
            <a:ext cx="11768918" cy="5386090"/>
          </a:xfrm>
          <a:prstGeom prst="rect">
            <a:avLst/>
          </a:prstGeom>
        </p:spPr>
        <p:txBody>
          <a:bodyPr wrap="square">
            <a:spAutoFit/>
          </a:bodyPr>
          <a:lstStyle/>
          <a:p>
            <a:r>
              <a:rPr lang="en-US" sz="3200" dirty="0" smtClean="0"/>
              <a:t>Coronary heart disease (CHD) is the leading cause of death worldwide.</a:t>
            </a:r>
          </a:p>
          <a:p>
            <a:r>
              <a:rPr lang="en-US" sz="3200" dirty="0" smtClean="0"/>
              <a:t>CHD is correlated with elevated levels of low-density lipoprotein cholesterol (LDL-C; “bad” cholesterol) and triglycerides (TG) and low levels of high-density lipoprotein cholesterol (HDL-C; “good cholesterol”). </a:t>
            </a:r>
          </a:p>
          <a:p>
            <a:r>
              <a:rPr lang="en-US" sz="3200" dirty="0" smtClean="0"/>
              <a:t>Other risk factors for CHD include cigarette smoking, hypertension, obesity, and diabetes. Cholesterol levels may be elevated due to lifestyle factors (for example, lack of exercise or diet containing excess saturated fats).</a:t>
            </a:r>
          </a:p>
          <a:p>
            <a:endParaRPr lang="en-US" sz="24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223076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752" y="211927"/>
            <a:ext cx="11393214" cy="6555641"/>
          </a:xfrm>
          <a:prstGeom prst="rect">
            <a:avLst/>
          </a:prstGeom>
        </p:spPr>
        <p:txBody>
          <a:bodyPr wrap="square">
            <a:spAutoFit/>
          </a:bodyPr>
          <a:lstStyle/>
          <a:p>
            <a:r>
              <a:rPr lang="en-US" sz="2800" b="1" dirty="0">
                <a:solidFill>
                  <a:schemeClr val="bg1"/>
                </a:solidFill>
              </a:rPr>
              <a:t>Niacin (nicotinic acid</a:t>
            </a:r>
            <a:r>
              <a:rPr lang="en-US" sz="2800" b="1" dirty="0" smtClean="0">
                <a:solidFill>
                  <a:schemeClr val="bg1"/>
                </a:solidFill>
              </a:rPr>
              <a:t>)</a:t>
            </a:r>
          </a:p>
          <a:p>
            <a:pPr marL="457200" indent="-457200">
              <a:buFont typeface="Wingdings" panose="05000000000000000000" pitchFamily="2" charset="2"/>
              <a:buChar char="v"/>
            </a:pPr>
            <a:r>
              <a:rPr lang="en-US" sz="2800" dirty="0"/>
              <a:t>Niacin, nicotinic acid (pyridine-3-carboxylic acid), </a:t>
            </a:r>
            <a:r>
              <a:rPr lang="en-US" sz="2800" dirty="0" smtClean="0"/>
              <a:t>one of </a:t>
            </a:r>
            <a:r>
              <a:rPr lang="en-US" sz="2800" dirty="0"/>
              <a:t>the oldest drugs used to treat dyslipidemia, </a:t>
            </a:r>
            <a:r>
              <a:rPr lang="en-US" sz="2800" dirty="0" smtClean="0"/>
              <a:t>favorably affects </a:t>
            </a:r>
            <a:r>
              <a:rPr lang="en-US" sz="2800" dirty="0"/>
              <a:t>virtually all lipid </a:t>
            </a:r>
            <a:r>
              <a:rPr lang="en-US" sz="2800" dirty="0" smtClean="0"/>
              <a:t>parameters</a:t>
            </a:r>
            <a:r>
              <a:rPr lang="en-US" dirty="0" smtClean="0"/>
              <a:t>.</a:t>
            </a:r>
          </a:p>
          <a:p>
            <a:pPr marL="457200" indent="-457200">
              <a:buFont typeface="Wingdings" panose="05000000000000000000" pitchFamily="2" charset="2"/>
              <a:buChar char="v"/>
            </a:pPr>
            <a:r>
              <a:rPr lang="en-US" sz="2800" dirty="0" smtClean="0"/>
              <a:t>Niacin is the most </a:t>
            </a:r>
            <a:r>
              <a:rPr lang="en-US" sz="2800" dirty="0"/>
              <a:t>effective agent for increasing HDL-C. It also lowers </a:t>
            </a:r>
            <a:r>
              <a:rPr lang="en-US" sz="2800" dirty="0" smtClean="0"/>
              <a:t>triglycerides by </a:t>
            </a:r>
            <a:r>
              <a:rPr lang="en-US" sz="2800" dirty="0"/>
              <a:t>20% to 35% at typical doses of 1.5 to 3 grams/day. </a:t>
            </a:r>
          </a:p>
          <a:p>
            <a:pPr marL="457200" indent="-457200">
              <a:buFont typeface="Wingdings" panose="05000000000000000000" pitchFamily="2" charset="2"/>
              <a:buChar char="v"/>
            </a:pPr>
            <a:r>
              <a:rPr lang="en-US" sz="2800" dirty="0" smtClean="0"/>
              <a:t>Niacin </a:t>
            </a:r>
            <a:r>
              <a:rPr lang="en-US" sz="2800" dirty="0"/>
              <a:t>can </a:t>
            </a:r>
            <a:r>
              <a:rPr lang="en-US" sz="2800" dirty="0" smtClean="0"/>
              <a:t>be used </a:t>
            </a:r>
            <a:r>
              <a:rPr lang="en-US" sz="2800" dirty="0"/>
              <a:t>in combination with statins, and a fixed-dose combination of </a:t>
            </a:r>
            <a:r>
              <a:rPr lang="en-US" sz="2800" dirty="0" smtClean="0"/>
              <a:t>lovastatin.</a:t>
            </a:r>
            <a:endParaRPr lang="en-US" sz="2800" dirty="0"/>
          </a:p>
          <a:p>
            <a:r>
              <a:rPr lang="en-US" sz="2800" dirty="0" smtClean="0">
                <a:solidFill>
                  <a:schemeClr val="bg1"/>
                </a:solidFill>
              </a:rPr>
              <a:t>Mechanism </a:t>
            </a:r>
            <a:r>
              <a:rPr lang="en-US" sz="2800" dirty="0">
                <a:solidFill>
                  <a:schemeClr val="bg1"/>
                </a:solidFill>
              </a:rPr>
              <a:t>of action: </a:t>
            </a:r>
            <a:endParaRPr lang="en-US" sz="2800" dirty="0" smtClean="0">
              <a:solidFill>
                <a:schemeClr val="bg1"/>
              </a:solidFill>
            </a:endParaRPr>
          </a:p>
          <a:p>
            <a:pPr marL="457200" indent="-457200">
              <a:buFont typeface="Wingdings" panose="05000000000000000000" pitchFamily="2" charset="2"/>
              <a:buChar char="v"/>
            </a:pPr>
            <a:r>
              <a:rPr lang="en-US" sz="2800" dirty="0" smtClean="0"/>
              <a:t>At </a:t>
            </a:r>
            <a:r>
              <a:rPr lang="en-US" sz="2800" dirty="0"/>
              <a:t>gram doses, niacin strongly </a:t>
            </a:r>
            <a:r>
              <a:rPr lang="en-US" sz="2800" dirty="0" smtClean="0"/>
              <a:t>inhibits lipolysis </a:t>
            </a:r>
            <a:r>
              <a:rPr lang="en-US" sz="2800" dirty="0"/>
              <a:t>in adipose tissue, thereby reducing production of free </a:t>
            </a:r>
            <a:r>
              <a:rPr lang="en-US" sz="2800" dirty="0" smtClean="0"/>
              <a:t>fatty acids . </a:t>
            </a:r>
          </a:p>
          <a:p>
            <a:pPr marL="457200" indent="-457200">
              <a:buFont typeface="Wingdings" panose="05000000000000000000" pitchFamily="2" charset="2"/>
              <a:buChar char="v"/>
            </a:pPr>
            <a:r>
              <a:rPr lang="en-US" sz="2800" dirty="0" smtClean="0"/>
              <a:t>The </a:t>
            </a:r>
            <a:r>
              <a:rPr lang="en-US" sz="2800" dirty="0"/>
              <a:t>liver normally uses circulating free </a:t>
            </a:r>
            <a:r>
              <a:rPr lang="en-US" sz="2800" dirty="0" smtClean="0"/>
              <a:t>fatty acids </a:t>
            </a:r>
            <a:r>
              <a:rPr lang="en-US" sz="2800" dirty="0"/>
              <a:t>as a major precursor for triglyceride synthesis. </a:t>
            </a:r>
            <a:endParaRPr lang="en-US" sz="2800" dirty="0" smtClean="0"/>
          </a:p>
          <a:p>
            <a:pPr marL="457200" indent="-457200">
              <a:buFont typeface="Wingdings" panose="05000000000000000000" pitchFamily="2" charset="2"/>
              <a:buChar char="v"/>
            </a:pPr>
            <a:r>
              <a:rPr lang="en-US" sz="2800" dirty="0" smtClean="0"/>
              <a:t>Reduced liver triglyceride (</a:t>
            </a:r>
            <a:r>
              <a:rPr lang="en-US" sz="2800" dirty="0" smtClean="0">
                <a:solidFill>
                  <a:srgbClr val="FFFFFF"/>
                </a:solidFill>
              </a:rPr>
              <a:t>20</a:t>
            </a:r>
            <a:r>
              <a:rPr lang="en-US" sz="2800" dirty="0">
                <a:solidFill>
                  <a:srgbClr val="FFFFFF"/>
                </a:solidFill>
              </a:rPr>
              <a:t>% to 35</a:t>
            </a:r>
            <a:r>
              <a:rPr lang="en-US" sz="2800" dirty="0" smtClean="0">
                <a:solidFill>
                  <a:srgbClr val="FFFFFF"/>
                </a:solidFill>
              </a:rPr>
              <a:t>%)  </a:t>
            </a:r>
            <a:r>
              <a:rPr lang="en-US" sz="2800" dirty="0" smtClean="0"/>
              <a:t>levels </a:t>
            </a:r>
            <a:r>
              <a:rPr lang="en-US" sz="2800" dirty="0"/>
              <a:t>decrease hepatic VLDL production, which in </a:t>
            </a:r>
            <a:r>
              <a:rPr lang="en-US" sz="2800" dirty="0" smtClean="0"/>
              <a:t>turn reduces </a:t>
            </a:r>
            <a:r>
              <a:rPr lang="en-US" sz="2800" dirty="0"/>
              <a:t>LDL-C </a:t>
            </a:r>
            <a:r>
              <a:rPr lang="en-US" sz="2800" dirty="0" smtClean="0"/>
              <a:t>(</a:t>
            </a:r>
            <a:r>
              <a:rPr lang="en-US" sz="2800" dirty="0" smtClean="0">
                <a:solidFill>
                  <a:srgbClr val="FFFFFF"/>
                </a:solidFill>
              </a:rPr>
              <a:t>10</a:t>
            </a:r>
            <a:r>
              <a:rPr lang="en-US" sz="2800" dirty="0">
                <a:solidFill>
                  <a:srgbClr val="FFFFFF"/>
                </a:solidFill>
              </a:rPr>
              <a:t>% to 20</a:t>
            </a:r>
            <a:r>
              <a:rPr lang="en-US" sz="2800" dirty="0" smtClean="0">
                <a:solidFill>
                  <a:srgbClr val="FFFFFF"/>
                </a:solidFill>
              </a:rPr>
              <a:t>%) </a:t>
            </a:r>
            <a:r>
              <a:rPr lang="en-US" sz="2800" dirty="0" smtClean="0"/>
              <a:t>plasma </a:t>
            </a:r>
            <a:r>
              <a:rPr lang="en-US" sz="2800" dirty="0"/>
              <a:t>concentrations.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5425" y="2682073"/>
            <a:ext cx="609600" cy="609600"/>
          </a:xfrm>
          <a:prstGeom prst="rect">
            <a:avLst/>
          </a:prstGeom>
        </p:spPr>
      </p:pic>
    </p:spTree>
    <p:extLst>
      <p:ext uri="{BB962C8B-B14F-4D97-AF65-F5344CB8AC3E}">
        <p14:creationId xmlns:p14="http://schemas.microsoft.com/office/powerpoint/2010/main" val="1330994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404141" y="204450"/>
            <a:ext cx="5677468" cy="6495205"/>
          </a:xfrm>
          <a:prstGeom prst="rect">
            <a:avLst/>
          </a:prstGeom>
        </p:spPr>
      </p:pic>
      <p:pic>
        <p:nvPicPr>
          <p:cNvPr id="3" name="Picture 2"/>
          <p:cNvPicPr>
            <a:picLocks noChangeAspect="1"/>
          </p:cNvPicPr>
          <p:nvPr/>
        </p:nvPicPr>
        <p:blipFill>
          <a:blip r:embed="rId6"/>
          <a:stretch>
            <a:fillRect/>
          </a:stretch>
        </p:blipFill>
        <p:spPr>
          <a:xfrm>
            <a:off x="6171774" y="1446245"/>
            <a:ext cx="5842966" cy="4180114"/>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97162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2589" y="102688"/>
            <a:ext cx="6275533" cy="5078313"/>
          </a:xfrm>
          <a:prstGeom prst="rect">
            <a:avLst/>
          </a:prstGeom>
        </p:spPr>
        <p:txBody>
          <a:bodyPr wrap="square">
            <a:spAutoFit/>
          </a:bodyPr>
          <a:lstStyle/>
          <a:p>
            <a:r>
              <a:rPr lang="en-US" sz="3600" b="1" dirty="0">
                <a:solidFill>
                  <a:schemeClr val="bg1"/>
                </a:solidFill>
              </a:rPr>
              <a:t>Bile acid–binding resins</a:t>
            </a:r>
            <a:endParaRPr lang="en-US" sz="3600" b="1" dirty="0" smtClean="0">
              <a:solidFill>
                <a:schemeClr val="bg1"/>
              </a:solidFill>
            </a:endParaRPr>
          </a:p>
          <a:p>
            <a:endParaRPr lang="en-US" sz="3200" b="1" dirty="0"/>
          </a:p>
          <a:p>
            <a:r>
              <a:rPr lang="en-US" sz="3200" dirty="0" smtClean="0"/>
              <a:t>The </a:t>
            </a:r>
            <a:r>
              <a:rPr lang="en-US" sz="3200" dirty="0"/>
              <a:t>two established bile-acid </a:t>
            </a:r>
            <a:r>
              <a:rPr lang="en-US" sz="3200" dirty="0" err="1"/>
              <a:t>sequestrants</a:t>
            </a:r>
            <a:r>
              <a:rPr lang="en-US" sz="3200" dirty="0"/>
              <a:t> or resins</a:t>
            </a:r>
          </a:p>
          <a:p>
            <a:r>
              <a:rPr lang="en-US" sz="3200" dirty="0"/>
              <a:t>(cholestyramine and </a:t>
            </a:r>
            <a:r>
              <a:rPr lang="en-US" sz="3200" dirty="0" err="1"/>
              <a:t>colestipol</a:t>
            </a:r>
            <a:r>
              <a:rPr lang="en-US" sz="3200" dirty="0"/>
              <a:t>) are among the oldest of</a:t>
            </a:r>
          </a:p>
          <a:p>
            <a:r>
              <a:rPr lang="en-US" sz="3200" dirty="0"/>
              <a:t>the </a:t>
            </a:r>
            <a:r>
              <a:rPr lang="en-US" sz="3200" dirty="0" err="1"/>
              <a:t>hypolipidemic</a:t>
            </a:r>
            <a:r>
              <a:rPr lang="en-US" sz="3200" dirty="0"/>
              <a:t> drugs, and they are probably the</a:t>
            </a:r>
          </a:p>
          <a:p>
            <a:r>
              <a:rPr lang="en-US" sz="3200" dirty="0"/>
              <a:t>safest, because they are not absorbed from the intestine</a:t>
            </a:r>
            <a:r>
              <a:rPr lang="en-US" dirty="0"/>
              <a:t>.</a:t>
            </a:r>
          </a:p>
        </p:txBody>
      </p:sp>
      <p:pic>
        <p:nvPicPr>
          <p:cNvPr id="2" name="Picture 1"/>
          <p:cNvPicPr>
            <a:picLocks noChangeAspect="1"/>
          </p:cNvPicPr>
          <p:nvPr/>
        </p:nvPicPr>
        <p:blipFill>
          <a:blip r:embed="rId5"/>
          <a:stretch>
            <a:fillRect/>
          </a:stretch>
        </p:blipFill>
        <p:spPr>
          <a:xfrm>
            <a:off x="6251511" y="939168"/>
            <a:ext cx="5600805" cy="467347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340918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43909" y="473951"/>
            <a:ext cx="5573111" cy="6088018"/>
          </a:xfrm>
          <a:prstGeom prst="rect">
            <a:avLst/>
          </a:prstGeom>
        </p:spPr>
      </p:pic>
      <p:pic>
        <p:nvPicPr>
          <p:cNvPr id="3" name="Picture 2"/>
          <p:cNvPicPr>
            <a:picLocks noChangeAspect="1"/>
          </p:cNvPicPr>
          <p:nvPr/>
        </p:nvPicPr>
        <p:blipFill>
          <a:blip r:embed="rId5"/>
          <a:stretch>
            <a:fillRect/>
          </a:stretch>
        </p:blipFill>
        <p:spPr>
          <a:xfrm>
            <a:off x="6525610" y="473951"/>
            <a:ext cx="5298528" cy="6109192"/>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346691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440" y="236677"/>
            <a:ext cx="11997560" cy="6494085"/>
          </a:xfrm>
          <a:prstGeom prst="rect">
            <a:avLst/>
          </a:prstGeom>
        </p:spPr>
        <p:txBody>
          <a:bodyPr wrap="square">
            <a:spAutoFit/>
          </a:bodyPr>
          <a:lstStyle/>
          <a:p>
            <a:r>
              <a:rPr lang="en-US" sz="2800" b="1" dirty="0" smtClean="0">
                <a:solidFill>
                  <a:schemeClr val="bg1"/>
                </a:solidFill>
              </a:rPr>
              <a:t>      Mechanism </a:t>
            </a:r>
            <a:r>
              <a:rPr lang="en-US" sz="2800" b="1" dirty="0">
                <a:solidFill>
                  <a:schemeClr val="bg1"/>
                </a:solidFill>
              </a:rPr>
              <a:t>of Action. </a:t>
            </a:r>
            <a:endParaRPr lang="en-US" sz="2800" b="1" dirty="0" smtClean="0">
              <a:solidFill>
                <a:schemeClr val="bg1"/>
              </a:solidFill>
            </a:endParaRPr>
          </a:p>
          <a:p>
            <a:pPr marL="457200" indent="-457200">
              <a:buFont typeface="Wingdings" panose="05000000000000000000" pitchFamily="2" charset="2"/>
              <a:buChar char="v"/>
            </a:pPr>
            <a:r>
              <a:rPr lang="en-US" sz="2800" dirty="0" smtClean="0"/>
              <a:t>The </a:t>
            </a:r>
            <a:r>
              <a:rPr lang="en-US" sz="2800" dirty="0"/>
              <a:t>bile-acid </a:t>
            </a:r>
            <a:r>
              <a:rPr lang="en-US" sz="2800" dirty="0" err="1"/>
              <a:t>sequestrants</a:t>
            </a:r>
            <a:r>
              <a:rPr lang="en-US" sz="2800" dirty="0"/>
              <a:t> are </a:t>
            </a:r>
            <a:r>
              <a:rPr lang="en-US" sz="2800" dirty="0" smtClean="0"/>
              <a:t> highly </a:t>
            </a:r>
            <a:r>
              <a:rPr lang="en-US" sz="2800" dirty="0"/>
              <a:t>positively charged and bind negatively </a:t>
            </a:r>
            <a:r>
              <a:rPr lang="en-US" sz="2800" dirty="0" smtClean="0"/>
              <a:t>charged bile </a:t>
            </a:r>
            <a:r>
              <a:rPr lang="en-US" sz="2800" dirty="0"/>
              <a:t>acids. </a:t>
            </a:r>
            <a:endParaRPr lang="en-US" sz="2800" dirty="0" smtClean="0"/>
          </a:p>
          <a:p>
            <a:pPr marL="457200" indent="-457200">
              <a:buFont typeface="Wingdings" panose="05000000000000000000" pitchFamily="2" charset="2"/>
              <a:buChar char="v"/>
            </a:pPr>
            <a:r>
              <a:rPr lang="en-US" sz="2800" dirty="0" smtClean="0"/>
              <a:t>Because </a:t>
            </a:r>
            <a:r>
              <a:rPr lang="en-US" sz="2800" dirty="0"/>
              <a:t>of their large size, the resins are </a:t>
            </a:r>
            <a:r>
              <a:rPr lang="en-US" sz="2800" dirty="0" smtClean="0"/>
              <a:t>not absorbed</a:t>
            </a:r>
            <a:r>
              <a:rPr lang="en-US" sz="2800" dirty="0"/>
              <a:t>, and the bound bile acids are excreted in </a:t>
            </a:r>
            <a:r>
              <a:rPr lang="en-US" sz="2800" dirty="0" smtClean="0"/>
              <a:t>the stool</a:t>
            </a:r>
            <a:r>
              <a:rPr lang="en-US" sz="2800" dirty="0"/>
              <a:t>. </a:t>
            </a:r>
            <a:endParaRPr lang="en-US" sz="2800" dirty="0" smtClean="0"/>
          </a:p>
          <a:p>
            <a:pPr marL="457200" indent="-457200">
              <a:buFont typeface="Wingdings" panose="05000000000000000000" pitchFamily="2" charset="2"/>
              <a:buChar char="v"/>
            </a:pPr>
            <a:r>
              <a:rPr lang="en-US" sz="2800" dirty="0" smtClean="0"/>
              <a:t>Because </a:t>
            </a:r>
            <a:r>
              <a:rPr lang="en-US" sz="2800" dirty="0"/>
              <a:t>more than 95% of bile acids are normally reabsorbed, interruption of this process </a:t>
            </a:r>
            <a:r>
              <a:rPr lang="en-US" sz="2800" dirty="0" smtClean="0"/>
              <a:t>depletes the </a:t>
            </a:r>
            <a:r>
              <a:rPr lang="en-US" sz="2800" dirty="0"/>
              <a:t>pool of bile acids, and hepatic bile-acid synthesis</a:t>
            </a:r>
          </a:p>
          <a:p>
            <a:r>
              <a:rPr lang="en-US" sz="2800" dirty="0" smtClean="0"/>
              <a:t>      increases</a:t>
            </a:r>
            <a:r>
              <a:rPr lang="en-US" sz="2800" dirty="0"/>
              <a:t>. </a:t>
            </a:r>
            <a:endParaRPr lang="en-US" sz="2800" dirty="0" smtClean="0"/>
          </a:p>
          <a:p>
            <a:pPr marL="457200" indent="-457200">
              <a:buFont typeface="Wingdings" panose="05000000000000000000" pitchFamily="2" charset="2"/>
              <a:buChar char="v"/>
            </a:pPr>
            <a:r>
              <a:rPr lang="en-US" sz="2800" dirty="0" smtClean="0"/>
              <a:t>As </a:t>
            </a:r>
            <a:r>
              <a:rPr lang="en-US" sz="2800" dirty="0"/>
              <a:t>a result, hepatic cholesterol </a:t>
            </a:r>
            <a:r>
              <a:rPr lang="en-US" sz="2800" dirty="0" smtClean="0"/>
              <a:t>content declines</a:t>
            </a:r>
            <a:r>
              <a:rPr lang="en-US" sz="2800" dirty="0"/>
              <a:t>, stimulating the production of LDL </a:t>
            </a:r>
            <a:r>
              <a:rPr lang="en-US" sz="2800" dirty="0" smtClean="0"/>
              <a:t>receptors, an </a:t>
            </a:r>
            <a:r>
              <a:rPr lang="en-US" sz="2800" dirty="0"/>
              <a:t>effect similar to that of statins. </a:t>
            </a:r>
            <a:endParaRPr lang="en-US" sz="2800" dirty="0" smtClean="0"/>
          </a:p>
          <a:p>
            <a:pPr marL="457200" indent="-457200">
              <a:buFont typeface="Wingdings" panose="05000000000000000000" pitchFamily="2" charset="2"/>
              <a:buChar char="v"/>
            </a:pPr>
            <a:r>
              <a:rPr lang="en-US" sz="2800" dirty="0" smtClean="0"/>
              <a:t>The </a:t>
            </a:r>
            <a:r>
              <a:rPr lang="en-US" sz="2800" dirty="0"/>
              <a:t>increase </a:t>
            </a:r>
            <a:r>
              <a:rPr lang="en-US" sz="2800" dirty="0" smtClean="0"/>
              <a:t>in hepatic </a:t>
            </a:r>
            <a:r>
              <a:rPr lang="en-US" sz="2800" dirty="0"/>
              <a:t>LDL receptors increases LDL clearance </a:t>
            </a:r>
            <a:r>
              <a:rPr lang="en-US" sz="2800" dirty="0" smtClean="0"/>
              <a:t>and lowers </a:t>
            </a:r>
            <a:r>
              <a:rPr lang="en-US" sz="2800" dirty="0"/>
              <a:t>LDL-C levels, but this effect is </a:t>
            </a:r>
            <a:r>
              <a:rPr lang="en-US" sz="2800" dirty="0">
                <a:solidFill>
                  <a:schemeClr val="bg1"/>
                </a:solidFill>
              </a:rPr>
              <a:t>partially </a:t>
            </a:r>
            <a:r>
              <a:rPr lang="en-US" sz="2800" dirty="0" smtClean="0">
                <a:solidFill>
                  <a:schemeClr val="bg1"/>
                </a:solidFill>
              </a:rPr>
              <a:t>offset </a:t>
            </a:r>
            <a:r>
              <a:rPr lang="en-US" sz="2800" dirty="0" smtClean="0"/>
              <a:t>by </a:t>
            </a:r>
            <a:r>
              <a:rPr lang="en-US" sz="2800" dirty="0"/>
              <a:t>the enhanced cholesterol synthesis caused </a:t>
            </a:r>
            <a:r>
              <a:rPr lang="en-US" sz="2800" dirty="0" smtClean="0"/>
              <a:t>by upregulation </a:t>
            </a:r>
            <a:r>
              <a:rPr lang="en-US" sz="2800" dirty="0"/>
              <a:t>of HMG-CoA reductase. </a:t>
            </a:r>
            <a:endParaRPr lang="en-US" sz="2800" dirty="0" smtClean="0"/>
          </a:p>
          <a:p>
            <a:pPr marL="457200" indent="-457200">
              <a:buFont typeface="Wingdings" panose="05000000000000000000" pitchFamily="2" charset="2"/>
              <a:buChar char="v"/>
            </a:pPr>
            <a:r>
              <a:rPr lang="en-US" sz="2800" dirty="0" smtClean="0"/>
              <a:t>Inhibition of reductase </a:t>
            </a:r>
            <a:r>
              <a:rPr lang="en-US" sz="2800" dirty="0"/>
              <a:t>activity by a statin substantially increases the</a:t>
            </a:r>
          </a:p>
          <a:p>
            <a:r>
              <a:rPr lang="en-US" sz="2800" dirty="0" smtClean="0"/>
              <a:t>     effectiveness </a:t>
            </a:r>
            <a:r>
              <a:rPr lang="en-US" sz="2800" dirty="0"/>
              <a:t>of the resins.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27547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6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350914" y="306305"/>
            <a:ext cx="5732645" cy="6323839"/>
          </a:xfrm>
          <a:prstGeom prst="rect">
            <a:avLst/>
          </a:prstGeom>
        </p:spPr>
      </p:pic>
      <p:sp>
        <p:nvSpPr>
          <p:cNvPr id="4" name="Rectangle 3"/>
          <p:cNvSpPr/>
          <p:nvPr/>
        </p:nvSpPr>
        <p:spPr>
          <a:xfrm>
            <a:off x="6601557" y="306305"/>
            <a:ext cx="5055477" cy="1446550"/>
          </a:xfrm>
          <a:prstGeom prst="rect">
            <a:avLst/>
          </a:prstGeom>
        </p:spPr>
        <p:txBody>
          <a:bodyPr wrap="square">
            <a:spAutoFit/>
          </a:bodyPr>
          <a:lstStyle/>
          <a:p>
            <a:r>
              <a:rPr lang="en-US" sz="2800" b="1" dirty="0"/>
              <a:t>Fibrates</a:t>
            </a:r>
          </a:p>
          <a:p>
            <a:r>
              <a:rPr lang="en-US" sz="2000" dirty="0"/>
              <a:t>Fenofibrate </a:t>
            </a:r>
            <a:r>
              <a:rPr lang="en-US" sz="2000" dirty="0" smtClean="0"/>
              <a:t>and </a:t>
            </a:r>
            <a:r>
              <a:rPr lang="en-US" sz="2000" dirty="0"/>
              <a:t>gemfibrozil </a:t>
            </a:r>
            <a:r>
              <a:rPr lang="en-US" sz="2000" dirty="0" smtClean="0"/>
              <a:t>are derivatives </a:t>
            </a:r>
            <a:r>
              <a:rPr lang="en-US" sz="2000" dirty="0"/>
              <a:t>of fibric acid that lower serum triglycerides and </a:t>
            </a:r>
            <a:r>
              <a:rPr lang="en-US" sz="2000" dirty="0" smtClean="0"/>
              <a:t>increase HDL </a:t>
            </a:r>
            <a:r>
              <a:rPr lang="en-US" sz="2000" dirty="0"/>
              <a:t>levels.</a:t>
            </a:r>
          </a:p>
        </p:txBody>
      </p:sp>
      <p:pic>
        <p:nvPicPr>
          <p:cNvPr id="5" name="Picture 4"/>
          <p:cNvPicPr>
            <a:picLocks noChangeAspect="1"/>
          </p:cNvPicPr>
          <p:nvPr/>
        </p:nvPicPr>
        <p:blipFill>
          <a:blip r:embed="rId6"/>
          <a:stretch>
            <a:fillRect/>
          </a:stretch>
        </p:blipFill>
        <p:spPr>
          <a:xfrm>
            <a:off x="6216600" y="2211354"/>
            <a:ext cx="5903865" cy="4002834"/>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23720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7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1283" y="394138"/>
            <a:ext cx="10999076" cy="5386090"/>
          </a:xfrm>
          <a:prstGeom prst="rect">
            <a:avLst/>
          </a:prstGeom>
        </p:spPr>
        <p:txBody>
          <a:bodyPr wrap="square">
            <a:spAutoFit/>
          </a:bodyPr>
          <a:lstStyle/>
          <a:p>
            <a:r>
              <a:rPr lang="en-US" sz="3600" b="1" dirty="0" smtClean="0">
                <a:solidFill>
                  <a:schemeClr val="bg1"/>
                </a:solidFill>
              </a:rPr>
              <a:t>     Mechanism of action: </a:t>
            </a:r>
          </a:p>
          <a:p>
            <a:pPr marL="457200" indent="-457200">
              <a:buFont typeface="Wingdings" panose="05000000000000000000" pitchFamily="2" charset="2"/>
              <a:buChar char="v"/>
            </a:pPr>
            <a:r>
              <a:rPr lang="en-US" sz="2800" dirty="0" smtClean="0">
                <a:solidFill>
                  <a:srgbClr val="231F20"/>
                </a:solidFill>
                <a:latin typeface="Times-Roman"/>
              </a:rPr>
              <a:t>Fibrates bind to PPAR</a:t>
            </a:r>
            <a:r>
              <a:rPr lang="en-US" sz="2800" dirty="0" smtClean="0">
                <a:solidFill>
                  <a:srgbClr val="231F20"/>
                </a:solidFill>
                <a:latin typeface="Symbol" panose="05050102010706020507" pitchFamily="18" charset="2"/>
                <a:sym typeface="Symbol" panose="05050102010706020507" pitchFamily="18" charset="2"/>
              </a:rPr>
              <a:t></a:t>
            </a:r>
            <a:r>
              <a:rPr lang="en-US" sz="2800" dirty="0" smtClean="0">
                <a:solidFill>
                  <a:srgbClr val="231F20"/>
                </a:solidFill>
                <a:latin typeface="Times-Roman"/>
              </a:rPr>
              <a:t>, which is expressed primarily in the liver and brown adipose tissue and to a lesser extent in kidney, heart, and skeletal muscle. </a:t>
            </a:r>
          </a:p>
          <a:p>
            <a:pPr marL="457200" indent="-457200">
              <a:buFont typeface="Wingdings" panose="05000000000000000000" pitchFamily="2" charset="2"/>
              <a:buChar char="v"/>
            </a:pPr>
            <a:r>
              <a:rPr lang="en-US" sz="2800" dirty="0" smtClean="0">
                <a:solidFill>
                  <a:srgbClr val="231F20"/>
                </a:solidFill>
                <a:latin typeface="Times-Roman"/>
              </a:rPr>
              <a:t>Fibrates reduce triglycerides through PPAR</a:t>
            </a:r>
            <a:r>
              <a:rPr lang="en-US" sz="2800" dirty="0" smtClean="0">
                <a:solidFill>
                  <a:srgbClr val="231F20"/>
                </a:solidFill>
                <a:latin typeface="Symbol" panose="05050102010706020507" pitchFamily="18" charset="2"/>
                <a:sym typeface="Symbol" panose="05050102010706020507" pitchFamily="18" charset="2"/>
              </a:rPr>
              <a:t></a:t>
            </a:r>
            <a:r>
              <a:rPr lang="en-US" sz="2800" dirty="0" smtClean="0">
                <a:solidFill>
                  <a:srgbClr val="231F20"/>
                </a:solidFill>
                <a:latin typeface="Times-Roman"/>
              </a:rPr>
              <a:t>-mediated stimulation of fatty acid oxidation, increased LPL </a:t>
            </a:r>
            <a:r>
              <a:rPr lang="en-US" sz="2800" dirty="0" err="1" smtClean="0">
                <a:solidFill>
                  <a:srgbClr val="231F20"/>
                </a:solidFill>
                <a:latin typeface="Times-Roman"/>
              </a:rPr>
              <a:t>syntesis</a:t>
            </a:r>
            <a:r>
              <a:rPr lang="en-US" sz="2800" dirty="0" smtClean="0">
                <a:solidFill>
                  <a:srgbClr val="231F20"/>
                </a:solidFill>
                <a:latin typeface="Times-Roman"/>
              </a:rPr>
              <a:t>, and reduced expression of </a:t>
            </a:r>
            <a:r>
              <a:rPr lang="en-US" sz="2800" dirty="0" err="1" smtClean="0">
                <a:solidFill>
                  <a:srgbClr val="231F20"/>
                </a:solidFill>
                <a:latin typeface="Times-Roman"/>
              </a:rPr>
              <a:t>apoC</a:t>
            </a:r>
            <a:r>
              <a:rPr lang="en-US" sz="2800" dirty="0" smtClean="0">
                <a:solidFill>
                  <a:srgbClr val="231F20"/>
                </a:solidFill>
                <a:latin typeface="Times-Roman"/>
              </a:rPr>
              <a:t>-III. </a:t>
            </a:r>
          </a:p>
          <a:p>
            <a:pPr marL="457200" indent="-457200">
              <a:buFont typeface="Wingdings" panose="05000000000000000000" pitchFamily="2" charset="2"/>
              <a:buChar char="v"/>
            </a:pPr>
            <a:r>
              <a:rPr lang="en-US" sz="2800" dirty="0" smtClean="0">
                <a:solidFill>
                  <a:srgbClr val="231F20"/>
                </a:solidFill>
                <a:latin typeface="Times-Roman"/>
              </a:rPr>
              <a:t>An increase in LPL would enhance the clearance of triglyceride-rich lipoproteins. </a:t>
            </a:r>
          </a:p>
          <a:p>
            <a:pPr marL="457200" indent="-457200">
              <a:buFont typeface="Wingdings" panose="05000000000000000000" pitchFamily="2" charset="2"/>
              <a:buChar char="v"/>
            </a:pPr>
            <a:r>
              <a:rPr lang="en-US" sz="2800" dirty="0" smtClean="0">
                <a:solidFill>
                  <a:srgbClr val="231F20"/>
                </a:solidFill>
                <a:latin typeface="Times-Roman"/>
              </a:rPr>
              <a:t>A reduction in hepatic production of apoC-III, which serves as an inhibitor of </a:t>
            </a:r>
            <a:r>
              <a:rPr lang="en-US" sz="2800" dirty="0" err="1" smtClean="0">
                <a:solidFill>
                  <a:srgbClr val="231F20"/>
                </a:solidFill>
                <a:latin typeface="Times-Roman"/>
              </a:rPr>
              <a:t>lipolytic</a:t>
            </a:r>
            <a:r>
              <a:rPr lang="en-US" sz="2800" dirty="0" smtClean="0">
                <a:solidFill>
                  <a:srgbClr val="231F20"/>
                </a:solidFill>
                <a:latin typeface="Times-Roman"/>
              </a:rPr>
              <a:t> processing and receptor-mediated clearance, would enhance the clearance of VLDL.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80396" y="5780228"/>
            <a:ext cx="609600" cy="609600"/>
          </a:xfrm>
          <a:prstGeom prst="rect">
            <a:avLst/>
          </a:prstGeom>
        </p:spPr>
      </p:pic>
    </p:spTree>
    <p:extLst>
      <p:ext uri="{BB962C8B-B14F-4D97-AF65-F5344CB8AC3E}">
        <p14:creationId xmlns:p14="http://schemas.microsoft.com/office/powerpoint/2010/main" val="156522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75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2454" y="1356029"/>
            <a:ext cx="11282855" cy="3539430"/>
          </a:xfrm>
          <a:prstGeom prst="rect">
            <a:avLst/>
          </a:prstGeom>
        </p:spPr>
        <p:txBody>
          <a:bodyPr wrap="square">
            <a:spAutoFit/>
          </a:bodyPr>
          <a:lstStyle/>
          <a:p>
            <a:pPr marL="457200" lvl="0" indent="-457200">
              <a:buFont typeface="Wingdings" panose="05000000000000000000" pitchFamily="2" charset="2"/>
              <a:buChar char="v"/>
            </a:pPr>
            <a:r>
              <a:rPr lang="en-US" sz="3200" dirty="0">
                <a:solidFill>
                  <a:srgbClr val="231F20"/>
                </a:solidFill>
                <a:latin typeface="Times-Roman"/>
              </a:rPr>
              <a:t>Fibrate mediated increases in HDL-C are due to PPAR</a:t>
            </a:r>
            <a:r>
              <a:rPr lang="en-US" sz="3200" dirty="0">
                <a:solidFill>
                  <a:srgbClr val="231F20"/>
                </a:solidFill>
                <a:latin typeface="Symbol" panose="05050102010706020507" pitchFamily="18" charset="2"/>
                <a:sym typeface="Symbol" panose="05050102010706020507" pitchFamily="18" charset="2"/>
              </a:rPr>
              <a:t></a:t>
            </a:r>
            <a:r>
              <a:rPr lang="en-US" sz="3200" dirty="0">
                <a:solidFill>
                  <a:srgbClr val="231F20"/>
                </a:solidFill>
                <a:latin typeface="Symbol" panose="05050102010706020507" pitchFamily="18" charset="2"/>
              </a:rPr>
              <a:t> </a:t>
            </a:r>
            <a:r>
              <a:rPr lang="en-US" sz="3200" dirty="0">
                <a:solidFill>
                  <a:srgbClr val="231F20"/>
                </a:solidFill>
                <a:latin typeface="Times-Roman"/>
              </a:rPr>
              <a:t>stimulation of </a:t>
            </a:r>
            <a:r>
              <a:rPr lang="en-US" sz="3200" dirty="0" err="1">
                <a:solidFill>
                  <a:srgbClr val="231F20"/>
                </a:solidFill>
                <a:latin typeface="Times-Roman"/>
              </a:rPr>
              <a:t>apoA</a:t>
            </a:r>
            <a:r>
              <a:rPr lang="en-US" sz="3200" dirty="0">
                <a:solidFill>
                  <a:srgbClr val="231F20"/>
                </a:solidFill>
                <a:latin typeface="Times-Roman"/>
              </a:rPr>
              <a:t>-I and </a:t>
            </a:r>
            <a:r>
              <a:rPr lang="en-US" sz="3200" dirty="0" err="1">
                <a:solidFill>
                  <a:srgbClr val="231F20"/>
                </a:solidFill>
                <a:latin typeface="Times-Roman"/>
              </a:rPr>
              <a:t>apoA</a:t>
            </a:r>
            <a:r>
              <a:rPr lang="en-US" sz="3200" dirty="0">
                <a:solidFill>
                  <a:srgbClr val="231F20"/>
                </a:solidFill>
                <a:latin typeface="Times-Roman"/>
              </a:rPr>
              <a:t>-II expression, which increases HDL levels. </a:t>
            </a:r>
            <a:endParaRPr lang="en-US" sz="3200" dirty="0" smtClean="0">
              <a:solidFill>
                <a:srgbClr val="231F20"/>
              </a:solidFill>
              <a:latin typeface="Times-Roman"/>
            </a:endParaRPr>
          </a:p>
          <a:p>
            <a:pPr marL="457200" lvl="0" indent="-457200">
              <a:buFont typeface="Wingdings" panose="05000000000000000000" pitchFamily="2" charset="2"/>
              <a:buChar char="v"/>
            </a:pPr>
            <a:endParaRPr lang="en-US" sz="3200" dirty="0">
              <a:solidFill>
                <a:srgbClr val="231F20"/>
              </a:solidFill>
              <a:latin typeface="Times-Roman"/>
            </a:endParaRPr>
          </a:p>
          <a:p>
            <a:pPr marL="457200" lvl="0" indent="-457200">
              <a:buFont typeface="Wingdings" panose="05000000000000000000" pitchFamily="2" charset="2"/>
              <a:buChar char="v"/>
            </a:pPr>
            <a:r>
              <a:rPr lang="en-US" sz="3200" dirty="0">
                <a:solidFill>
                  <a:srgbClr val="231F20"/>
                </a:solidFill>
                <a:latin typeface="Times-Roman"/>
              </a:rPr>
              <a:t>Fenofibrate is more effective than gemfibrozil at increasing HDL levels.</a:t>
            </a:r>
            <a:br>
              <a:rPr lang="en-US" sz="3200" dirty="0">
                <a:solidFill>
                  <a:srgbClr val="231F20"/>
                </a:solidFill>
                <a:latin typeface="Times-Roman"/>
              </a:rPr>
            </a:br>
            <a:endParaRPr lang="en-US" sz="3200" dirty="0">
              <a:solidFill>
                <a:srgbClr val="2C2C2C"/>
              </a:solidFill>
            </a:endParaRPr>
          </a:p>
        </p:txBody>
      </p:sp>
    </p:spTree>
    <p:extLst>
      <p:ext uri="{BB962C8B-B14F-4D97-AF65-F5344CB8AC3E}">
        <p14:creationId xmlns:p14="http://schemas.microsoft.com/office/powerpoint/2010/main" val="3063580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094" y="831585"/>
            <a:ext cx="6577644" cy="5078313"/>
          </a:xfrm>
          <a:prstGeom prst="rect">
            <a:avLst/>
          </a:prstGeom>
        </p:spPr>
        <p:txBody>
          <a:bodyPr wrap="square">
            <a:spAutoFit/>
          </a:bodyPr>
          <a:lstStyle/>
          <a:p>
            <a:r>
              <a:rPr lang="en-US" sz="3600" dirty="0" smtClean="0"/>
              <a:t>    </a:t>
            </a:r>
            <a:r>
              <a:rPr lang="en-US" sz="3600" dirty="0" smtClean="0">
                <a:solidFill>
                  <a:schemeClr val="bg1"/>
                </a:solidFill>
              </a:rPr>
              <a:t>Cholesterol </a:t>
            </a:r>
            <a:r>
              <a:rPr lang="en-US" sz="3600" dirty="0">
                <a:solidFill>
                  <a:schemeClr val="bg1"/>
                </a:solidFill>
              </a:rPr>
              <a:t>absorption inhibitor</a:t>
            </a:r>
          </a:p>
          <a:p>
            <a:pPr marL="457200" indent="-457200">
              <a:buFont typeface="Wingdings" panose="05000000000000000000" pitchFamily="2" charset="2"/>
              <a:buChar char="§"/>
            </a:pPr>
            <a:r>
              <a:rPr lang="en-US" sz="2400" dirty="0"/>
              <a:t>Ezetimibe </a:t>
            </a:r>
            <a:r>
              <a:rPr lang="en-US" sz="2400" dirty="0" smtClean="0"/>
              <a:t>selectively </a:t>
            </a:r>
            <a:r>
              <a:rPr lang="en-US" sz="2400" dirty="0"/>
              <a:t>inhibits absorption of </a:t>
            </a:r>
            <a:r>
              <a:rPr lang="en-US" sz="2400" dirty="0" smtClean="0"/>
              <a:t>dietary and </a:t>
            </a:r>
            <a:r>
              <a:rPr lang="en-US" sz="2400" dirty="0"/>
              <a:t>biliary cholesterol in the small intestine, leading to a </a:t>
            </a:r>
            <a:r>
              <a:rPr lang="en-US" sz="2400" dirty="0" smtClean="0"/>
              <a:t>decrease in </a:t>
            </a:r>
            <a:r>
              <a:rPr lang="en-US" sz="2400" dirty="0"/>
              <a:t>the delivery of intestinal cholesterol to the </a:t>
            </a:r>
            <a:r>
              <a:rPr lang="en-US" sz="2400" dirty="0" smtClean="0"/>
              <a:t>liver.</a:t>
            </a:r>
            <a:endParaRPr lang="en-US" sz="2400" dirty="0"/>
          </a:p>
          <a:p>
            <a:pPr marL="457200" indent="-457200">
              <a:buFont typeface="Wingdings" panose="05000000000000000000" pitchFamily="2" charset="2"/>
              <a:buChar char="§"/>
            </a:pPr>
            <a:r>
              <a:rPr lang="en-US" sz="2400" dirty="0" smtClean="0"/>
              <a:t>This </a:t>
            </a:r>
            <a:r>
              <a:rPr lang="en-US" sz="2400" dirty="0"/>
              <a:t>causes </a:t>
            </a:r>
            <a:r>
              <a:rPr lang="en-US" sz="2400" dirty="0" smtClean="0"/>
              <a:t>a reduction </a:t>
            </a:r>
            <a:r>
              <a:rPr lang="en-US" sz="2400" dirty="0"/>
              <a:t>of hepatic cholesterol stores and an increase in </a:t>
            </a:r>
            <a:r>
              <a:rPr lang="en-US" sz="2400" dirty="0" smtClean="0"/>
              <a:t>clearance of </a:t>
            </a:r>
            <a:r>
              <a:rPr lang="en-US" sz="2400" dirty="0"/>
              <a:t>cholesterol from the blood</a:t>
            </a:r>
            <a:r>
              <a:rPr lang="en-US" sz="2400" dirty="0" smtClean="0"/>
              <a:t>.</a:t>
            </a:r>
          </a:p>
          <a:p>
            <a:pPr marL="457200" indent="-457200">
              <a:buFont typeface="Wingdings" panose="05000000000000000000" pitchFamily="2" charset="2"/>
              <a:buChar char="§"/>
            </a:pPr>
            <a:r>
              <a:rPr lang="en-US" sz="2400" dirty="0" smtClean="0"/>
              <a:t> </a:t>
            </a:r>
            <a:r>
              <a:rPr lang="en-US" sz="2400" dirty="0"/>
              <a:t>Ezetimibe lowers LDL cholesterol </a:t>
            </a:r>
            <a:r>
              <a:rPr lang="en-US" sz="2400" dirty="0" smtClean="0"/>
              <a:t>by approximately </a:t>
            </a:r>
            <a:r>
              <a:rPr lang="en-US" sz="2400" dirty="0"/>
              <a:t>17%. </a:t>
            </a:r>
          </a:p>
          <a:p>
            <a:pPr marL="457200" indent="-457200">
              <a:buFont typeface="Wingdings" panose="05000000000000000000" pitchFamily="2" charset="2"/>
              <a:buChar char="§"/>
            </a:pPr>
            <a:r>
              <a:rPr lang="en-US" sz="2400" dirty="0" smtClean="0"/>
              <a:t>Due </a:t>
            </a:r>
            <a:r>
              <a:rPr lang="en-US" sz="2400" dirty="0"/>
              <a:t>its modest LDL-lowering effects, </a:t>
            </a:r>
            <a:r>
              <a:rPr lang="en-US" sz="2400" dirty="0" smtClean="0"/>
              <a:t>ezetimibe is </a:t>
            </a:r>
            <a:r>
              <a:rPr lang="en-US" sz="2400" dirty="0"/>
              <a:t>often used as an adjunct to statin therapy or in </a:t>
            </a:r>
            <a:r>
              <a:rPr lang="en-US" sz="2400" dirty="0" smtClean="0"/>
              <a:t>statin-intolerant patients</a:t>
            </a:r>
            <a:endParaRPr lang="en-US" sz="2400" dirty="0"/>
          </a:p>
        </p:txBody>
      </p:sp>
      <p:pic>
        <p:nvPicPr>
          <p:cNvPr id="4" name="Picture 3"/>
          <p:cNvPicPr>
            <a:picLocks noChangeAspect="1"/>
          </p:cNvPicPr>
          <p:nvPr/>
        </p:nvPicPr>
        <p:blipFill>
          <a:blip r:embed="rId5"/>
          <a:stretch>
            <a:fillRect/>
          </a:stretch>
        </p:blipFill>
        <p:spPr>
          <a:xfrm>
            <a:off x="6707737" y="1339436"/>
            <a:ext cx="5188229" cy="3521811"/>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62127" y="5369098"/>
            <a:ext cx="609600" cy="609600"/>
          </a:xfrm>
          <a:prstGeom prst="rect">
            <a:avLst/>
          </a:prstGeom>
        </p:spPr>
      </p:pic>
    </p:spTree>
    <p:extLst>
      <p:ext uri="{BB962C8B-B14F-4D97-AF65-F5344CB8AC3E}">
        <p14:creationId xmlns:p14="http://schemas.microsoft.com/office/powerpoint/2010/main" val="877554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3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1301" y="236567"/>
            <a:ext cx="6230813" cy="6330323"/>
          </a:xfrm>
          <a:prstGeom prst="rect">
            <a:avLst/>
          </a:prstGeom>
        </p:spPr>
      </p:pic>
    </p:spTree>
    <p:extLst>
      <p:ext uri="{BB962C8B-B14F-4D97-AF65-F5344CB8AC3E}">
        <p14:creationId xmlns:p14="http://schemas.microsoft.com/office/powerpoint/2010/main" val="2352764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02295" y="1228113"/>
            <a:ext cx="10927309" cy="4524315"/>
          </a:xfrm>
          <a:prstGeom prst="rect">
            <a:avLst/>
          </a:prstGeom>
        </p:spPr>
        <p:txBody>
          <a:bodyPr wrap="square">
            <a:spAutoFit/>
          </a:bodyPr>
          <a:lstStyle/>
          <a:p>
            <a:pPr marL="457200" lvl="0" indent="-457200">
              <a:buFont typeface="Arial" panose="020B0604020202020204" pitchFamily="34" charset="0"/>
              <a:buChar char="•"/>
            </a:pPr>
            <a:r>
              <a:rPr lang="en-US" sz="3200" dirty="0">
                <a:solidFill>
                  <a:srgbClr val="FFFFFF"/>
                </a:solidFill>
              </a:rPr>
              <a:t>Hyperlipidemias can also result from an inherited defect in </a:t>
            </a:r>
            <a:r>
              <a:rPr lang="en-US" sz="3200" dirty="0" smtClean="0">
                <a:solidFill>
                  <a:srgbClr val="FFFFFF"/>
                </a:solidFill>
              </a:rPr>
              <a:t>lipoprotein metabolism </a:t>
            </a:r>
            <a:r>
              <a:rPr lang="en-US" sz="3200" dirty="0">
                <a:solidFill>
                  <a:srgbClr val="FFFFFF"/>
                </a:solidFill>
              </a:rPr>
              <a:t>or, more commonly, from a combination of genetic and </a:t>
            </a:r>
            <a:r>
              <a:rPr lang="en-US" sz="3200" dirty="0" smtClean="0">
                <a:solidFill>
                  <a:srgbClr val="FFFFFF"/>
                </a:solidFill>
              </a:rPr>
              <a:t>lifestyle factors</a:t>
            </a:r>
            <a:r>
              <a:rPr lang="en-US" sz="3200" dirty="0">
                <a:solidFill>
                  <a:srgbClr val="FFFFFF"/>
                </a:solidFill>
              </a:rPr>
              <a:t>. </a:t>
            </a:r>
            <a:endParaRPr lang="en-US" sz="3200" dirty="0" smtClean="0">
              <a:solidFill>
                <a:srgbClr val="FFFFFF"/>
              </a:solidFill>
            </a:endParaRPr>
          </a:p>
          <a:p>
            <a:pPr marL="457200" lvl="0" indent="-457200">
              <a:buFont typeface="Arial" panose="020B0604020202020204" pitchFamily="34" charset="0"/>
              <a:buChar char="•"/>
            </a:pPr>
            <a:endParaRPr lang="en-US" sz="3200" dirty="0">
              <a:solidFill>
                <a:srgbClr val="FFFFFF"/>
              </a:solidFill>
            </a:endParaRPr>
          </a:p>
          <a:p>
            <a:pPr lvl="0"/>
            <a:r>
              <a:rPr lang="en-US" sz="3200" dirty="0">
                <a:solidFill>
                  <a:srgbClr val="FFFFFF"/>
                </a:solidFill>
              </a:rPr>
              <a:t>Appropriate lifestyle changes, along with drug therapy, can</a:t>
            </a:r>
          </a:p>
          <a:p>
            <a:pPr lvl="0"/>
            <a:r>
              <a:rPr lang="en-US" sz="3200" dirty="0">
                <a:solidFill>
                  <a:srgbClr val="FFFFFF"/>
                </a:solidFill>
              </a:rPr>
              <a:t>lead to a 30% to 40% reduction in CHD </a:t>
            </a:r>
            <a:r>
              <a:rPr lang="en-US" sz="3200" dirty="0" smtClean="0">
                <a:solidFill>
                  <a:srgbClr val="FFFFFF"/>
                </a:solidFill>
              </a:rPr>
              <a:t>mortality.</a:t>
            </a:r>
          </a:p>
          <a:p>
            <a:pPr lvl="0"/>
            <a:endParaRPr lang="en-US" sz="3200" dirty="0">
              <a:solidFill>
                <a:srgbClr val="FFFFFF"/>
              </a:solidFill>
            </a:endParaRPr>
          </a:p>
          <a:p>
            <a:pPr lvl="0"/>
            <a:r>
              <a:rPr lang="en-US" sz="3200" dirty="0" err="1" smtClean="0">
                <a:solidFill>
                  <a:srgbClr val="FFFFFF"/>
                </a:solidFill>
              </a:rPr>
              <a:t>Antihyperlipidemic</a:t>
            </a:r>
            <a:r>
              <a:rPr lang="en-US" sz="3200" dirty="0" smtClean="0">
                <a:solidFill>
                  <a:srgbClr val="FFFFFF"/>
                </a:solidFill>
              </a:rPr>
              <a:t> drugs  </a:t>
            </a:r>
            <a:r>
              <a:rPr lang="en-US" sz="3200" dirty="0">
                <a:solidFill>
                  <a:srgbClr val="FFFFFF"/>
                </a:solidFill>
              </a:rPr>
              <a:t>are often taken indefinitely to control plasma </a:t>
            </a:r>
            <a:r>
              <a:rPr lang="en-US" sz="3200" dirty="0" smtClean="0">
                <a:solidFill>
                  <a:srgbClr val="FFFFFF"/>
                </a:solidFill>
              </a:rPr>
              <a:t>lipid levels</a:t>
            </a:r>
            <a:r>
              <a:rPr lang="en-US" sz="3200" dirty="0">
                <a:solidFill>
                  <a:srgbClr val="FFFFFF"/>
                </a:solidFill>
              </a:rPr>
              <a: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57078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1007" y="200024"/>
            <a:ext cx="9007250" cy="6450815"/>
          </a:xfrm>
          <a:prstGeom prst="rect">
            <a:avLst/>
          </a:prstGeom>
        </p:spPr>
      </p:pic>
    </p:spTree>
    <p:extLst>
      <p:ext uri="{BB962C8B-B14F-4D97-AF65-F5344CB8AC3E}">
        <p14:creationId xmlns:p14="http://schemas.microsoft.com/office/powerpoint/2010/main" val="3675962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155" y="464197"/>
            <a:ext cx="11498425" cy="6093976"/>
          </a:xfrm>
          <a:prstGeom prst="rect">
            <a:avLst/>
          </a:prstGeom>
        </p:spPr>
        <p:txBody>
          <a:bodyPr wrap="square">
            <a:spAutoFit/>
          </a:bodyPr>
          <a:lstStyle/>
          <a:p>
            <a:pPr marL="457200" indent="-457200">
              <a:buFont typeface="Wingdings" panose="05000000000000000000" pitchFamily="2" charset="2"/>
              <a:buChar char="§"/>
            </a:pPr>
            <a:r>
              <a:rPr lang="en-US" sz="3000" dirty="0"/>
              <a:t>The National Cholesterol Education Program Adult Treatment Panel III advocates statins as first-line therapy for lowering LDL-C levels</a:t>
            </a:r>
            <a:r>
              <a:rPr lang="en-US" sz="3000" dirty="0" smtClean="0"/>
              <a:t>.</a:t>
            </a:r>
          </a:p>
          <a:p>
            <a:pPr marL="457200" indent="-457200">
              <a:buFont typeface="Wingdings" panose="05000000000000000000" pitchFamily="2" charset="2"/>
              <a:buChar char="§"/>
            </a:pPr>
            <a:r>
              <a:rPr lang="en-US" sz="3000" dirty="0" smtClean="0"/>
              <a:t> </a:t>
            </a:r>
            <a:r>
              <a:rPr lang="en-US" sz="3000" dirty="0"/>
              <a:t>Given that cholesterol is biosynthesized in the early morning hours,[2] the US Food and Drug Administration (FDA) has recommended evening administration for statins with shorter half-lives (lovastatin 2 hours, simvastatin &lt; 5 hours, and </a:t>
            </a:r>
            <a:r>
              <a:rPr lang="en-US" sz="3000" dirty="0" err="1"/>
              <a:t>fluvastatin</a:t>
            </a:r>
            <a:r>
              <a:rPr lang="en-US" sz="3000" dirty="0"/>
              <a:t> &lt; 3 hours). </a:t>
            </a:r>
          </a:p>
          <a:p>
            <a:pPr marL="457200" indent="-457200">
              <a:buFont typeface="Wingdings" panose="05000000000000000000" pitchFamily="2" charset="2"/>
              <a:buChar char="§"/>
            </a:pPr>
            <a:r>
              <a:rPr lang="en-US" sz="3000" dirty="0" smtClean="0"/>
              <a:t>In </a:t>
            </a:r>
            <a:r>
              <a:rPr lang="en-US" sz="3000" dirty="0"/>
              <a:t>contrast, the FDA suggests daytime administration for statins with longer half-lives (atorvastatin 14 hours, </a:t>
            </a:r>
            <a:r>
              <a:rPr lang="en-US" sz="3000" dirty="0" err="1"/>
              <a:t>rosuvastatin</a:t>
            </a:r>
            <a:r>
              <a:rPr lang="en-US" sz="3000" dirty="0"/>
              <a:t> 19 hours, and pravastatin 22 hours). </a:t>
            </a:r>
          </a:p>
          <a:p>
            <a:pPr marL="457200" indent="-457200">
              <a:buFont typeface="Wingdings" panose="05000000000000000000" pitchFamily="2" charset="2"/>
              <a:buChar char="§"/>
            </a:pPr>
            <a:r>
              <a:rPr lang="en-US" sz="3000" dirty="0" smtClean="0"/>
              <a:t>Atorvastatin </a:t>
            </a:r>
            <a:r>
              <a:rPr lang="en-US" sz="3000" dirty="0"/>
              <a:t>also has active metabolites with half-lives ranging from 20 to 30 hours, which may contribute to the fact that it can be taken at any time</a:t>
            </a:r>
          </a:p>
        </p:txBody>
      </p:sp>
    </p:spTree>
    <p:extLst>
      <p:ext uri="{BB962C8B-B14F-4D97-AF65-F5344CB8AC3E}">
        <p14:creationId xmlns:p14="http://schemas.microsoft.com/office/powerpoint/2010/main" val="2382606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7223" y="1010602"/>
            <a:ext cx="10672534" cy="4524315"/>
          </a:xfrm>
          <a:prstGeom prst="rect">
            <a:avLst/>
          </a:prstGeom>
        </p:spPr>
        <p:txBody>
          <a:bodyPr wrap="square">
            <a:spAutoFit/>
          </a:bodyPr>
          <a:lstStyle/>
          <a:p>
            <a:r>
              <a:rPr lang="en-US" sz="3200" dirty="0">
                <a:solidFill>
                  <a:srgbClr val="FFFFFF"/>
                </a:solidFill>
              </a:rPr>
              <a:t>Medication	Brand Name	Dose</a:t>
            </a:r>
          </a:p>
          <a:p>
            <a:r>
              <a:rPr lang="en-US" sz="3200" dirty="0">
                <a:solidFill>
                  <a:srgbClr val="FFFFFF"/>
                </a:solidFill>
              </a:rPr>
              <a:t>Atorvastatin	Lipitor	10 – 80 mg daily</a:t>
            </a:r>
          </a:p>
          <a:p>
            <a:r>
              <a:rPr lang="en-US" sz="3200" dirty="0" err="1">
                <a:solidFill>
                  <a:srgbClr val="FFFFFF"/>
                </a:solidFill>
              </a:rPr>
              <a:t>Fluvastatin</a:t>
            </a:r>
            <a:r>
              <a:rPr lang="en-US" sz="3200" dirty="0">
                <a:solidFill>
                  <a:srgbClr val="FFFFFF"/>
                </a:solidFill>
              </a:rPr>
              <a:t>	</a:t>
            </a:r>
            <a:r>
              <a:rPr lang="en-US" sz="3200" dirty="0" err="1">
                <a:solidFill>
                  <a:srgbClr val="FFFFFF"/>
                </a:solidFill>
              </a:rPr>
              <a:t>Lescol</a:t>
            </a:r>
            <a:r>
              <a:rPr lang="en-US" sz="3200" dirty="0">
                <a:solidFill>
                  <a:srgbClr val="FFFFFF"/>
                </a:solidFill>
              </a:rPr>
              <a:t>, </a:t>
            </a:r>
            <a:r>
              <a:rPr lang="en-US" sz="3200" dirty="0" err="1">
                <a:solidFill>
                  <a:srgbClr val="FFFFFF"/>
                </a:solidFill>
              </a:rPr>
              <a:t>Lescol</a:t>
            </a:r>
            <a:r>
              <a:rPr lang="en-US" sz="3200" dirty="0">
                <a:solidFill>
                  <a:srgbClr val="FFFFFF"/>
                </a:solidFill>
              </a:rPr>
              <a:t> XL	20 – 80 mg daily (or split twice daily)</a:t>
            </a:r>
          </a:p>
          <a:p>
            <a:r>
              <a:rPr lang="en-US" sz="3200" dirty="0">
                <a:solidFill>
                  <a:srgbClr val="FFFFFF"/>
                </a:solidFill>
              </a:rPr>
              <a:t>Lovastatin	</a:t>
            </a:r>
            <a:r>
              <a:rPr lang="en-US" sz="3200" dirty="0" err="1">
                <a:solidFill>
                  <a:srgbClr val="FFFFFF"/>
                </a:solidFill>
              </a:rPr>
              <a:t>Mevacor</a:t>
            </a:r>
            <a:r>
              <a:rPr lang="en-US" sz="3200" dirty="0">
                <a:solidFill>
                  <a:srgbClr val="FFFFFF"/>
                </a:solidFill>
              </a:rPr>
              <a:t>	20 – 80 mg daily</a:t>
            </a:r>
          </a:p>
          <a:p>
            <a:r>
              <a:rPr lang="en-US" sz="3200" dirty="0" err="1">
                <a:solidFill>
                  <a:srgbClr val="FFFFFF"/>
                </a:solidFill>
              </a:rPr>
              <a:t>Pitavastatin</a:t>
            </a:r>
            <a:r>
              <a:rPr lang="en-US" sz="3200" dirty="0">
                <a:solidFill>
                  <a:srgbClr val="FFFFFF"/>
                </a:solidFill>
              </a:rPr>
              <a:t>	</a:t>
            </a:r>
            <a:r>
              <a:rPr lang="en-US" sz="3200" dirty="0" err="1">
                <a:solidFill>
                  <a:srgbClr val="FFFFFF"/>
                </a:solidFill>
              </a:rPr>
              <a:t>Livalo</a:t>
            </a:r>
            <a:r>
              <a:rPr lang="en-US" sz="3200" dirty="0">
                <a:solidFill>
                  <a:srgbClr val="FFFFFF"/>
                </a:solidFill>
              </a:rPr>
              <a:t>	2 – 4 mg daily</a:t>
            </a:r>
          </a:p>
          <a:p>
            <a:r>
              <a:rPr lang="en-US" sz="3200" dirty="0">
                <a:solidFill>
                  <a:srgbClr val="FFFFFF"/>
                </a:solidFill>
              </a:rPr>
              <a:t>Pravastatin	</a:t>
            </a:r>
            <a:r>
              <a:rPr lang="en-US" sz="3200" dirty="0" err="1">
                <a:solidFill>
                  <a:srgbClr val="FFFFFF"/>
                </a:solidFill>
              </a:rPr>
              <a:t>Pravachol</a:t>
            </a:r>
            <a:r>
              <a:rPr lang="en-US" sz="3200" dirty="0">
                <a:solidFill>
                  <a:srgbClr val="FFFFFF"/>
                </a:solidFill>
              </a:rPr>
              <a:t>	10 – 80 mg daily</a:t>
            </a:r>
          </a:p>
          <a:p>
            <a:r>
              <a:rPr lang="en-US" sz="3200" dirty="0" err="1">
                <a:solidFill>
                  <a:srgbClr val="FF0000"/>
                </a:solidFill>
              </a:rPr>
              <a:t>Rosuvastatin</a:t>
            </a:r>
            <a:r>
              <a:rPr lang="en-US" sz="3200" dirty="0">
                <a:solidFill>
                  <a:srgbClr val="FF0000"/>
                </a:solidFill>
              </a:rPr>
              <a:t>	Crestor	5 – 40 mg daily</a:t>
            </a:r>
          </a:p>
          <a:p>
            <a:r>
              <a:rPr lang="en-US" sz="3200" dirty="0">
                <a:solidFill>
                  <a:srgbClr val="FFFFFF"/>
                </a:solidFill>
              </a:rPr>
              <a:t>Simvastatin	Zocor	5 – 40 mg daily</a:t>
            </a:r>
          </a:p>
        </p:txBody>
      </p:sp>
    </p:spTree>
    <p:extLst>
      <p:ext uri="{BB962C8B-B14F-4D97-AF65-F5344CB8AC3E}">
        <p14:creationId xmlns:p14="http://schemas.microsoft.com/office/powerpoint/2010/main" val="3467733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831" y="216871"/>
            <a:ext cx="11371357" cy="6489159"/>
          </a:xfrm>
          <a:prstGeom prst="rect">
            <a:avLst/>
          </a:prstGeom>
        </p:spPr>
      </p:pic>
    </p:spTree>
    <p:extLst>
      <p:ext uri="{BB962C8B-B14F-4D97-AF65-F5344CB8AC3E}">
        <p14:creationId xmlns:p14="http://schemas.microsoft.com/office/powerpoint/2010/main" val="2023680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343" y="377445"/>
            <a:ext cx="11521634" cy="5982412"/>
          </a:xfrm>
          <a:prstGeom prst="rect">
            <a:avLst/>
          </a:prstGeom>
        </p:spPr>
      </p:pic>
    </p:spTree>
    <p:extLst>
      <p:ext uri="{BB962C8B-B14F-4D97-AF65-F5344CB8AC3E}">
        <p14:creationId xmlns:p14="http://schemas.microsoft.com/office/powerpoint/2010/main" val="3351159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4033" y="397846"/>
            <a:ext cx="11444927" cy="6148453"/>
          </a:xfrm>
          <a:prstGeom prst="rect">
            <a:avLst/>
          </a:prstGeom>
        </p:spPr>
      </p:pic>
    </p:spTree>
    <p:extLst>
      <p:ext uri="{BB962C8B-B14F-4D97-AF65-F5344CB8AC3E}">
        <p14:creationId xmlns:p14="http://schemas.microsoft.com/office/powerpoint/2010/main" val="2457607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1851" y="144438"/>
            <a:ext cx="10864050" cy="6256361"/>
          </a:xfrm>
          <a:prstGeom prst="rect">
            <a:avLst/>
          </a:prstGeom>
        </p:spPr>
      </p:pic>
    </p:spTree>
    <p:extLst>
      <p:ext uri="{BB962C8B-B14F-4D97-AF65-F5344CB8AC3E}">
        <p14:creationId xmlns:p14="http://schemas.microsoft.com/office/powerpoint/2010/main" val="2661903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2887" y="0"/>
            <a:ext cx="11658019" cy="6858000"/>
          </a:xfrm>
          <a:prstGeom prst="rect">
            <a:avLst/>
          </a:prstGeom>
        </p:spPr>
      </p:pic>
    </p:spTree>
    <p:extLst>
      <p:ext uri="{BB962C8B-B14F-4D97-AF65-F5344CB8AC3E}">
        <p14:creationId xmlns:p14="http://schemas.microsoft.com/office/powerpoint/2010/main" val="2548835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1312" y="587828"/>
            <a:ext cx="10220285" cy="4474029"/>
          </a:xfrm>
          <a:prstGeom prst="rect">
            <a:avLst/>
          </a:prstGeom>
        </p:spPr>
      </p:pic>
    </p:spTree>
    <p:extLst>
      <p:ext uri="{BB962C8B-B14F-4D97-AF65-F5344CB8AC3E}">
        <p14:creationId xmlns:p14="http://schemas.microsoft.com/office/powerpoint/2010/main" val="2005607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706" y="244418"/>
            <a:ext cx="7334728" cy="6247864"/>
          </a:xfrm>
          <a:prstGeom prst="rect">
            <a:avLst/>
          </a:prstGeom>
        </p:spPr>
        <p:txBody>
          <a:bodyPr wrap="square">
            <a:spAutoFit/>
          </a:bodyPr>
          <a:lstStyle/>
          <a:p>
            <a:r>
              <a:rPr lang="en-US" sz="3200" b="1" dirty="0" smtClean="0">
                <a:solidFill>
                  <a:schemeClr val="bg1"/>
                </a:solidFill>
              </a:rPr>
              <a:t> </a:t>
            </a:r>
            <a:r>
              <a:rPr lang="en-US" sz="2800" b="1" dirty="0" smtClean="0">
                <a:solidFill>
                  <a:schemeClr val="bg1"/>
                </a:solidFill>
                <a:latin typeface="Arial" panose="020B0604020202020204" pitchFamily="34" charset="0"/>
                <a:cs typeface="Arial" panose="020B0604020202020204" pitchFamily="34" charset="0"/>
              </a:rPr>
              <a:t>FISH </a:t>
            </a:r>
            <a:r>
              <a:rPr lang="en-US" sz="2800" b="1" dirty="0">
                <a:solidFill>
                  <a:schemeClr val="bg1"/>
                </a:solidFill>
                <a:latin typeface="Arial" panose="020B0604020202020204" pitchFamily="34" charset="0"/>
                <a:cs typeface="Arial" panose="020B0604020202020204" pitchFamily="34" charset="0"/>
              </a:rPr>
              <a:t>OIL </a:t>
            </a:r>
            <a:r>
              <a:rPr lang="en-US" sz="2800" b="1" dirty="0" smtClean="0">
                <a:solidFill>
                  <a:schemeClr val="bg1"/>
                </a:solidFill>
                <a:latin typeface="Arial" panose="020B0604020202020204" pitchFamily="34" charset="0"/>
                <a:cs typeface="Arial" panose="020B0604020202020204" pitchFamily="34" charset="0"/>
              </a:rPr>
              <a:t>DERIVATIVES/</a:t>
            </a:r>
            <a:r>
              <a:rPr lang="en-US" sz="2800" b="1" dirty="0">
                <a:solidFill>
                  <a:srgbClr val="231F20"/>
                </a:solidFill>
                <a:latin typeface="Arial" panose="020B0604020202020204" pitchFamily="34" charset="0"/>
                <a:cs typeface="Arial" panose="020B0604020202020204" pitchFamily="34" charset="0"/>
              </a:rPr>
              <a:t>Omega-3 fatty </a:t>
            </a:r>
            <a:r>
              <a:rPr lang="en-US" sz="2800" b="1" dirty="0" smtClean="0">
                <a:solidFill>
                  <a:srgbClr val="231F20"/>
                </a:solidFill>
                <a:latin typeface="Arial" panose="020B0604020202020204" pitchFamily="34" charset="0"/>
                <a:cs typeface="Arial" panose="020B0604020202020204" pitchFamily="34" charset="0"/>
              </a:rPr>
              <a:t> acids</a:t>
            </a:r>
            <a:endParaRPr lang="en-US" sz="2800" b="1" dirty="0">
              <a:solidFill>
                <a:schemeClr val="bg1"/>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800" b="1" dirty="0"/>
              <a:t>Omega-3 marine triglycerides </a:t>
            </a:r>
            <a:r>
              <a:rPr lang="en-US" sz="2800" dirty="0"/>
              <a:t>reduce plasma </a:t>
            </a:r>
            <a:r>
              <a:rPr lang="en-US" sz="2800" dirty="0" smtClean="0"/>
              <a:t>triglyceride concentrations </a:t>
            </a:r>
            <a:r>
              <a:rPr lang="en-US" sz="2800" dirty="0"/>
              <a:t>but increase cholesterol. </a:t>
            </a:r>
          </a:p>
          <a:p>
            <a:pPr marL="457200" indent="-457200">
              <a:buFont typeface="Wingdings" panose="05000000000000000000" pitchFamily="2" charset="2"/>
              <a:buChar char="§"/>
            </a:pPr>
            <a:r>
              <a:rPr lang="en-US" sz="2800" dirty="0" smtClean="0"/>
              <a:t>Plasma </a:t>
            </a:r>
            <a:r>
              <a:rPr lang="en-US" sz="2800" dirty="0"/>
              <a:t>triglyceride concentrations are less strongly associated with coronary artery disease than is </a:t>
            </a:r>
            <a:r>
              <a:rPr lang="en-US" sz="2800" dirty="0" smtClean="0"/>
              <a:t>cholesterol</a:t>
            </a:r>
            <a:endParaRPr lang="en-US" sz="2800" dirty="0"/>
          </a:p>
          <a:p>
            <a:pPr marL="457200" indent="-457200">
              <a:buFont typeface="Wingdings" panose="05000000000000000000" pitchFamily="2" charset="2"/>
              <a:buChar char="§"/>
            </a:pPr>
            <a:r>
              <a:rPr lang="en-US" sz="2800" dirty="0" smtClean="0"/>
              <a:t> There </a:t>
            </a:r>
            <a:r>
              <a:rPr lang="en-US" sz="2800" dirty="0" smtClean="0"/>
              <a:t>is epidemiological </a:t>
            </a:r>
            <a:r>
              <a:rPr lang="en-US" sz="2800" dirty="0"/>
              <a:t>evidence that eating fish regularly </a:t>
            </a:r>
            <a:r>
              <a:rPr lang="en-US" sz="2800" dirty="0" smtClean="0"/>
              <a:t>does reduce </a:t>
            </a:r>
            <a:r>
              <a:rPr lang="en-US" sz="2800" dirty="0" err="1"/>
              <a:t>ischaemic</a:t>
            </a:r>
            <a:r>
              <a:rPr lang="en-US" sz="2800" dirty="0"/>
              <a:t> heart disease, and dietary supplementation with ω-3 polyunsaturated fatty acids (</a:t>
            </a:r>
            <a:r>
              <a:rPr lang="en-US" sz="2800" dirty="0" smtClean="0"/>
              <a:t>PUFAs) improves </a:t>
            </a:r>
            <a:r>
              <a:rPr lang="en-US" sz="2800" dirty="0"/>
              <a:t>survival in patients who have recently had </a:t>
            </a:r>
            <a:r>
              <a:rPr lang="en-US" sz="2800" dirty="0" smtClean="0"/>
              <a:t>a </a:t>
            </a:r>
            <a:r>
              <a:rPr lang="en-US" sz="2800" b="1" dirty="0" smtClean="0">
                <a:solidFill>
                  <a:schemeClr val="bg1"/>
                </a:solidFill>
              </a:rPr>
              <a:t>myocardial </a:t>
            </a:r>
            <a:r>
              <a:rPr lang="en-US" sz="2800" b="1" dirty="0">
                <a:solidFill>
                  <a:schemeClr val="bg1"/>
                </a:solidFill>
              </a:rPr>
              <a:t>infarction </a:t>
            </a:r>
          </a:p>
        </p:txBody>
      </p:sp>
      <p:pic>
        <p:nvPicPr>
          <p:cNvPr id="3" name="Picture 2"/>
          <p:cNvPicPr>
            <a:picLocks noChangeAspect="1"/>
          </p:cNvPicPr>
          <p:nvPr/>
        </p:nvPicPr>
        <p:blipFill>
          <a:blip r:embed="rId3"/>
          <a:stretch>
            <a:fillRect/>
          </a:stretch>
        </p:blipFill>
        <p:spPr>
          <a:xfrm>
            <a:off x="7676434" y="1505797"/>
            <a:ext cx="4515566" cy="3416931"/>
          </a:xfrm>
          <a:prstGeom prst="rect">
            <a:avLst/>
          </a:prstGeom>
        </p:spPr>
      </p:pic>
    </p:spTree>
    <p:extLst>
      <p:ext uri="{BB962C8B-B14F-4D97-AF65-F5344CB8AC3E}">
        <p14:creationId xmlns:p14="http://schemas.microsoft.com/office/powerpoint/2010/main" val="2570311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18293" y="424715"/>
            <a:ext cx="11452810" cy="590784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94429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7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8541" y="566572"/>
            <a:ext cx="11053881" cy="5597745"/>
          </a:xfrm>
          <a:prstGeom prst="rect">
            <a:avLst/>
          </a:prstGeom>
        </p:spPr>
      </p:pic>
    </p:spTree>
    <p:extLst>
      <p:ext uri="{BB962C8B-B14F-4D97-AF65-F5344CB8AC3E}">
        <p14:creationId xmlns:p14="http://schemas.microsoft.com/office/powerpoint/2010/main" val="2502301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9585" y="1106465"/>
            <a:ext cx="9916885" cy="3970318"/>
          </a:xfrm>
          <a:prstGeom prst="rect">
            <a:avLst/>
          </a:prstGeom>
        </p:spPr>
        <p:txBody>
          <a:bodyPr wrap="square">
            <a:spAutoFit/>
          </a:bodyPr>
          <a:lstStyle/>
          <a:p>
            <a:r>
              <a:rPr lang="en-US" sz="3600" b="1" dirty="0" smtClean="0"/>
              <a:t>Chylomicrons</a:t>
            </a:r>
          </a:p>
          <a:p>
            <a:pPr marL="457200" indent="-457200">
              <a:buFont typeface="Wingdings" panose="05000000000000000000" pitchFamily="2" charset="2"/>
              <a:buChar char="v"/>
            </a:pPr>
            <a:r>
              <a:rPr lang="en-US" sz="3600" dirty="0" smtClean="0"/>
              <a:t>Chylomicrons </a:t>
            </a:r>
            <a:r>
              <a:rPr lang="en-US" sz="3600" dirty="0"/>
              <a:t>are synthesized from </a:t>
            </a:r>
            <a:r>
              <a:rPr lang="en-US" sz="3600" dirty="0" smtClean="0"/>
              <a:t>the fatty </a:t>
            </a:r>
            <a:r>
              <a:rPr lang="en-US" sz="3600" dirty="0"/>
              <a:t>acids of dietary triglycerides and </a:t>
            </a:r>
            <a:r>
              <a:rPr lang="en-US" sz="3600" dirty="0" smtClean="0"/>
              <a:t>cholesterol absorbed </a:t>
            </a:r>
            <a:r>
              <a:rPr lang="en-US" sz="3600" dirty="0"/>
              <a:t>from the small intestine by epithelial cells.</a:t>
            </a:r>
          </a:p>
          <a:p>
            <a:pPr marL="457200" indent="-457200">
              <a:buFont typeface="Wingdings" panose="05000000000000000000" pitchFamily="2" charset="2"/>
              <a:buChar char="v"/>
            </a:pPr>
            <a:r>
              <a:rPr lang="en-US" sz="3600" dirty="0"/>
              <a:t>Fat-soluble vitamins also are incorporated into chylomicrons after absorption</a:t>
            </a:r>
          </a:p>
        </p:txBody>
      </p:sp>
    </p:spTree>
    <p:extLst>
      <p:ext uri="{BB962C8B-B14F-4D97-AF65-F5344CB8AC3E}">
        <p14:creationId xmlns:p14="http://schemas.microsoft.com/office/powerpoint/2010/main" val="2686023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2347" y="500123"/>
            <a:ext cx="10740788" cy="5940088"/>
          </a:xfrm>
          <a:prstGeom prst="rect">
            <a:avLst/>
          </a:prstGeom>
        </p:spPr>
        <p:txBody>
          <a:bodyPr wrap="square">
            <a:spAutoFit/>
          </a:bodyPr>
          <a:lstStyle/>
          <a:p>
            <a:r>
              <a:rPr lang="en-US" sz="2800" dirty="0"/>
              <a:t>Triglycerides and cholesterol are </a:t>
            </a:r>
            <a:r>
              <a:rPr lang="en-US" sz="2800" dirty="0" smtClean="0"/>
              <a:t>essential constituents </a:t>
            </a:r>
            <a:r>
              <a:rPr lang="en-US" sz="2800" dirty="0"/>
              <a:t>of the organism. </a:t>
            </a:r>
            <a:endParaRPr lang="en-US" sz="2800" dirty="0" smtClean="0"/>
          </a:p>
          <a:p>
            <a:endParaRPr lang="en-US" sz="2800" dirty="0" smtClean="0"/>
          </a:p>
          <a:p>
            <a:r>
              <a:rPr lang="en-US" sz="3200" b="1" dirty="0" smtClean="0"/>
              <a:t>Among other things</a:t>
            </a:r>
            <a:r>
              <a:rPr lang="en-US" sz="3200" b="1" dirty="0"/>
              <a:t>, triglycerides represent a form of energy store and cholesterol is a basic </a:t>
            </a:r>
            <a:r>
              <a:rPr lang="en-US" sz="3200" b="1" dirty="0" smtClean="0"/>
              <a:t>building block </a:t>
            </a:r>
            <a:r>
              <a:rPr lang="en-US" sz="3200" b="1" dirty="0"/>
              <a:t>of biological membranes. </a:t>
            </a:r>
            <a:endParaRPr lang="en-US" sz="3200" b="1" dirty="0" smtClean="0"/>
          </a:p>
          <a:p>
            <a:endParaRPr lang="en-US" sz="3200" b="1" dirty="0" smtClean="0"/>
          </a:p>
          <a:p>
            <a:pPr marL="457200" indent="-457200">
              <a:buFont typeface="Wingdings" panose="05000000000000000000" pitchFamily="2" charset="2"/>
              <a:buChar char="v"/>
            </a:pPr>
            <a:r>
              <a:rPr lang="en-US" sz="2800" dirty="0" smtClean="0"/>
              <a:t>Both lipids are </a:t>
            </a:r>
            <a:r>
              <a:rPr lang="en-US" sz="2800" dirty="0"/>
              <a:t>water insoluble and require </a:t>
            </a:r>
            <a:r>
              <a:rPr lang="en-US" sz="2800" dirty="0" smtClean="0"/>
              <a:t>appropriate “packaging</a:t>
            </a:r>
            <a:r>
              <a:rPr lang="en-US" sz="2800" dirty="0"/>
              <a:t>” for transport in the </a:t>
            </a:r>
            <a:r>
              <a:rPr lang="en-US" sz="2800" dirty="0" smtClean="0"/>
              <a:t>aqueous media </a:t>
            </a:r>
            <a:r>
              <a:rPr lang="en-US" sz="2800" dirty="0"/>
              <a:t>of lymph and blood</a:t>
            </a:r>
            <a:r>
              <a:rPr lang="en-US" sz="2800" dirty="0" smtClean="0"/>
              <a:t>.</a:t>
            </a:r>
          </a:p>
          <a:p>
            <a:endParaRPr lang="en-US" sz="2800" dirty="0" smtClean="0"/>
          </a:p>
          <a:p>
            <a:pPr marL="457200" indent="-457200">
              <a:buFont typeface="Wingdings" panose="05000000000000000000" pitchFamily="2" charset="2"/>
              <a:buChar char="v"/>
            </a:pPr>
            <a:r>
              <a:rPr lang="en-US" sz="2800" dirty="0" smtClean="0"/>
              <a:t> </a:t>
            </a:r>
            <a:r>
              <a:rPr lang="en-US" sz="2800" dirty="0"/>
              <a:t>To this end, </a:t>
            </a:r>
            <a:r>
              <a:rPr lang="en-US" sz="2800" dirty="0" smtClean="0"/>
              <a:t>small amounts </a:t>
            </a:r>
            <a:r>
              <a:rPr lang="en-US" sz="2800" dirty="0"/>
              <a:t>of lipid are coated with a layer </a:t>
            </a:r>
            <a:r>
              <a:rPr lang="en-US" sz="2800" dirty="0" smtClean="0"/>
              <a:t>of phospholipids</a:t>
            </a:r>
            <a:r>
              <a:rPr lang="en-US" sz="2800" dirty="0"/>
              <a:t>, embedded in which are additional proteins—the </a:t>
            </a:r>
            <a:r>
              <a:rPr lang="en-US" sz="2800" dirty="0" err="1"/>
              <a:t>apolipoproteins</a:t>
            </a:r>
            <a:r>
              <a:rPr lang="en-US" sz="2800" dirty="0"/>
              <a:t> (A). </a:t>
            </a:r>
            <a:endParaRPr lang="en-US" sz="2800" dirty="0" smtClean="0"/>
          </a:p>
          <a:p>
            <a:endParaRPr lang="en-US" sz="2800" dirty="0"/>
          </a:p>
        </p:txBody>
      </p:sp>
    </p:spTree>
    <p:extLst>
      <p:ext uri="{BB962C8B-B14F-4D97-AF65-F5344CB8AC3E}">
        <p14:creationId xmlns:p14="http://schemas.microsoft.com/office/powerpoint/2010/main" val="24076978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2517" y="0"/>
            <a:ext cx="5758446" cy="4422066"/>
          </a:xfrm>
          <a:prstGeom prst="rect">
            <a:avLst/>
          </a:prstGeom>
        </p:spPr>
      </p:pic>
      <p:pic>
        <p:nvPicPr>
          <p:cNvPr id="6" name="Picture 5"/>
          <p:cNvPicPr>
            <a:picLocks noChangeAspect="1"/>
          </p:cNvPicPr>
          <p:nvPr/>
        </p:nvPicPr>
        <p:blipFill>
          <a:blip r:embed="rId4"/>
          <a:stretch>
            <a:fillRect/>
          </a:stretch>
        </p:blipFill>
        <p:spPr>
          <a:xfrm>
            <a:off x="5840962" y="2032812"/>
            <a:ext cx="6394691" cy="4209368"/>
          </a:xfrm>
          <a:prstGeom prst="rect">
            <a:avLst/>
          </a:prstGeom>
        </p:spPr>
      </p:pic>
    </p:spTree>
    <p:extLst>
      <p:ext uri="{BB962C8B-B14F-4D97-AF65-F5344CB8AC3E}">
        <p14:creationId xmlns:p14="http://schemas.microsoft.com/office/powerpoint/2010/main" val="763042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0686" y="494523"/>
            <a:ext cx="10320693" cy="5894612"/>
          </a:xfrm>
          <a:prstGeom prst="rect">
            <a:avLst/>
          </a:prstGeom>
        </p:spPr>
      </p:pic>
    </p:spTree>
    <p:extLst>
      <p:ext uri="{BB962C8B-B14F-4D97-AF65-F5344CB8AC3E}">
        <p14:creationId xmlns:p14="http://schemas.microsoft.com/office/powerpoint/2010/main" val="40004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4400" y="669472"/>
            <a:ext cx="10140044" cy="5927272"/>
          </a:xfrm>
          <a:prstGeom prst="rect">
            <a:avLst/>
          </a:prstGeom>
        </p:spPr>
      </p:pic>
      <p:sp>
        <p:nvSpPr>
          <p:cNvPr id="3" name="Rectangle 2"/>
          <p:cNvSpPr/>
          <p:nvPr/>
        </p:nvSpPr>
        <p:spPr>
          <a:xfrm>
            <a:off x="914400" y="24364"/>
            <a:ext cx="10613572" cy="923330"/>
          </a:xfrm>
          <a:prstGeom prst="rect">
            <a:avLst/>
          </a:prstGeom>
        </p:spPr>
        <p:txBody>
          <a:bodyPr wrap="square">
            <a:spAutoFit/>
          </a:bodyPr>
          <a:lstStyle/>
          <a:p>
            <a:r>
              <a:rPr lang="en-US" i="1" dirty="0">
                <a:solidFill>
                  <a:srgbClr val="231F20"/>
                </a:solidFill>
                <a:latin typeface="OfficinaSans-BookItalic"/>
              </a:rPr>
              <a:t>The major pathways involved in the metabolism of chylomicrons synthesized by the intestine and VLDL synthesized </a:t>
            </a:r>
            <a:r>
              <a:rPr lang="en-US" i="1" dirty="0" smtClean="0">
                <a:solidFill>
                  <a:srgbClr val="231F20"/>
                </a:solidFill>
                <a:latin typeface="OfficinaSans-BookItalic"/>
              </a:rPr>
              <a:t>by</a:t>
            </a:r>
            <a:r>
              <a:rPr lang="en-US" dirty="0" smtClean="0">
                <a:solidFill>
                  <a:srgbClr val="231F20"/>
                </a:solidFill>
                <a:latin typeface="OfficinaSans-BookItalic"/>
              </a:rPr>
              <a:t> </a:t>
            </a:r>
            <a:r>
              <a:rPr lang="en-US" i="1" dirty="0" smtClean="0">
                <a:solidFill>
                  <a:srgbClr val="231F20"/>
                </a:solidFill>
                <a:latin typeface="OfficinaSans-BookItalic"/>
              </a:rPr>
              <a:t>the </a:t>
            </a:r>
            <a:r>
              <a:rPr lang="en-US" i="1" dirty="0">
                <a:solidFill>
                  <a:srgbClr val="231F20"/>
                </a:solidFill>
                <a:latin typeface="OfficinaSans-BookItalic"/>
              </a:rPr>
              <a:t>liver.</a:t>
            </a:r>
            <a:r>
              <a:rPr lang="en-US" sz="900" dirty="0">
                <a:solidFill>
                  <a:srgbClr val="231F20"/>
                </a:solidFill>
                <a:latin typeface="OfficinaSans-BookItalic"/>
              </a:rPr>
              <a:t/>
            </a:r>
            <a:br>
              <a:rPr lang="en-US" sz="900" dirty="0">
                <a:solidFill>
                  <a:srgbClr val="231F20"/>
                </a:solidFill>
                <a:latin typeface="OfficinaSans-BookItalic"/>
              </a:rPr>
            </a:br>
            <a:endParaRPr lang="en-US" dirty="0"/>
          </a:p>
        </p:txBody>
      </p:sp>
    </p:spTree>
    <p:extLst>
      <p:ext uri="{BB962C8B-B14F-4D97-AF65-F5344CB8AC3E}">
        <p14:creationId xmlns:p14="http://schemas.microsoft.com/office/powerpoint/2010/main" val="255793177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TM03090430[[fn=Banded]]</Template>
  <TotalTime>2030</TotalTime>
  <Words>2003</Words>
  <Application>Microsoft Office PowerPoint</Application>
  <PresentationFormat>Widescreen</PresentationFormat>
  <Paragraphs>143</Paragraphs>
  <Slides>40</Slides>
  <Notes>21</Notes>
  <HiddenSlides>0</HiddenSlides>
  <MMClips>16</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40</vt:i4>
      </vt:variant>
    </vt:vector>
  </HeadingPairs>
  <TitlesOfParts>
    <vt:vector size="57" baseType="lpstr">
      <vt:lpstr>AGaramond-Bold</vt:lpstr>
      <vt:lpstr>AGaramond-Regular</vt:lpstr>
      <vt:lpstr>Algerian</vt:lpstr>
      <vt:lpstr>Arial</vt:lpstr>
      <vt:lpstr>Arial</vt:lpstr>
      <vt:lpstr>Calibri</vt:lpstr>
      <vt:lpstr>Corbel</vt:lpstr>
      <vt:lpstr>Fd281033</vt:lpstr>
      <vt:lpstr>Helvetica</vt:lpstr>
      <vt:lpstr>OfficinaSans-Bold</vt:lpstr>
      <vt:lpstr>OfficinaSans-BookItalic</vt:lpstr>
      <vt:lpstr>Symbol</vt:lpstr>
      <vt:lpstr>Times-Italic</vt:lpstr>
      <vt:lpstr>Times-Roman</vt:lpstr>
      <vt:lpstr>Verdana</vt:lpstr>
      <vt:lpstr>Wingdings</vt:lpstr>
      <vt:lpstr>Banded</vt:lpstr>
      <vt:lpstr>Drugs for Hyperlipidemia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Drugs for Hyperlipidemia</dc:title>
  <dc:creator>TASEER</dc:creator>
  <cp:lastModifiedBy>Administrator</cp:lastModifiedBy>
  <cp:revision>78</cp:revision>
  <dcterms:created xsi:type="dcterms:W3CDTF">2015-09-21T05:32:00Z</dcterms:created>
  <dcterms:modified xsi:type="dcterms:W3CDTF">2020-11-03T11:44:26Z</dcterms:modified>
</cp:coreProperties>
</file>