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2" r:id="rId5"/>
    <p:sldId id="263"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AF8513-8539-4ABE-8005-F96F3FF1A8B5}"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1143271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F8513-8539-4ABE-8005-F96F3FF1A8B5}"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1964883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F8513-8539-4ABE-8005-F96F3FF1A8B5}"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309612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F8513-8539-4ABE-8005-F96F3FF1A8B5}"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144309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F8513-8539-4ABE-8005-F96F3FF1A8B5}"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2124300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AF8513-8539-4ABE-8005-F96F3FF1A8B5}"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261153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AF8513-8539-4ABE-8005-F96F3FF1A8B5}"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142500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AF8513-8539-4ABE-8005-F96F3FF1A8B5}"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42555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F8513-8539-4ABE-8005-F96F3FF1A8B5}"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306922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F8513-8539-4ABE-8005-F96F3FF1A8B5}"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359913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F8513-8539-4ABE-8005-F96F3FF1A8B5}"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99F4-C8E4-4CD1-BE78-2D616EFCA50A}" type="slidenum">
              <a:rPr lang="en-US" smtClean="0"/>
              <a:t>‹#›</a:t>
            </a:fld>
            <a:endParaRPr lang="en-US"/>
          </a:p>
        </p:txBody>
      </p:sp>
    </p:spTree>
    <p:extLst>
      <p:ext uri="{BB962C8B-B14F-4D97-AF65-F5344CB8AC3E}">
        <p14:creationId xmlns:p14="http://schemas.microsoft.com/office/powerpoint/2010/main" val="1816261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F8513-8539-4ABE-8005-F96F3FF1A8B5}" type="datetimeFigureOut">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B099F4-C8E4-4CD1-BE78-2D616EFCA50A}" type="slidenum">
              <a:rPr lang="en-US" smtClean="0"/>
              <a:t>‹#›</a:t>
            </a:fld>
            <a:endParaRPr lang="en-US"/>
          </a:p>
        </p:txBody>
      </p:sp>
    </p:spTree>
    <p:extLst>
      <p:ext uri="{BB962C8B-B14F-4D97-AF65-F5344CB8AC3E}">
        <p14:creationId xmlns:p14="http://schemas.microsoft.com/office/powerpoint/2010/main" val="116220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tatisticshowto.com/bayes-theorem-problem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ai.stackexchange.com/questions/2738/applications-of-bayes-theorem/2741" TargetMode="External"/><Relationship Id="rId2" Type="http://schemas.openxmlformats.org/officeDocument/2006/relationships/hyperlink" Target="http://blogs.cornell.edu/info2040/2015/11/20/bayes-theorem-a-real-world-applicatio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4</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Bayes’ Theorem</a:t>
            </a: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141127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81000"/>
                <a:ext cx="8458200" cy="4708468"/>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Examples</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You </a:t>
                </a:r>
                <a:r>
                  <a:rPr lang="en-US" sz="2000" dirty="0">
                    <a:latin typeface="Times New Roman" pitchFamily="18" charset="0"/>
                    <a:cs typeface="Times New Roman" pitchFamily="18" charset="0"/>
                  </a:rPr>
                  <a:t>are planning a picnic today, but the morning is cloudy</a:t>
                </a: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 </a:t>
                </a:r>
                <a:r>
                  <a:rPr lang="en-US" sz="2000" dirty="0" smtClean="0">
                    <a:latin typeface="Times New Roman" pitchFamily="18" charset="0"/>
                    <a:cs typeface="Times New Roman" pitchFamily="18" charset="0"/>
                  </a:rPr>
                  <a:t>Oh </a:t>
                </a:r>
                <a:r>
                  <a:rPr lang="en-US" sz="2000" dirty="0">
                    <a:latin typeface="Times New Roman" pitchFamily="18" charset="0"/>
                    <a:cs typeface="Times New Roman" pitchFamily="18" charset="0"/>
                  </a:rPr>
                  <a:t>no! 50% of all rainy days start off cloudy!</a:t>
                </a: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ii) </a:t>
                </a:r>
                <a:r>
                  <a:rPr lang="en-US" sz="2000" dirty="0" smtClean="0">
                    <a:latin typeface="Times New Roman" pitchFamily="18" charset="0"/>
                    <a:cs typeface="Times New Roman" pitchFamily="18" charset="0"/>
                  </a:rPr>
                  <a:t>But </a:t>
                </a:r>
                <a:r>
                  <a:rPr lang="en-US" sz="2000" dirty="0">
                    <a:latin typeface="Times New Roman" pitchFamily="18" charset="0"/>
                    <a:cs typeface="Times New Roman" pitchFamily="18" charset="0"/>
                  </a:rPr>
                  <a:t>cloudy mornings are common (about 40% of days start cloudy)</a:t>
                </a: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iii)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this is usually a dry month (only 3 of 30 days tend to be rainy, </a:t>
                </a:r>
                <a:r>
                  <a:rPr lang="en-US" sz="2000" dirty="0" smtClean="0">
                    <a:latin typeface="Times New Roman" pitchFamily="18" charset="0"/>
                    <a:cs typeface="Times New Roman" pitchFamily="18" charset="0"/>
                  </a:rPr>
                  <a:t>		     or  10</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What is the chance of rain during the day</a:t>
                </a:r>
                <a:r>
                  <a:rPr lang="en-US" sz="2000" b="1"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Solution:</a:t>
                </a:r>
              </a:p>
              <a:p>
                <a:pPr algn="just"/>
                <a:r>
                  <a:rPr lang="en-US" sz="2000" dirty="0">
                    <a:latin typeface="Times New Roman" pitchFamily="18" charset="0"/>
                    <a:cs typeface="Times New Roman" pitchFamily="18" charset="0"/>
                  </a:rPr>
                  <a:t>We will use Rain to mean rain during the day, and Cloud to mean cloudy morning.</a:t>
                </a:r>
              </a:p>
              <a:p>
                <a:pPr algn="just"/>
                <a:r>
                  <a:rPr lang="en-US" sz="2000" dirty="0">
                    <a:latin typeface="Times New Roman" pitchFamily="18" charset="0"/>
                    <a:cs typeface="Times New Roman" pitchFamily="18" charset="0"/>
                  </a:rPr>
                  <a:t>The chance of Rain given Cloud is written </a:t>
                </a:r>
                <a:r>
                  <a:rPr lang="en-US" sz="2000" dirty="0" smtClean="0">
                    <a:latin typeface="Times New Roman" pitchFamily="18" charset="0"/>
                    <a:cs typeface="Times New Roman" pitchFamily="18" charset="0"/>
                  </a:rPr>
                  <a:t>P(Rain/Cloud</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So let's put that in the formula:</a:t>
                </a:r>
              </a:p>
              <a:p>
                <a:pPr algn="just"/>
                <a:r>
                  <a:rPr lang="en-US" sz="2000" dirty="0" smtClean="0"/>
                  <a:t>		</a:t>
                </a:r>
                <a:r>
                  <a:rPr lang="en-US" sz="2000" dirty="0" smtClean="0">
                    <a:latin typeface="Times New Roman" pitchFamily="18" charset="0"/>
                    <a:cs typeface="Times New Roman" pitchFamily="18" charset="0"/>
                  </a:rPr>
                  <a:t>P(Rain/Cloud</a:t>
                </a:r>
                <a:r>
                  <a:rPr lang="en-US" sz="2000" dirty="0">
                    <a:latin typeface="Times New Roman" pitchFamily="18" charset="0"/>
                    <a:cs typeface="Times New Roman" pitchFamily="18" charset="0"/>
                  </a:rPr>
                  <a:t>) = </a:t>
                </a:r>
                <a14:m>
                  <m:oMath xmlns:m="http://schemas.openxmlformats.org/officeDocument/2006/math">
                    <m:f>
                      <m:fPr>
                        <m:ctrlPr>
                          <a:rPr lang="en-US" sz="2000" i="1" dirty="0" smtClean="0">
                            <a:latin typeface="Cambria Math"/>
                          </a:rPr>
                        </m:ctrlPr>
                      </m:fPr>
                      <m:num>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Rain</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Cloud</m:t>
                        </m:r>
                        <m:r>
                          <m:rPr>
                            <m:nor/>
                          </m:rPr>
                          <a:rPr lang="en-US" sz="2000" b="0" i="0" dirty="0" smtClean="0">
                            <a:latin typeface="Times New Roman" pitchFamily="18" charset="0"/>
                            <a:cs typeface="Times New Roman" pitchFamily="18" charset="0"/>
                          </a:rPr>
                          <m:t>/</m:t>
                        </m:r>
                        <m:r>
                          <m:rPr>
                            <m:nor/>
                          </m:rPr>
                          <a:rPr lang="en-US" sz="2000" dirty="0">
                            <a:latin typeface="Times New Roman" pitchFamily="18" charset="0"/>
                            <a:cs typeface="Times New Roman" pitchFamily="18" charset="0"/>
                          </a:rPr>
                          <m:t>Rain</m:t>
                        </m:r>
                        <m:r>
                          <m:rPr>
                            <m:nor/>
                          </m:rPr>
                          <a:rPr lang="en-US" sz="2000" dirty="0">
                            <a:latin typeface="Times New Roman" pitchFamily="18" charset="0"/>
                            <a:cs typeface="Times New Roman" pitchFamily="18" charset="0"/>
                          </a:rPr>
                          <m:t>) </m:t>
                        </m:r>
                      </m:num>
                      <m:den>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Cloud</m:t>
                        </m:r>
                        <m:r>
                          <m:rPr>
                            <m:nor/>
                          </m:rPr>
                          <a:rPr lang="en-US" sz="2000" dirty="0">
                            <a:latin typeface="Times New Roman" pitchFamily="18" charset="0"/>
                            <a:cs typeface="Times New Roman" pitchFamily="18" charset="0"/>
                          </a:rPr>
                          <m:t>)</m:t>
                        </m:r>
                      </m:den>
                    </m:f>
                  </m:oMath>
                </a14:m>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81000"/>
                <a:ext cx="8458200" cy="4708468"/>
              </a:xfrm>
              <a:prstGeom prst="rect">
                <a:avLst/>
              </a:prstGeom>
              <a:blipFill rotWithShape="1">
                <a:blip r:embed="rId2"/>
                <a:stretch>
                  <a:fillRect l="-1081" t="-1036" r="-648"/>
                </a:stretch>
              </a:blipFill>
            </p:spPr>
            <p:txBody>
              <a:bodyPr/>
              <a:lstStyle/>
              <a:p>
                <a:r>
                  <a:rPr lang="en-US">
                    <a:noFill/>
                  </a:rPr>
                  <a:t> </a:t>
                </a:r>
              </a:p>
            </p:txBody>
          </p:sp>
        </mc:Fallback>
      </mc:AlternateContent>
    </p:spTree>
    <p:extLst>
      <p:ext uri="{BB962C8B-B14F-4D97-AF65-F5344CB8AC3E}">
        <p14:creationId xmlns:p14="http://schemas.microsoft.com/office/powerpoint/2010/main" val="2196545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457200"/>
                <a:ext cx="8534400" cy="2826864"/>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P(Rain) is Probability of Rain = 10%</a:t>
                </a:r>
              </a:p>
              <a:p>
                <a:pPr algn="just"/>
                <a:r>
                  <a:rPr lang="en-US" sz="2000" dirty="0" smtClean="0">
                    <a:latin typeface="Times New Roman" pitchFamily="18" charset="0"/>
                    <a:cs typeface="Times New Roman" pitchFamily="18" charset="0"/>
                  </a:rPr>
                  <a:t>P(Cloud/Rain</a:t>
                </a:r>
                <a:r>
                  <a:rPr lang="en-US" sz="2000" dirty="0">
                    <a:latin typeface="Times New Roman" pitchFamily="18" charset="0"/>
                    <a:cs typeface="Times New Roman" pitchFamily="18" charset="0"/>
                  </a:rPr>
                  <a:t>) is Probability of Cloud, given that Rain happens = 50%</a:t>
                </a:r>
              </a:p>
              <a:p>
                <a:pPr algn="just"/>
                <a:r>
                  <a:rPr lang="en-US" sz="2000" dirty="0">
                    <a:latin typeface="Times New Roman" pitchFamily="18" charset="0"/>
                    <a:cs typeface="Times New Roman" pitchFamily="18" charset="0"/>
                  </a:rPr>
                  <a:t>P(Cloud) is Probability of Cloud = 40</a:t>
                </a:r>
                <a:r>
                  <a:rPr lang="en-US" sz="2000" dirty="0" smtClean="0">
                    <a:latin typeface="Times New Roman" pitchFamily="18" charset="0"/>
                    <a:cs typeface="Times New Roman" pitchFamily="18" charset="0"/>
                  </a:rPr>
                  <a:t>%</a:t>
                </a:r>
              </a:p>
              <a:p>
                <a:pPr algn="just"/>
                <a14:m>
                  <m:oMathPara xmlns:m="http://schemas.openxmlformats.org/officeDocument/2006/math">
                    <m:oMathParaPr>
                      <m:jc m:val="centerGroup"/>
                    </m:oMathParaPr>
                    <m:oMath xmlns:m="http://schemas.openxmlformats.org/officeDocument/2006/math">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Rain</m:t>
                      </m:r>
                      <m:r>
                        <m:rPr>
                          <m:nor/>
                        </m:rPr>
                        <a:rPr lang="en-US" sz="2000" b="0" i="0" dirty="0" smtClean="0">
                          <a:latin typeface="Times New Roman" pitchFamily="18" charset="0"/>
                          <a:cs typeface="Times New Roman" pitchFamily="18" charset="0"/>
                        </a:rPr>
                        <m:t>/</m:t>
                      </m:r>
                      <m:r>
                        <m:rPr>
                          <m:nor/>
                        </m:rPr>
                        <a:rPr lang="en-US" sz="2000" dirty="0">
                          <a:latin typeface="Times New Roman" pitchFamily="18" charset="0"/>
                          <a:cs typeface="Times New Roman" pitchFamily="18" charset="0"/>
                        </a:rPr>
                        <m:t>Cloud</m:t>
                      </m:r>
                      <m:r>
                        <m:rPr>
                          <m:nor/>
                        </m:rPr>
                        <a:rPr lang="en-US" sz="2000" dirty="0">
                          <a:latin typeface="Times New Roman" pitchFamily="18" charset="0"/>
                          <a:cs typeface="Times New Roman" pitchFamily="18" charset="0"/>
                        </a:rPr>
                        <m:t>) = </m:t>
                      </m:r>
                      <m:f>
                        <m:fPr>
                          <m:ctrlPr>
                            <a:rPr lang="en-US" sz="2000" i="1" dirty="0" smtClean="0">
                              <a:latin typeface="Cambria Math"/>
                            </a:rPr>
                          </m:ctrlPr>
                        </m:fPr>
                        <m:num>
                          <m:r>
                            <m:rPr>
                              <m:nor/>
                            </m:rPr>
                            <a:rPr lang="en-US" sz="2000" i="1" dirty="0">
                              <a:latin typeface="Times New Roman" pitchFamily="18" charset="0"/>
                              <a:cs typeface="Times New Roman" pitchFamily="18" charset="0"/>
                            </a:rPr>
                            <m:t>0.1 </m:t>
                          </m:r>
                          <m:r>
                            <m:rPr>
                              <m:nor/>
                            </m:rPr>
                            <a:rPr lang="en-US" sz="2000" i="1" dirty="0">
                              <a:latin typeface="Times New Roman" pitchFamily="18" charset="0"/>
                              <a:cs typeface="Times New Roman" pitchFamily="18" charset="0"/>
                            </a:rPr>
                            <m:t>x</m:t>
                          </m:r>
                          <m:r>
                            <m:rPr>
                              <m:nor/>
                            </m:rPr>
                            <a:rPr lang="en-US" sz="2000" i="1" dirty="0">
                              <a:latin typeface="Times New Roman" pitchFamily="18" charset="0"/>
                              <a:cs typeface="Times New Roman" pitchFamily="18" charset="0"/>
                            </a:rPr>
                            <m:t> 0.5</m:t>
                          </m:r>
                        </m:num>
                        <m:den>
                          <m:r>
                            <m:rPr>
                              <m:nor/>
                            </m:rPr>
                            <a:rPr lang="en-US" sz="2000" dirty="0">
                              <a:latin typeface="Times New Roman" pitchFamily="18" charset="0"/>
                              <a:cs typeface="Times New Roman" pitchFamily="18" charset="0"/>
                            </a:rPr>
                            <m:t>0.4</m:t>
                          </m:r>
                        </m:den>
                      </m:f>
                      <m:r>
                        <m:rPr>
                          <m:nor/>
                        </m:rPr>
                        <a:rPr lang="en-US" sz="2000" dirty="0">
                          <a:latin typeface="Times New Roman" pitchFamily="18" charset="0"/>
                          <a:cs typeface="Times New Roman" pitchFamily="18" charset="0"/>
                        </a:rPr>
                        <m:t>  = .125</m:t>
                      </m:r>
                    </m:oMath>
                  </m:oMathPara>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Or </a:t>
                </a:r>
                <a:r>
                  <a:rPr lang="en-US" sz="2000" dirty="0">
                    <a:latin typeface="Times New Roman" pitchFamily="18" charset="0"/>
                    <a:cs typeface="Times New Roman" pitchFamily="18" charset="0"/>
                  </a:rPr>
                  <a:t>a 12.5% chance of rain. Not too bad, let's have a picnic</a:t>
                </a:r>
                <a:r>
                  <a:rPr lang="en-US" sz="2000" dirty="0" smtClean="0">
                    <a:latin typeface="Times New Roman" pitchFamily="18" charset="0"/>
                    <a:cs typeface="Times New Roman" pitchFamily="18" charset="0"/>
                  </a:rPr>
                  <a:t>!</a:t>
                </a:r>
              </a:p>
              <a:p>
                <a:pPr algn="just"/>
                <a:r>
                  <a:rPr lang="en-US" sz="2000" dirty="0">
                    <a:hlinkClick r:id="rId2"/>
                  </a:rPr>
                  <a:t>https://www.statisticshowto.com/bayes-theorem-problems/</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457200"/>
                <a:ext cx="8534400" cy="2826864"/>
              </a:xfrm>
              <a:prstGeom prst="rect">
                <a:avLst/>
              </a:prstGeom>
              <a:blipFill rotWithShape="1">
                <a:blip r:embed="rId3"/>
                <a:stretch>
                  <a:fillRect l="-786" t="-1078"/>
                </a:stretch>
              </a:blipFill>
            </p:spPr>
            <p:txBody>
              <a:bodyPr/>
              <a:lstStyle/>
              <a:p>
                <a:r>
                  <a:rPr lang="en-US">
                    <a:noFill/>
                  </a:rPr>
                  <a:t> </a:t>
                </a:r>
              </a:p>
            </p:txBody>
          </p:sp>
        </mc:Fallback>
      </mc:AlternateContent>
    </p:spTree>
    <p:extLst>
      <p:ext uri="{BB962C8B-B14F-4D97-AF65-F5344CB8AC3E}">
        <p14:creationId xmlns:p14="http://schemas.microsoft.com/office/powerpoint/2010/main" val="28278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534400" cy="4423583"/>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Q 2: </a:t>
                </a:r>
                <a:r>
                  <a:rPr lang="en-US" sz="2000" dirty="0" smtClean="0">
                    <a:latin typeface="Times New Roman" pitchFamily="18" charset="0"/>
                    <a:cs typeface="Times New Roman" pitchFamily="18" charset="0"/>
                  </a:rPr>
                  <a:t>Hunter says she is itchy. There is a test for Allergy to Cats, but this test is not always right:</a:t>
                </a:r>
              </a:p>
              <a:p>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people that </a:t>
                </a:r>
                <a:r>
                  <a:rPr lang="en-US" sz="2000" b="1" dirty="0">
                    <a:latin typeface="Times New Roman" pitchFamily="18" charset="0"/>
                    <a:cs typeface="Times New Roman" pitchFamily="18" charset="0"/>
                  </a:rPr>
                  <a:t>really do</a:t>
                </a:r>
                <a:r>
                  <a:rPr lang="en-US" sz="2000" dirty="0">
                    <a:latin typeface="Times New Roman" pitchFamily="18" charset="0"/>
                    <a:cs typeface="Times New Roman" pitchFamily="18" charset="0"/>
                  </a:rPr>
                  <a:t> have the allergy, the test says "Yes" </a:t>
                </a:r>
                <a:r>
                  <a:rPr lang="en-US" sz="2000" b="1" dirty="0">
                    <a:latin typeface="Times New Roman" pitchFamily="18" charset="0"/>
                    <a:cs typeface="Times New Roman" pitchFamily="18" charset="0"/>
                  </a:rPr>
                  <a:t>80%</a:t>
                </a:r>
                <a:r>
                  <a:rPr lang="en-US" sz="2000" dirty="0">
                    <a:latin typeface="Times New Roman" pitchFamily="18" charset="0"/>
                    <a:cs typeface="Times New Roman" pitchFamily="18" charset="0"/>
                  </a:rPr>
                  <a:t> of the time</a:t>
                </a:r>
              </a:p>
              <a:p>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people that </a:t>
                </a:r>
                <a:r>
                  <a:rPr lang="en-US" sz="2000" b="1" dirty="0">
                    <a:latin typeface="Times New Roman" pitchFamily="18" charset="0"/>
                    <a:cs typeface="Times New Roman" pitchFamily="18" charset="0"/>
                  </a:rPr>
                  <a:t>do not</a:t>
                </a:r>
                <a:r>
                  <a:rPr lang="en-US" sz="2000" dirty="0">
                    <a:latin typeface="Times New Roman" pitchFamily="18" charset="0"/>
                    <a:cs typeface="Times New Roman" pitchFamily="18" charset="0"/>
                  </a:rPr>
                  <a:t> have the allergy, the test says "Yes" </a:t>
                </a:r>
                <a:r>
                  <a:rPr lang="en-US" sz="2000" b="1" dirty="0">
                    <a:latin typeface="Times New Roman" pitchFamily="18" charset="0"/>
                    <a:cs typeface="Times New Roman" pitchFamily="18" charset="0"/>
                  </a:rPr>
                  <a:t>10%</a:t>
                </a:r>
                <a:r>
                  <a:rPr lang="en-US" sz="2000" dirty="0">
                    <a:latin typeface="Times New Roman" pitchFamily="18" charset="0"/>
                    <a:cs typeface="Times New Roman" pitchFamily="18" charset="0"/>
                  </a:rPr>
                  <a:t> of the time ("false positive")</a:t>
                </a:r>
              </a:p>
              <a:p>
                <a:r>
                  <a:rPr lang="en-US" sz="2000" dirty="0">
                    <a:latin typeface="Times New Roman" pitchFamily="18" charset="0"/>
                    <a:cs typeface="Times New Roman" pitchFamily="18" charset="0"/>
                  </a:rPr>
                  <a:t>If 1% of the population have the allergy, and </a:t>
                </a:r>
                <a:r>
                  <a:rPr lang="en-US" sz="2000" b="1" dirty="0">
                    <a:latin typeface="Times New Roman" pitchFamily="18" charset="0"/>
                    <a:cs typeface="Times New Roman" pitchFamily="18" charset="0"/>
                  </a:rPr>
                  <a:t>Hunter's test says "Yes"</a:t>
                </a:r>
                <a:r>
                  <a:rPr lang="en-US" sz="2000" dirty="0">
                    <a:latin typeface="Times New Roman" pitchFamily="18" charset="0"/>
                    <a:cs typeface="Times New Roman" pitchFamily="18" charset="0"/>
                  </a:rPr>
                  <a:t>, what are the chances that Hunter really has the allergy?</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Solution:</a:t>
                </a:r>
              </a:p>
              <a:p>
                <a:r>
                  <a:rPr lang="en-US" sz="2000" dirty="0" smtClean="0">
                    <a:latin typeface="Times New Roman" pitchFamily="18" charset="0"/>
                    <a:cs typeface="Times New Roman" pitchFamily="18" charset="0"/>
                  </a:rPr>
                  <a:t>	We </a:t>
                </a:r>
                <a:r>
                  <a:rPr lang="en-US" sz="2000" dirty="0">
                    <a:latin typeface="Times New Roman" pitchFamily="18" charset="0"/>
                    <a:cs typeface="Times New Roman" pitchFamily="18" charset="0"/>
                  </a:rPr>
                  <a:t>want to know the chance of having the allergy when test says "Yes", written </a:t>
                </a:r>
                <a:r>
                  <a:rPr lang="en-US" sz="2000" b="1" dirty="0" smtClean="0">
                    <a:latin typeface="Times New Roman" pitchFamily="18" charset="0"/>
                    <a:cs typeface="Times New Roman" pitchFamily="18" charset="0"/>
                  </a:rPr>
                  <a:t>P(Allergy/Yes)</a:t>
                </a:r>
              </a:p>
              <a:p>
                <a:r>
                  <a:rPr lang="en-US" sz="2000" dirty="0" smtClean="0">
                    <a:latin typeface="Times New Roman" pitchFamily="18" charset="0"/>
                    <a:cs typeface="Times New Roman" pitchFamily="18" charset="0"/>
                  </a:rPr>
                  <a:t>So the formula can be writte</a:t>
                </a:r>
                <a:r>
                  <a:rPr lang="en-US" sz="2000" b="1" dirty="0"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 as</a:t>
                </a:r>
              </a:p>
              <a:p>
                <a:pPr/>
                <a14:m>
                  <m:oMathPara xmlns:m="http://schemas.openxmlformats.org/officeDocument/2006/math">
                    <m:oMathParaPr>
                      <m:jc m:val="centerGroup"/>
                    </m:oMathParaPr>
                    <m:oMath xmlns:m="http://schemas.openxmlformats.org/officeDocument/2006/math">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Allergy</m:t>
                      </m:r>
                      <m:r>
                        <m:rPr>
                          <m:nor/>
                        </m:rPr>
                        <a:rPr lang="en-US" sz="2000" b="0" i="0" dirty="0" smtClean="0">
                          <a:latin typeface="Times New Roman" pitchFamily="18" charset="0"/>
                          <a:cs typeface="Times New Roman" pitchFamily="18" charset="0"/>
                        </a:rPr>
                        <m:t>/</m:t>
                      </m:r>
                      <m:r>
                        <m:rPr>
                          <m:nor/>
                        </m:rPr>
                        <a:rPr lang="en-US" sz="2000" dirty="0">
                          <a:latin typeface="Times New Roman" pitchFamily="18" charset="0"/>
                          <a:cs typeface="Times New Roman" pitchFamily="18" charset="0"/>
                        </a:rPr>
                        <m:t>Yes</m:t>
                      </m:r>
                      <m:r>
                        <m:rPr>
                          <m:nor/>
                        </m:rPr>
                        <a:rPr lang="en-US" sz="2000" dirty="0">
                          <a:latin typeface="Times New Roman" pitchFamily="18" charset="0"/>
                          <a:cs typeface="Times New Roman" pitchFamily="18" charset="0"/>
                        </a:rPr>
                        <m:t>) = </m:t>
                      </m:r>
                      <m:f>
                        <m:fPr>
                          <m:ctrlPr>
                            <a:rPr lang="en-US" sz="2000" i="1" dirty="0" smtClean="0">
                              <a:latin typeface="Cambria Math"/>
                            </a:rPr>
                          </m:ctrlPr>
                        </m:fPr>
                        <m:num>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Allergy</m:t>
                          </m:r>
                          <m:r>
                            <m:rPr>
                              <m:nor/>
                            </m:rPr>
                            <a:rPr lang="en-US" sz="2000" dirty="0">
                              <a:latin typeface="Times New Roman" pitchFamily="18" charset="0"/>
                              <a:cs typeface="Times New Roman" pitchFamily="18" charset="0"/>
                            </a:rPr>
                            <m:t>) </m:t>
                          </m:r>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Yes</m:t>
                          </m:r>
                          <m:r>
                            <m:rPr>
                              <m:nor/>
                            </m:rPr>
                            <a:rPr lang="en-US" sz="2000" b="0" i="0" dirty="0" smtClean="0">
                              <a:latin typeface="Times New Roman" pitchFamily="18" charset="0"/>
                              <a:cs typeface="Times New Roman" pitchFamily="18" charset="0"/>
                            </a:rPr>
                            <m:t>/</m:t>
                          </m:r>
                          <m:r>
                            <m:rPr>
                              <m:nor/>
                            </m:rPr>
                            <a:rPr lang="en-US" sz="2000" dirty="0">
                              <a:latin typeface="Times New Roman" pitchFamily="18" charset="0"/>
                              <a:cs typeface="Times New Roman" pitchFamily="18" charset="0"/>
                            </a:rPr>
                            <m:t>Allergy</m:t>
                          </m:r>
                          <m:r>
                            <m:rPr>
                              <m:nor/>
                            </m:rPr>
                            <a:rPr lang="en-US" sz="2000" dirty="0">
                              <a:latin typeface="Times New Roman" pitchFamily="18" charset="0"/>
                              <a:cs typeface="Times New Roman" pitchFamily="18" charset="0"/>
                            </a:rPr>
                            <m:t>)</m:t>
                          </m:r>
                          <m:r>
                            <a:rPr lang="en-US" sz="2000" b="1" i="0" dirty="0" smtClean="0">
                              <a:latin typeface="Cambria Math"/>
                            </a:rPr>
                            <m:t> </m:t>
                          </m:r>
                        </m:num>
                        <m:den>
                          <m:r>
                            <m:rPr>
                              <m:nor/>
                            </m:rPr>
                            <a:rPr lang="en-US" sz="2000" dirty="0">
                              <a:latin typeface="Times New Roman" pitchFamily="18" charset="0"/>
                              <a:cs typeface="Times New Roman" pitchFamily="18" charset="0"/>
                            </a:rPr>
                            <m:t>P</m:t>
                          </m:r>
                          <m:r>
                            <m:rPr>
                              <m:nor/>
                            </m:rPr>
                            <a:rPr lang="en-US" sz="2000" dirty="0">
                              <a:latin typeface="Times New Roman" pitchFamily="18" charset="0"/>
                              <a:cs typeface="Times New Roman" pitchFamily="18" charset="0"/>
                            </a:rPr>
                            <m:t>(</m:t>
                          </m:r>
                          <m:r>
                            <m:rPr>
                              <m:nor/>
                            </m:rPr>
                            <a:rPr lang="en-US" sz="2000" dirty="0">
                              <a:latin typeface="Times New Roman" pitchFamily="18" charset="0"/>
                              <a:cs typeface="Times New Roman" pitchFamily="18" charset="0"/>
                            </a:rPr>
                            <m:t>Yes</m:t>
                          </m:r>
                          <m:r>
                            <a:rPr lang="en-US" sz="2000" b="0" i="1" dirty="0" smtClean="0">
                              <a:latin typeface="Cambria Math"/>
                            </a:rPr>
                            <m:t>)</m:t>
                          </m:r>
                        </m:den>
                      </m:f>
                    </m:oMath>
                  </m:oMathPara>
                </a14:m>
                <a:endParaRPr lang="en-US" sz="2000" b="1"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534400" cy="4423583"/>
              </a:xfrm>
              <a:prstGeom prst="rect">
                <a:avLst/>
              </a:prstGeom>
              <a:blipFill rotWithShape="1">
                <a:blip r:embed="rId2"/>
                <a:stretch>
                  <a:fillRect l="-786" t="-689" r="-1214"/>
                </a:stretch>
              </a:blipFill>
            </p:spPr>
            <p:txBody>
              <a:bodyPr/>
              <a:lstStyle/>
              <a:p>
                <a:r>
                  <a:rPr lang="en-US">
                    <a:noFill/>
                  </a:rPr>
                  <a:t> </a:t>
                </a:r>
              </a:p>
            </p:txBody>
          </p:sp>
        </mc:Fallback>
      </mc:AlternateContent>
    </p:spTree>
    <p:extLst>
      <p:ext uri="{BB962C8B-B14F-4D97-AF65-F5344CB8AC3E}">
        <p14:creationId xmlns:p14="http://schemas.microsoft.com/office/powerpoint/2010/main" val="899563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76200" y="304800"/>
                <a:ext cx="8839200" cy="470898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We have the following information given in the above question</a:t>
                </a:r>
              </a:p>
              <a:p>
                <a:pPr algn="just"/>
                <a:r>
                  <a:rPr lang="en-US" sz="2000" dirty="0">
                    <a:latin typeface="Times New Roman" pitchFamily="18" charset="0"/>
                    <a:cs typeface="Times New Roman" pitchFamily="18" charset="0"/>
                  </a:rPr>
                  <a:t>P(</a:t>
                </a:r>
                <a:r>
                  <a:rPr lang="en-US" sz="2000" b="1" dirty="0">
                    <a:latin typeface="Times New Roman" pitchFamily="18" charset="0"/>
                    <a:cs typeface="Times New Roman" pitchFamily="18" charset="0"/>
                  </a:rPr>
                  <a:t>Allergy</a:t>
                </a:r>
                <a:r>
                  <a:rPr lang="en-US" sz="2000" dirty="0">
                    <a:latin typeface="Times New Roman" pitchFamily="18" charset="0"/>
                    <a:cs typeface="Times New Roman" pitchFamily="18" charset="0"/>
                  </a:rPr>
                  <a:t>) is Probability of Allergy = 1%</a:t>
                </a:r>
              </a:p>
              <a:p>
                <a:pPr algn="just"/>
                <a:r>
                  <a:rPr lang="en-US" sz="2000" dirty="0" smtClean="0">
                    <a:latin typeface="Times New Roman" pitchFamily="18" charset="0"/>
                    <a:cs typeface="Times New Roman" pitchFamily="18" charset="0"/>
                  </a:rPr>
                  <a:t>P(</a:t>
                </a:r>
                <a:r>
                  <a:rPr lang="en-US" sz="2000" b="1" dirty="0" smtClean="0">
                    <a:latin typeface="Times New Roman" pitchFamily="18" charset="0"/>
                    <a:cs typeface="Times New Roman" pitchFamily="18" charset="0"/>
                  </a:rPr>
                  <a:t>Yes/Allergy</a:t>
                </a:r>
                <a:r>
                  <a:rPr lang="en-US" sz="2000" dirty="0">
                    <a:latin typeface="Times New Roman" pitchFamily="18" charset="0"/>
                    <a:cs typeface="Times New Roman" pitchFamily="18" charset="0"/>
                  </a:rPr>
                  <a:t>) is Probability of test saying "Yes" for people with allergy = 80%</a:t>
                </a:r>
              </a:p>
              <a:p>
                <a:pPr algn="just"/>
                <a:r>
                  <a:rPr lang="en-US" sz="2000" dirty="0">
                    <a:latin typeface="Times New Roman" pitchFamily="18" charset="0"/>
                    <a:cs typeface="Times New Roman" pitchFamily="18" charset="0"/>
                  </a:rPr>
                  <a:t>P(</a:t>
                </a:r>
                <a:r>
                  <a:rPr lang="en-US" sz="2000" b="1" dirty="0">
                    <a:latin typeface="Times New Roman" pitchFamily="18" charset="0"/>
                    <a:cs typeface="Times New Roman" pitchFamily="18" charset="0"/>
                  </a:rPr>
                  <a:t>Yes</a:t>
                </a:r>
                <a:r>
                  <a:rPr lang="en-US" sz="2000" dirty="0">
                    <a:latin typeface="Times New Roman" pitchFamily="18" charset="0"/>
                    <a:cs typeface="Times New Roman" pitchFamily="18" charset="0"/>
                  </a:rPr>
                  <a:t>) is Probability of test saying "Yes" (to anyone) = ??%</a:t>
                </a:r>
              </a:p>
              <a:p>
                <a:pPr algn="just"/>
                <a:r>
                  <a:rPr lang="en-US" sz="2000" dirty="0" smtClean="0">
                    <a:latin typeface="Times New Roman" pitchFamily="18" charset="0"/>
                    <a:cs typeface="Times New Roman" pitchFamily="18" charset="0"/>
                  </a:rPr>
                  <a:t>	We</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don't know</a:t>
                </a:r>
                <a:r>
                  <a:rPr lang="en-US" sz="2000" dirty="0">
                    <a:latin typeface="Times New Roman" pitchFamily="18" charset="0"/>
                    <a:cs typeface="Times New Roman" pitchFamily="18" charset="0"/>
                  </a:rPr>
                  <a:t> what the </a:t>
                </a:r>
                <a:r>
                  <a:rPr lang="en-US" sz="2000" b="1" dirty="0">
                    <a:latin typeface="Times New Roman" pitchFamily="18" charset="0"/>
                    <a:cs typeface="Times New Roman" pitchFamily="18" charset="0"/>
                  </a:rPr>
                  <a:t>general</a:t>
                </a:r>
                <a:r>
                  <a:rPr lang="en-US" sz="2000" dirty="0">
                    <a:latin typeface="Times New Roman" pitchFamily="18" charset="0"/>
                    <a:cs typeface="Times New Roman" pitchFamily="18" charset="0"/>
                  </a:rPr>
                  <a:t> chance of the test saying "Yes" is </a:t>
                </a:r>
                <a:r>
                  <a:rPr lang="en-US" sz="2000" dirty="0" smtClean="0">
                    <a:latin typeface="Times New Roman" pitchFamily="18" charset="0"/>
                    <a:cs typeface="Times New Roman" pitchFamily="18" charset="0"/>
                  </a:rPr>
                  <a:t>but </a:t>
                </a:r>
                <a:r>
                  <a:rPr lang="en-US" sz="2000" dirty="0">
                    <a:latin typeface="Times New Roman" pitchFamily="18" charset="0"/>
                    <a:cs typeface="Times New Roman" pitchFamily="18" charset="0"/>
                  </a:rPr>
                  <a:t>we can calculate it by adding up those </a:t>
                </a:r>
                <a:r>
                  <a:rPr lang="en-US" sz="2000" b="1" dirty="0">
                    <a:latin typeface="Times New Roman" pitchFamily="18" charset="0"/>
                    <a:cs typeface="Times New Roman" pitchFamily="18" charset="0"/>
                  </a:rPr>
                  <a:t>with</a:t>
                </a:r>
                <a:r>
                  <a:rPr lang="en-US" sz="2000" dirty="0">
                    <a:latin typeface="Times New Roman" pitchFamily="18" charset="0"/>
                    <a:cs typeface="Times New Roman" pitchFamily="18" charset="0"/>
                  </a:rPr>
                  <a:t>, and those </a:t>
                </a:r>
                <a:r>
                  <a:rPr lang="en-US" sz="2000" b="1" dirty="0">
                    <a:latin typeface="Times New Roman" pitchFamily="18" charset="0"/>
                    <a:cs typeface="Times New Roman" pitchFamily="18" charset="0"/>
                  </a:rPr>
                  <a:t>without</a:t>
                </a:r>
                <a:r>
                  <a:rPr lang="en-US" sz="2000" dirty="0">
                    <a:latin typeface="Times New Roman" pitchFamily="18" charset="0"/>
                    <a:cs typeface="Times New Roman" pitchFamily="18" charset="0"/>
                  </a:rPr>
                  <a:t> the allergy</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So</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1% </a:t>
                </a:r>
                <a:r>
                  <a:rPr lang="en-US" sz="2000" dirty="0">
                    <a:latin typeface="Times New Roman" pitchFamily="18" charset="0"/>
                    <a:cs typeface="Times New Roman" pitchFamily="18" charset="0"/>
                  </a:rPr>
                  <a:t>have the allergy, and the test says "Yes" to 80% of them</a:t>
                </a:r>
              </a:p>
              <a:p>
                <a:pPr algn="just"/>
                <a:r>
                  <a:rPr lang="en-US" sz="2000" b="1" dirty="0">
                    <a:latin typeface="Times New Roman" pitchFamily="18" charset="0"/>
                    <a:cs typeface="Times New Roman" pitchFamily="18" charset="0"/>
                  </a:rPr>
                  <a:t>99%</a:t>
                </a:r>
                <a:r>
                  <a:rPr lang="en-US" sz="2000" dirty="0">
                    <a:latin typeface="Times New Roman" pitchFamily="18" charset="0"/>
                    <a:cs typeface="Times New Roman" pitchFamily="18" charset="0"/>
                  </a:rPr>
                  <a:t> do </a:t>
                </a:r>
                <a:r>
                  <a:rPr lang="en-US" sz="2000" b="1" dirty="0">
                    <a:latin typeface="Times New Roman" pitchFamily="18" charset="0"/>
                    <a:cs typeface="Times New Roman" pitchFamily="18" charset="0"/>
                  </a:rPr>
                  <a:t>not</a:t>
                </a:r>
                <a:r>
                  <a:rPr lang="en-US" sz="2000" dirty="0">
                    <a:latin typeface="Times New Roman" pitchFamily="18" charset="0"/>
                    <a:cs typeface="Times New Roman" pitchFamily="18" charset="0"/>
                  </a:rPr>
                  <a:t> have the allergy and the test says "Yes" to 10% of </a:t>
                </a:r>
                <a:r>
                  <a:rPr lang="en-US" sz="2000" dirty="0" smtClean="0">
                    <a:latin typeface="Times New Roman" pitchFamily="18" charset="0"/>
                    <a:cs typeface="Times New Roman" pitchFamily="18" charset="0"/>
                  </a:rPr>
                  <a:t>them</a:t>
                </a: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𝑌𝑒𝑠</m:t>
                          </m:r>
                        </m:e>
                      </m:d>
                      <m:r>
                        <a:rPr lang="en-US" sz="2000" b="0" i="1" smtClean="0">
                          <a:latin typeface="Cambria Math"/>
                          <a:cs typeface="Times New Roman" pitchFamily="18" charset="0"/>
                        </a:rPr>
                        <m:t>=</m:t>
                      </m:r>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𝐴𝑙𝑙𝑒𝑟𝑔𝑦</m:t>
                          </m:r>
                        </m:e>
                      </m:d>
                      <m:r>
                        <a:rPr lang="en-US" sz="2000" b="0" i="1" smtClean="0">
                          <a:latin typeface="Cambria Math"/>
                          <a:cs typeface="Times New Roman" pitchFamily="18" charset="0"/>
                        </a:rPr>
                        <m:t>.</m:t>
                      </m:r>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f>
                            <m:fPr>
                              <m:type m:val="lin"/>
                              <m:ctrlPr>
                                <a:rPr lang="en-US" sz="2000" b="0" i="1" smtClean="0">
                                  <a:latin typeface="Cambria Math"/>
                                  <a:cs typeface="Times New Roman" pitchFamily="18" charset="0"/>
                                </a:rPr>
                              </m:ctrlPr>
                            </m:fPr>
                            <m:num>
                              <m:r>
                                <a:rPr lang="en-US" sz="2000" b="0" i="1" smtClean="0">
                                  <a:latin typeface="Cambria Math"/>
                                  <a:cs typeface="Times New Roman" pitchFamily="18" charset="0"/>
                                </a:rPr>
                                <m:t>𝑌𝑒𝑠</m:t>
                              </m:r>
                            </m:num>
                            <m:den>
                              <m:r>
                                <a:rPr lang="en-US" sz="2000" b="0" i="1" smtClean="0">
                                  <a:latin typeface="Cambria Math"/>
                                  <a:cs typeface="Times New Roman" pitchFamily="18" charset="0"/>
                                </a:rPr>
                                <m:t>𝐴𝑙𝑙𝑒𝑟𝑔𝑦</m:t>
                              </m:r>
                            </m:den>
                          </m:f>
                        </m:e>
                      </m:d>
                      <m:r>
                        <a:rPr lang="en-US" sz="2000" b="0" i="1" smtClean="0">
                          <a:latin typeface="Cambria Math"/>
                          <a:cs typeface="Times New Roman" pitchFamily="18" charset="0"/>
                        </a:rPr>
                        <m:t>+</m:t>
                      </m:r>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𝑁𝑜</m:t>
                          </m:r>
                          <m:r>
                            <a:rPr lang="en-US" sz="2000" b="0" i="1" smtClean="0">
                              <a:latin typeface="Cambria Math"/>
                              <a:cs typeface="Times New Roman" pitchFamily="18" charset="0"/>
                            </a:rPr>
                            <m:t> </m:t>
                          </m:r>
                          <m:r>
                            <a:rPr lang="en-US" sz="2000" b="0" i="1" smtClean="0">
                              <a:latin typeface="Cambria Math"/>
                              <a:cs typeface="Times New Roman" pitchFamily="18" charset="0"/>
                            </a:rPr>
                            <m:t>𝐴𝑙𝑙𝑒𝑟𝑔𝑦</m:t>
                          </m:r>
                        </m:e>
                      </m:d>
                      <m:r>
                        <a:rPr lang="en-US" sz="2000" b="0" i="1" smtClean="0">
                          <a:latin typeface="Cambria Math"/>
                          <a:cs typeface="Times New Roman" pitchFamily="18" charset="0"/>
                        </a:rPr>
                        <m:t>.</m:t>
                      </m:r>
                      <m:r>
                        <a:rPr lang="en-US" sz="2000" b="0" i="1" smtClean="0">
                          <a:latin typeface="Cambria Math"/>
                          <a:cs typeface="Times New Roman" pitchFamily="18" charset="0"/>
                        </a:rPr>
                        <m:t>𝑃</m:t>
                      </m:r>
                      <m:r>
                        <a:rPr lang="en-US" sz="2000" b="0" i="1" smtClean="0">
                          <a:latin typeface="Cambria Math"/>
                          <a:cs typeface="Times New Roman" pitchFamily="18" charset="0"/>
                        </a:rPr>
                        <m:t>(</m:t>
                      </m:r>
                      <m:f>
                        <m:fPr>
                          <m:type m:val="lin"/>
                          <m:ctrlPr>
                            <a:rPr lang="en-US" sz="2000" b="0" i="1" smtClean="0">
                              <a:latin typeface="Cambria Math"/>
                              <a:cs typeface="Times New Roman" pitchFamily="18" charset="0"/>
                            </a:rPr>
                          </m:ctrlPr>
                        </m:fPr>
                        <m:num>
                          <m:r>
                            <a:rPr lang="en-US" sz="2000" b="0" i="1" smtClean="0">
                              <a:latin typeface="Cambria Math"/>
                              <a:cs typeface="Times New Roman" pitchFamily="18" charset="0"/>
                            </a:rPr>
                            <m:t>𝑌𝑒𝑠</m:t>
                          </m:r>
                        </m:num>
                        <m:den>
                          <m:r>
                            <a:rPr lang="en-US" sz="2000" i="1">
                              <a:latin typeface="Cambria Math"/>
                              <a:cs typeface="Times New Roman" pitchFamily="18" charset="0"/>
                            </a:rPr>
                            <m:t>𝑁𝑜</m:t>
                          </m:r>
                          <m:r>
                            <a:rPr lang="en-US" sz="2000" i="1">
                              <a:latin typeface="Cambria Math"/>
                              <a:cs typeface="Times New Roman" pitchFamily="18" charset="0"/>
                            </a:rPr>
                            <m:t> </m:t>
                          </m:r>
                          <m:r>
                            <a:rPr lang="en-US" sz="2000" i="1">
                              <a:latin typeface="Cambria Math"/>
                              <a:cs typeface="Times New Roman" pitchFamily="18" charset="0"/>
                            </a:rPr>
                            <m:t>𝐴𝑙𝑙𝑒𝑟𝑔𝑦</m:t>
                          </m:r>
                        </m:den>
                      </m:f>
                      <m:r>
                        <a:rPr lang="en-US" sz="2000" b="0" i="1" smtClean="0">
                          <a:latin typeface="Cambria Math"/>
                          <a:cs typeface="Times New Roman" pitchFamily="18" charset="0"/>
                        </a:rPr>
                        <m:t>)</m:t>
                      </m:r>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Put the value in above equation we got</a:t>
                </a: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𝑌𝑒𝑠</m:t>
                          </m:r>
                        </m:e>
                      </m:d>
                      <m:r>
                        <a:rPr lang="en-US" sz="2000" b="0" i="1" smtClean="0">
                          <a:latin typeface="Cambria Math"/>
                          <a:cs typeface="Times New Roman" pitchFamily="18" charset="0"/>
                        </a:rPr>
                        <m:t>=1%</m:t>
                      </m:r>
                      <m:r>
                        <a:rPr lang="en-US" sz="2000" b="0" i="1" smtClean="0">
                          <a:latin typeface="Cambria Math"/>
                          <a:ea typeface="Cambria Math"/>
                          <a:cs typeface="Times New Roman" pitchFamily="18" charset="0"/>
                        </a:rPr>
                        <m:t>×80%+99%×10%=10.7%</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76200" y="304800"/>
                <a:ext cx="8839200" cy="4708981"/>
              </a:xfrm>
              <a:prstGeom prst="rect">
                <a:avLst/>
              </a:prstGeom>
              <a:blipFill rotWithShape="1">
                <a:blip r:embed="rId2"/>
                <a:stretch>
                  <a:fillRect l="-759" t="-648" r="-690"/>
                </a:stretch>
              </a:blipFill>
            </p:spPr>
            <p:txBody>
              <a:bodyPr/>
              <a:lstStyle/>
              <a:p>
                <a:r>
                  <a:rPr lang="en-US">
                    <a:noFill/>
                  </a:rPr>
                  <a:t> </a:t>
                </a:r>
              </a:p>
            </p:txBody>
          </p:sp>
        </mc:Fallback>
      </mc:AlternateContent>
    </p:spTree>
    <p:extLst>
      <p:ext uri="{BB962C8B-B14F-4D97-AF65-F5344CB8AC3E}">
        <p14:creationId xmlns:p14="http://schemas.microsoft.com/office/powerpoint/2010/main" val="2491144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228600"/>
                <a:ext cx="8686800" cy="2801986"/>
              </a:xfrm>
              <a:prstGeom prst="rect">
                <a:avLst/>
              </a:prstGeom>
              <a:noFill/>
            </p:spPr>
            <p:txBody>
              <a:bodyPr wrap="square" rtlCol="0">
                <a:spAutoFit/>
              </a:bodyPr>
              <a:lstStyle/>
              <a:p>
                <a:pPr algn="just"/>
                <a:r>
                  <a:rPr lang="en-US" dirty="0">
                    <a:latin typeface="Times New Roman" pitchFamily="18" charset="0"/>
                    <a:cs typeface="Times New Roman" pitchFamily="18" charset="0"/>
                  </a:rPr>
                  <a:t>Now put this information in Bayes’ formula</a:t>
                </a:r>
              </a:p>
              <a:p>
                <a:pPr algn="just"/>
                <a14:m>
                  <m:oMathPara xmlns:m="http://schemas.openxmlformats.org/officeDocument/2006/math">
                    <m:oMathParaPr>
                      <m:jc m:val="centerGroup"/>
                    </m:oMathParaPr>
                    <m:oMath xmlns:m="http://schemas.openxmlformats.org/officeDocument/2006/math">
                      <m:r>
                        <m:rPr>
                          <m:nor/>
                        </m:rPr>
                        <a:rPr lang="en-US" dirty="0">
                          <a:latin typeface="Times New Roman" pitchFamily="18" charset="0"/>
                          <a:cs typeface="Times New Roman" pitchFamily="18" charset="0"/>
                        </a:rPr>
                        <m:t>P</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Allergy</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Yes</m:t>
                      </m:r>
                      <m:r>
                        <m:rPr>
                          <m:nor/>
                        </m:rPr>
                        <a:rPr lang="en-US" dirty="0">
                          <a:latin typeface="Times New Roman" pitchFamily="18" charset="0"/>
                          <a:cs typeface="Times New Roman" pitchFamily="18" charset="0"/>
                        </a:rPr>
                        <m:t>)=</m:t>
                      </m:r>
                      <m:f>
                        <m:fPr>
                          <m:ctrlPr>
                            <a:rPr lang="en-US" i="1" dirty="0">
                              <a:latin typeface="Cambria Math"/>
                            </a:rPr>
                          </m:ctrlPr>
                        </m:fPr>
                        <m:num>
                          <m:r>
                            <m:rPr>
                              <m:nor/>
                            </m:rPr>
                            <a:rPr lang="en-US" i="1" dirty="0">
                              <a:latin typeface="Times New Roman" pitchFamily="18" charset="0"/>
                              <a:cs typeface="Times New Roman" pitchFamily="18" charset="0"/>
                            </a:rPr>
                            <m:t>1% × 80%</m:t>
                          </m:r>
                        </m:num>
                        <m:den>
                          <m:r>
                            <m:rPr>
                              <m:nor/>
                            </m:rPr>
                            <a:rPr lang="en-US">
                              <a:latin typeface="Times New Roman" pitchFamily="18" charset="0"/>
                              <a:cs typeface="Times New Roman" pitchFamily="18" charset="0"/>
                            </a:rPr>
                            <m:t>1% × 80% + 99% × 10%</m:t>
                          </m:r>
                        </m:den>
                      </m:f>
                    </m:oMath>
                  </m:oMathPara>
                </a14:m>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m:rPr>
                          <m:nor/>
                        </m:rPr>
                        <a:rPr lang="en-US" dirty="0">
                          <a:latin typeface="Times New Roman" pitchFamily="18" charset="0"/>
                          <a:cs typeface="Times New Roman" pitchFamily="18" charset="0"/>
                        </a:rPr>
                        <m:t>P</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Allergy</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Yes</m:t>
                      </m:r>
                      <m:r>
                        <m:rPr>
                          <m:nor/>
                        </m:rPr>
                        <a:rPr lang="en-US" dirty="0">
                          <a:latin typeface="Times New Roman" pitchFamily="18" charset="0"/>
                          <a:cs typeface="Times New Roman" pitchFamily="18" charset="0"/>
                        </a:rPr>
                        <m:t>)=</m:t>
                      </m:r>
                      <m:f>
                        <m:fPr>
                          <m:ctrlPr>
                            <a:rPr lang="en-US" i="1" dirty="0">
                              <a:latin typeface="Cambria Math"/>
                            </a:rPr>
                          </m:ctrlPr>
                        </m:fPr>
                        <m:num>
                          <m:r>
                            <m:rPr>
                              <m:nor/>
                            </m:rPr>
                            <a:rPr lang="en-US" i="1" dirty="0">
                              <a:latin typeface="Times New Roman" pitchFamily="18" charset="0"/>
                              <a:cs typeface="Times New Roman" pitchFamily="18" charset="0"/>
                            </a:rPr>
                            <m:t>0.0</m:t>
                          </m:r>
                          <m:r>
                            <a:rPr lang="en-US" i="1" dirty="0">
                              <a:latin typeface="Cambria Math"/>
                            </a:rPr>
                            <m:t>08</m:t>
                          </m:r>
                        </m:num>
                        <m:den>
                          <m:r>
                            <m:rPr>
                              <m:nor/>
                            </m:rPr>
                            <a:rPr lang="en-US" dirty="0">
                              <a:latin typeface="Times New Roman" pitchFamily="18" charset="0"/>
                              <a:cs typeface="Times New Roman" pitchFamily="18" charset="0"/>
                            </a:rPr>
                            <m:t>0.107</m:t>
                          </m:r>
                        </m:den>
                      </m:f>
                      <m:r>
                        <a:rPr lang="en-US" i="1">
                          <a:latin typeface="Cambria Math"/>
                        </a:rPr>
                        <m:t>=0.074</m:t>
                      </m:r>
                    </m:oMath>
                  </m:oMathPara>
                </a14:m>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m:rPr>
                          <m:nor/>
                        </m:rPr>
                        <a:rPr lang="en-US" dirty="0">
                          <a:latin typeface="Times New Roman" pitchFamily="18" charset="0"/>
                          <a:cs typeface="Times New Roman" pitchFamily="18" charset="0"/>
                        </a:rPr>
                        <m:t>P</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Allergy</m:t>
                      </m:r>
                      <m:r>
                        <m:rPr>
                          <m:nor/>
                        </m:rPr>
                        <a:rPr lang="en-US" dirty="0">
                          <a:latin typeface="Times New Roman" pitchFamily="18" charset="0"/>
                          <a:cs typeface="Times New Roman" pitchFamily="18" charset="0"/>
                        </a:rPr>
                        <m:t>/</m:t>
                      </m:r>
                      <m:r>
                        <m:rPr>
                          <m:nor/>
                        </m:rPr>
                        <a:rPr lang="en-US" dirty="0">
                          <a:latin typeface="Times New Roman" pitchFamily="18" charset="0"/>
                          <a:cs typeface="Times New Roman" pitchFamily="18" charset="0"/>
                        </a:rPr>
                        <m:t>Yes</m:t>
                      </m:r>
                      <m:r>
                        <m:rPr>
                          <m:nor/>
                        </m:rPr>
                        <a:rPr lang="en-US" dirty="0">
                          <a:latin typeface="Times New Roman" pitchFamily="18" charset="0"/>
                          <a:cs typeface="Times New Roman" pitchFamily="18" charset="0"/>
                        </a:rPr>
                        <m:t>) =7.4%</m:t>
                      </m:r>
                    </m:oMath>
                  </m:oMathPara>
                </a14:m>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So there are about 7% chance of having the allergy when test says "Yes",</a:t>
                </a:r>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228600" y="228600"/>
                <a:ext cx="8686800" cy="2801986"/>
              </a:xfrm>
              <a:prstGeom prst="rect">
                <a:avLst/>
              </a:prstGeom>
              <a:blipFill rotWithShape="1">
                <a:blip r:embed="rId2"/>
                <a:stretch>
                  <a:fillRect l="-632" t="-1089" b="-2397"/>
                </a:stretch>
              </a:blipFill>
            </p:spPr>
            <p:txBody>
              <a:bodyPr/>
              <a:lstStyle/>
              <a:p>
                <a:r>
                  <a:rPr lang="en-US">
                    <a:noFill/>
                  </a:rPr>
                  <a:t> </a:t>
                </a:r>
              </a:p>
            </p:txBody>
          </p:sp>
        </mc:Fallback>
      </mc:AlternateContent>
    </p:spTree>
    <p:extLst>
      <p:ext uri="{BB962C8B-B14F-4D97-AF65-F5344CB8AC3E}">
        <p14:creationId xmlns:p14="http://schemas.microsoft.com/office/powerpoint/2010/main" val="382256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Practice Questions</a:t>
            </a:r>
          </a:p>
          <a:p>
            <a:pPr algn="just"/>
            <a:r>
              <a:rPr lang="en-US" sz="2000" b="1" dirty="0" smtClean="0">
                <a:latin typeface="Times New Roman" pitchFamily="18" charset="0"/>
                <a:cs typeface="Times New Roman" pitchFamily="18" charset="0"/>
              </a:rPr>
              <a:t>Q 1:	</a:t>
            </a:r>
            <a:r>
              <a:rPr lang="en-US" sz="2000" dirty="0" smtClean="0">
                <a:latin typeface="Times New Roman" pitchFamily="18" charset="0"/>
                <a:cs typeface="Times New Roman" pitchFamily="18" charset="0"/>
              </a:rPr>
              <a:t>A box contains 3 white and 2 red marbles, while anther box contains 2 white and 5 red marbles. A marble drawn at random from one of the boxes turns out to be white. What is the probability that it comes from firsts box?</a:t>
            </a:r>
          </a:p>
          <a:p>
            <a:pPr algn="just"/>
            <a:r>
              <a:rPr lang="en-US" sz="2000" b="1" dirty="0" smtClean="0">
                <a:latin typeface="Times New Roman" pitchFamily="18" charset="0"/>
                <a:cs typeface="Times New Roman" pitchFamily="18" charset="0"/>
              </a:rPr>
              <a:t>Q 2:	</a:t>
            </a:r>
            <a:r>
              <a:rPr lang="en-US" sz="2000" dirty="0" smtClean="0">
                <a:latin typeface="Times New Roman" pitchFamily="18" charset="0"/>
                <a:cs typeface="Times New Roman" pitchFamily="18" charset="0"/>
              </a:rPr>
              <a:t>Bag 1 contains 3 red and 5 white balls, while bag 2 contains 4 red and 2 white balls. A ball is drawn at random form bag 1 and placed in bag 2 without observing its color. Then a ball is drawn from box 2. find the probability that the drawn ball is white.</a:t>
            </a:r>
          </a:p>
          <a:p>
            <a:pPr algn="just"/>
            <a:r>
              <a:rPr lang="en-US" sz="2000" b="1" dirty="0" smtClean="0">
                <a:latin typeface="Times New Roman" pitchFamily="18" charset="0"/>
                <a:cs typeface="Times New Roman" pitchFamily="18" charset="0"/>
              </a:rPr>
              <a:t>Q 3:	</a:t>
            </a:r>
            <a:r>
              <a:rPr lang="en-US" sz="2000" dirty="0">
                <a:latin typeface="Times New Roman" pitchFamily="18" charset="0"/>
                <a:cs typeface="Times New Roman" pitchFamily="18" charset="0"/>
              </a:rPr>
              <a:t> In a particular pain clinic, 10% of patients are prescribed narcotic pain killers. Overall, five percent of the clinic’s patients are addicted to narcotics (including pain killers and illegal substances). Out of all the people prescribed pain pills, 8% are addicts. </a:t>
            </a:r>
            <a:r>
              <a:rPr lang="en-US" sz="2000" b="1" i="1" dirty="0">
                <a:latin typeface="Times New Roman" pitchFamily="18" charset="0"/>
                <a:cs typeface="Times New Roman" pitchFamily="18" charset="0"/>
              </a:rPr>
              <a:t>If a patient is an addict, what is the probability that they will be prescribed pain pills? </a:t>
            </a:r>
            <a:endParaRPr lang="en-US" sz="2000" b="1" i="1" dirty="0" smtClean="0">
              <a:latin typeface="Times New Roman" pitchFamily="18" charset="0"/>
              <a:cs typeface="Times New Roman" pitchFamily="18" charset="0"/>
            </a:endParaRPr>
          </a:p>
          <a:p>
            <a:pPr algn="just" fontAlgn="base"/>
            <a:r>
              <a:rPr lang="en-US" sz="2000" b="1" dirty="0" smtClean="0">
                <a:latin typeface="Times New Roman" pitchFamily="18" charset="0"/>
                <a:cs typeface="Times New Roman" pitchFamily="18" charset="0"/>
              </a:rPr>
              <a:t>Q 4:	</a:t>
            </a:r>
            <a:r>
              <a:rPr lang="en-US" sz="2000" b="1" dirty="0"/>
              <a:t> </a:t>
            </a:r>
            <a:r>
              <a:rPr lang="en-US" sz="2000" b="1" dirty="0">
                <a:latin typeface="Times New Roman" pitchFamily="18" charset="0"/>
                <a:cs typeface="Times New Roman" pitchFamily="18" charset="0"/>
              </a:rPr>
              <a:t>Given the following statistics, what is the probability that a woman has cancer if she has a positive mammogram result?</a:t>
            </a:r>
            <a:endParaRPr lang="en-US" sz="2000" dirty="0">
              <a:latin typeface="Times New Roman" pitchFamily="18" charset="0"/>
              <a:cs typeface="Times New Roman" pitchFamily="18" charset="0"/>
            </a:endParaRPr>
          </a:p>
          <a:p>
            <a:pPr algn="just" fontAlgn="base"/>
            <a:r>
              <a:rPr lang="en-US" sz="2000" dirty="0">
                <a:latin typeface="Times New Roman" pitchFamily="18" charset="0"/>
                <a:cs typeface="Times New Roman" pitchFamily="18" charset="0"/>
              </a:rPr>
              <a:t>One percent of women over 50 have breast cancer.</a:t>
            </a:r>
          </a:p>
          <a:p>
            <a:pPr algn="just" fontAlgn="base"/>
            <a:r>
              <a:rPr lang="en-US" sz="2000" dirty="0">
                <a:latin typeface="Times New Roman" pitchFamily="18" charset="0"/>
                <a:cs typeface="Times New Roman" pitchFamily="18" charset="0"/>
              </a:rPr>
              <a:t>Ninety percent of women who have breast cancer test positive on mammograms.</a:t>
            </a:r>
          </a:p>
          <a:p>
            <a:pPr algn="just" fontAlgn="base"/>
            <a:r>
              <a:rPr lang="en-US" sz="2000" dirty="0">
                <a:latin typeface="Times New Roman" pitchFamily="18" charset="0"/>
                <a:cs typeface="Times New Roman" pitchFamily="18" charset="0"/>
              </a:rPr>
              <a:t>Eight percent of women will have false positives.</a:t>
            </a:r>
          </a:p>
          <a:p>
            <a:pPr algn="just"/>
            <a:r>
              <a:rPr lang="en-US" sz="20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049129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382000" cy="38472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Applications of Baye’s Theorem</a:t>
            </a:r>
          </a:p>
          <a:p>
            <a:pPr algn="just"/>
            <a:r>
              <a:rPr lang="en-US" sz="19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real-world application example will be </a:t>
            </a:r>
            <a:r>
              <a:rPr lang="en-US" sz="2000" b="1" dirty="0">
                <a:latin typeface="Times New Roman" pitchFamily="18" charset="0"/>
                <a:cs typeface="Times New Roman" pitchFamily="18" charset="0"/>
              </a:rPr>
              <a:t>weather forecasting</a:t>
            </a:r>
            <a:r>
              <a:rPr lang="en-US" sz="2000" dirty="0">
                <a:latin typeface="Times New Roman" pitchFamily="18" charset="0"/>
                <a:cs typeface="Times New Roman" pitchFamily="18" charset="0"/>
              </a:rPr>
              <a:t>. Naive Bayes is a powerful algorithm for predictive </a:t>
            </a:r>
            <a:r>
              <a:rPr lang="en-US" sz="2000" dirty="0" smtClean="0">
                <a:latin typeface="Times New Roman" pitchFamily="18" charset="0"/>
                <a:cs typeface="Times New Roman" pitchFamily="18" charset="0"/>
              </a:rPr>
              <a:t>modeling </a:t>
            </a:r>
            <a:r>
              <a:rPr lang="en-US" sz="2000" dirty="0">
                <a:latin typeface="Times New Roman" pitchFamily="18" charset="0"/>
                <a:cs typeface="Times New Roman" pitchFamily="18" charset="0"/>
              </a:rPr>
              <a:t>weather forecast. The temperature of a place is dependent on the pressure at that place, percentage of the humidity, speed and direction of the wind, previous records on </a:t>
            </a:r>
            <a:r>
              <a:rPr lang="en-US" sz="2000" dirty="0" smtClean="0">
                <a:latin typeface="Times New Roman" pitchFamily="18" charset="0"/>
                <a:cs typeface="Times New Roman" pitchFamily="18" charset="0"/>
              </a:rPr>
              <a:t>temperature, turbulence </a:t>
            </a:r>
            <a:r>
              <a:rPr lang="en-US" sz="2000" dirty="0">
                <a:latin typeface="Times New Roman" pitchFamily="18" charset="0"/>
                <a:cs typeface="Times New Roman" pitchFamily="18" charset="0"/>
              </a:rPr>
              <a:t>on different atmospheric layers, and many other things. So when you have certain kind of data, you process them certain kind of algorithms to predict one particular result (or the future). The algorithms employed rely heavily on Bayesian network and the theorem.</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Bayes' theorem can be used to determine the accuracy of medical test results by taking into consideration how likely any given person is to have a disease and the general accuracy of the test. </a:t>
            </a:r>
          </a:p>
        </p:txBody>
      </p:sp>
    </p:spTree>
    <p:extLst>
      <p:ext uri="{BB962C8B-B14F-4D97-AF65-F5344CB8AC3E}">
        <p14:creationId xmlns:p14="http://schemas.microsoft.com/office/powerpoint/2010/main" val="1989375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455" y="304800"/>
            <a:ext cx="8534400" cy="5940088"/>
          </a:xfrm>
          <a:prstGeom prst="rect">
            <a:avLst/>
          </a:prstGeom>
          <a:noFill/>
        </p:spPr>
        <p:txBody>
          <a:bodyPr wrap="square" rtlCol="0">
            <a:spAutoFit/>
          </a:bodyPr>
          <a:lstStyle/>
          <a:p>
            <a:r>
              <a:rPr lang="en-US" sz="2000" dirty="0" smtClean="0">
                <a:latin typeface="Times New Roman" pitchFamily="18" charset="0"/>
                <a:cs typeface="Times New Roman" pitchFamily="18" charset="0"/>
              </a:rPr>
              <a:t>	When </a:t>
            </a:r>
            <a:r>
              <a:rPr lang="en-US" sz="2000" dirty="0">
                <a:latin typeface="Times New Roman" pitchFamily="18" charset="0"/>
                <a:cs typeface="Times New Roman" pitchFamily="18" charset="0"/>
              </a:rPr>
              <a:t>Air France </a:t>
            </a:r>
            <a:r>
              <a:rPr lang="en-US" sz="2000" b="1" dirty="0">
                <a:latin typeface="Times New Roman" pitchFamily="18" charset="0"/>
                <a:cs typeface="Times New Roman" pitchFamily="18" charset="0"/>
              </a:rPr>
              <a:t>flight disappeared in Atlantic Ocean in 2009</a:t>
            </a:r>
            <a:r>
              <a:rPr lang="en-US" sz="2000" dirty="0">
                <a:latin typeface="Times New Roman" pitchFamily="18" charset="0"/>
                <a:cs typeface="Times New Roman" pitchFamily="18" charset="0"/>
              </a:rPr>
              <a:t> then Scientists developed a Bayesian model to predict the location of the plane. The model took in factors such as the expected flight plan, weather, ocean currents and other external factors. The model then mapped a probability to a 50 mile radius around the expected crash zone. Each point within the 50 mile circle was assigned a probability of the plane being located there. </a:t>
            </a:r>
            <a:r>
              <a:rPr lang="en-US" sz="2000">
                <a:latin typeface="Times New Roman" pitchFamily="18" charset="0"/>
                <a:cs typeface="Times New Roman" pitchFamily="18" charset="0"/>
              </a:rPr>
              <a:t>The </a:t>
            </a:r>
            <a:r>
              <a:rPr lang="en-US" sz="2000" smtClean="0">
                <a:latin typeface="Times New Roman" pitchFamily="18" charset="0"/>
                <a:cs typeface="Times New Roman" pitchFamily="18" charset="0"/>
              </a:rPr>
              <a:t> </a:t>
            </a:r>
            <a:r>
              <a:rPr lang="en-US" sz="2000" dirty="0">
                <a:latin typeface="Times New Roman" pitchFamily="18" charset="0"/>
                <a:cs typeface="Times New Roman" pitchFamily="18" charset="0"/>
              </a:rPr>
              <a:t>model used a large data set of information that was updated continuously as the search team entered results everyday after search a specific location. Within days of implementing this model, the plane was found. This shows how statistical models and theory can help improve efficiency in solving real world problems. </a:t>
            </a:r>
            <a:endParaRPr lang="en-US" sz="2000" dirty="0" smtClean="0">
              <a:latin typeface="Times New Roman" pitchFamily="18" charset="0"/>
              <a:cs typeface="Times New Roman" pitchFamily="18" charset="0"/>
            </a:endParaRPr>
          </a:p>
          <a:p>
            <a:r>
              <a:rPr lang="en-US" sz="2000" dirty="0" smtClean="0"/>
              <a:t>	</a:t>
            </a: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a problem for a machine to make a decision if you haven't given that information to it before. You should think of every cases while programming. But sometimes there can be so many cases, here Data Mining, Neural Networks, Fuzzy Logic </a:t>
            </a:r>
            <a:r>
              <a:rPr lang="en-US" sz="2000" dirty="0" smtClean="0">
                <a:latin typeface="Times New Roman" pitchFamily="18" charset="0"/>
                <a:cs typeface="Times New Roman" pitchFamily="18" charset="0"/>
              </a:rPr>
              <a:t>etc </a:t>
            </a:r>
            <a:r>
              <a:rPr lang="en-US" sz="2000" dirty="0">
                <a:latin typeface="Times New Roman" pitchFamily="18" charset="0"/>
                <a:cs typeface="Times New Roman" pitchFamily="18" charset="0"/>
              </a:rPr>
              <a:t>are used </a:t>
            </a:r>
            <a:r>
              <a:rPr lang="en-US" sz="2000" dirty="0" smtClean="0">
                <a:latin typeface="Times New Roman" pitchFamily="18" charset="0"/>
                <a:cs typeface="Times New Roman" pitchFamily="18" charset="0"/>
              </a:rPr>
              <a:t>with in  </a:t>
            </a:r>
            <a:r>
              <a:rPr lang="en-US" sz="2000" dirty="0">
                <a:latin typeface="Times New Roman" pitchFamily="18" charset="0"/>
                <a:cs typeface="Times New Roman" pitchFamily="18" charset="0"/>
              </a:rPr>
              <a:t>AI. It saves your time and system is learning itself with enough examples given at the beginning and deciding itself.</a:t>
            </a:r>
          </a:p>
          <a:p>
            <a:r>
              <a:rPr lang="en-US" sz="2000" dirty="0" smtClean="0">
                <a:hlinkClick r:id="rId2"/>
              </a:rPr>
              <a:t>http://blogs.cornell.edu/info2040/2015/11/20/bayes-theorem-a-real-world-application/</a:t>
            </a:r>
            <a:endParaRPr lang="en-US" sz="2000" dirty="0" smtClean="0"/>
          </a:p>
          <a:p>
            <a:r>
              <a:rPr lang="en-US" sz="2000" dirty="0" smtClean="0">
                <a:hlinkClick r:id="rId3"/>
              </a:rPr>
              <a:t>https://ai.stackexchange.com/questions/2738/applications-of-bayes-theorem/2741</a:t>
            </a:r>
            <a:endParaRPr lang="en-US" sz="2000" dirty="0"/>
          </a:p>
        </p:txBody>
      </p:sp>
    </p:spTree>
    <p:extLst>
      <p:ext uri="{BB962C8B-B14F-4D97-AF65-F5344CB8AC3E}">
        <p14:creationId xmlns:p14="http://schemas.microsoft.com/office/powerpoint/2010/main" val="893164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228</Words>
  <Application>Microsoft Office PowerPoint</Application>
  <PresentationFormat>On-screen Show (4:3)</PresentationFormat>
  <Paragraphs>68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cp:revision>
  <dcterms:created xsi:type="dcterms:W3CDTF">2020-04-15T05:44:57Z</dcterms:created>
  <dcterms:modified xsi:type="dcterms:W3CDTF">2020-04-16T03:28:41Z</dcterms:modified>
</cp:coreProperties>
</file>