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 id="263" r:id="rId6"/>
    <p:sldId id="265" r:id="rId7"/>
    <p:sldId id="266" r:id="rId8"/>
    <p:sldId id="267" r:id="rId9"/>
    <p:sldId id="268" r:id="rId10"/>
    <p:sldId id="269" r:id="rId11"/>
    <p:sldId id="270" r:id="rId12"/>
    <p:sldId id="271" r:id="rId13"/>
    <p:sldId id="272" r:id="rId14"/>
    <p:sldId id="273" r:id="rId15"/>
    <p:sldId id="274" r:id="rId16"/>
    <p:sldId id="275" r:id="rId17"/>
    <p:sldId id="27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7085611-5999-47C9-8B02-AB071AE8522D}" type="datetimeFigureOut">
              <a:rPr lang="en-US" smtClean="0"/>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3655734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085611-5999-47C9-8B02-AB071AE8522D}" type="datetimeFigureOut">
              <a:rPr lang="en-US" smtClean="0"/>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777581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085611-5999-47C9-8B02-AB071AE8522D}" type="datetimeFigureOut">
              <a:rPr lang="en-US" smtClean="0"/>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1764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085611-5999-47C9-8B02-AB071AE8522D}" type="datetimeFigureOut">
              <a:rPr lang="en-US" smtClean="0"/>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3561284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085611-5999-47C9-8B02-AB071AE8522D}" type="datetimeFigureOut">
              <a:rPr lang="en-US" smtClean="0"/>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501515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085611-5999-47C9-8B02-AB071AE8522D}" type="datetimeFigureOut">
              <a:rPr lang="en-US" smtClean="0"/>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1084300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085611-5999-47C9-8B02-AB071AE8522D}" type="datetimeFigureOut">
              <a:rPr lang="en-US" smtClean="0"/>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34684729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085611-5999-47C9-8B02-AB071AE8522D}" type="datetimeFigureOut">
              <a:rPr lang="en-US" smtClean="0"/>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3802156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085611-5999-47C9-8B02-AB071AE8522D}" type="datetimeFigureOut">
              <a:rPr lang="en-US" smtClean="0"/>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1783980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085611-5999-47C9-8B02-AB071AE8522D}" type="datetimeFigureOut">
              <a:rPr lang="en-US" smtClean="0"/>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3092700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7085611-5999-47C9-8B02-AB071AE8522D}" type="datetimeFigureOut">
              <a:rPr lang="en-US" smtClean="0"/>
              <a:t>12/23/2020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3130383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7085611-5999-47C9-8B02-AB071AE8522D}" type="datetimeFigureOut">
              <a:rPr lang="en-US" smtClean="0"/>
              <a:t>12/23/2020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2589465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7085611-5999-47C9-8B02-AB071AE8522D}" type="datetimeFigureOut">
              <a:rPr lang="en-US" smtClean="0"/>
              <a:t>12/23/2020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3868118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085611-5999-47C9-8B02-AB071AE8522D}" type="datetimeFigureOut">
              <a:rPr lang="en-US" smtClean="0"/>
              <a:t>12/23/2020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1640215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7085611-5999-47C9-8B02-AB071AE8522D}" type="datetimeFigureOut">
              <a:rPr lang="en-US" smtClean="0"/>
              <a:t>12/23/2020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2134902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085611-5999-47C9-8B02-AB071AE8522D}" type="datetimeFigureOut">
              <a:rPr lang="en-US" smtClean="0"/>
              <a:t>12/23/2020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3011C2-9AF5-44D9-A546-FCBF95DC4A8D}" type="slidenum">
              <a:rPr lang="en-US" smtClean="0"/>
              <a:t>‹#›</a:t>
            </a:fld>
            <a:endParaRPr lang="en-US"/>
          </a:p>
        </p:txBody>
      </p:sp>
    </p:spTree>
    <p:extLst>
      <p:ext uri="{BB962C8B-B14F-4D97-AF65-F5344CB8AC3E}">
        <p14:creationId xmlns:p14="http://schemas.microsoft.com/office/powerpoint/2010/main" val="3676983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7085611-5999-47C9-8B02-AB071AE8522D}" type="datetimeFigureOut">
              <a:rPr lang="en-US" smtClean="0"/>
              <a:t>12/23/2020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23011C2-9AF5-44D9-A546-FCBF95DC4A8D}" type="slidenum">
              <a:rPr lang="en-US" smtClean="0"/>
              <a:t>‹#›</a:t>
            </a:fld>
            <a:endParaRPr lang="en-US"/>
          </a:p>
        </p:txBody>
      </p:sp>
    </p:spTree>
    <p:extLst>
      <p:ext uri="{BB962C8B-B14F-4D97-AF65-F5344CB8AC3E}">
        <p14:creationId xmlns:p14="http://schemas.microsoft.com/office/powerpoint/2010/main" val="4103402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Google Shape;61;p4">
            <a:extLst>
              <a:ext uri="{FF2B5EF4-FFF2-40B4-BE49-F238E27FC236}">
                <a16:creationId xmlns:a16="http://schemas.microsoft.com/office/drawing/2014/main" id="{42275405-67B0-458B-B8F6-7AFF483B0BE1}"/>
              </a:ext>
            </a:extLst>
          </p:cNvPr>
          <p:cNvSpPr txBox="1">
            <a:spLocks/>
          </p:cNvSpPr>
          <p:nvPr/>
        </p:nvSpPr>
        <p:spPr>
          <a:xfrm>
            <a:off x="0" y="0"/>
            <a:ext cx="11842230" cy="6858000"/>
          </a:xfrm>
          <a:prstGeom prst="rect">
            <a:avLst/>
          </a:prstGeom>
          <a:noFill/>
          <a:ln>
            <a:noFill/>
          </a:ln>
        </p:spPr>
        <p:txBody>
          <a:bodyPr spcFirstLastPara="1" vert="horz" wrap="square" lIns="91425" tIns="45700" rIns="91425" bIns="45700" rtlCol="0" anchor="t" anchorCtr="0">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rtl="1">
              <a:spcBef>
                <a:spcPts val="0"/>
              </a:spcBef>
              <a:buClr>
                <a:schemeClr val="dk2"/>
              </a:buClr>
              <a:buFont typeface="Arial"/>
              <a:buNone/>
            </a:pPr>
            <a:r>
              <a:rPr lang="en-US" sz="4800" b="1" dirty="0">
                <a:solidFill>
                  <a:schemeClr val="dk2"/>
                </a:solidFill>
                <a:latin typeface="Arial"/>
                <a:ea typeface="Arial"/>
                <a:cs typeface="Arial"/>
                <a:sym typeface="Arial"/>
              </a:rPr>
              <a:t>Rural Sociology </a:t>
            </a:r>
            <a:br>
              <a:rPr lang="en-US" sz="4800" b="1" dirty="0">
                <a:solidFill>
                  <a:schemeClr val="dk2"/>
                </a:solidFill>
                <a:latin typeface="Arial"/>
                <a:ea typeface="Arial"/>
                <a:cs typeface="Arial"/>
                <a:sym typeface="Arial"/>
              </a:rPr>
            </a:br>
            <a:endParaRPr lang="en-US" sz="4800" b="1" dirty="0">
              <a:solidFill>
                <a:schemeClr val="dk2"/>
              </a:solidFill>
              <a:latin typeface="Arial"/>
              <a:ea typeface="Arial"/>
              <a:cs typeface="Arial"/>
              <a:sym typeface="Arial"/>
            </a:endParaRPr>
          </a:p>
          <a:p>
            <a:pPr algn="ctr" rtl="1">
              <a:spcBef>
                <a:spcPts val="0"/>
              </a:spcBef>
              <a:buClr>
                <a:schemeClr val="dk2"/>
              </a:buClr>
              <a:buFont typeface="Arial"/>
              <a:buNone/>
            </a:pPr>
            <a:br>
              <a:rPr lang="en-US" sz="5400" b="1" baseline="30000" dirty="0">
                <a:solidFill>
                  <a:schemeClr val="tx1"/>
                </a:solidFill>
              </a:rPr>
            </a:br>
            <a:r>
              <a:rPr lang="en-US" sz="5400" b="1" baseline="30000" dirty="0">
                <a:solidFill>
                  <a:schemeClr val="tx1"/>
                </a:solidFill>
              </a:rPr>
              <a:t>BS Sociology</a:t>
            </a:r>
            <a:br>
              <a:rPr lang="en-US" sz="5400" b="1" baseline="30000" dirty="0">
                <a:solidFill>
                  <a:schemeClr val="tx1"/>
                </a:solidFill>
              </a:rPr>
            </a:br>
            <a:r>
              <a:rPr lang="en-US" sz="2800" b="1" dirty="0">
                <a:solidFill>
                  <a:schemeClr val="tx1"/>
                </a:solidFill>
              </a:rPr>
              <a:t>Semester: 7</a:t>
            </a:r>
            <a:r>
              <a:rPr lang="en-US" sz="2800" b="1" baseline="30000" dirty="0">
                <a:solidFill>
                  <a:schemeClr val="tx1"/>
                </a:solidFill>
              </a:rPr>
              <a:t>th</a:t>
            </a:r>
            <a:br>
              <a:rPr lang="en-US" sz="2800" b="1" baseline="30000" dirty="0">
                <a:solidFill>
                  <a:schemeClr val="tx1"/>
                </a:solidFill>
              </a:rPr>
            </a:br>
            <a:r>
              <a:rPr lang="en-US" sz="2800" b="1" baseline="30000" dirty="0">
                <a:solidFill>
                  <a:schemeClr val="tx1"/>
                </a:solidFill>
              </a:rPr>
              <a:t>Lecture No. 19</a:t>
            </a:r>
            <a:br>
              <a:rPr lang="en-US" sz="5400" b="1" baseline="30000" dirty="0">
                <a:solidFill>
                  <a:schemeClr val="tx1"/>
                </a:solidFill>
              </a:rPr>
            </a:br>
            <a:br>
              <a:rPr lang="en-US" sz="5400" b="1" baseline="30000" dirty="0">
                <a:solidFill>
                  <a:schemeClr val="tx1"/>
                </a:solidFill>
              </a:rPr>
            </a:br>
            <a:r>
              <a:rPr lang="en-US" sz="5400" b="1" baseline="30000" dirty="0">
                <a:solidFill>
                  <a:schemeClr val="tx1"/>
                </a:solidFill>
              </a:rPr>
              <a:t>Instructor: Mumtaz Hussain</a:t>
            </a:r>
            <a:br>
              <a:rPr lang="en-US" sz="5400" b="1" baseline="30000" dirty="0">
                <a:solidFill>
                  <a:schemeClr val="tx1"/>
                </a:solidFill>
              </a:rPr>
            </a:br>
            <a:r>
              <a:rPr lang="en-US" sz="5400" b="1" baseline="30000" dirty="0">
                <a:solidFill>
                  <a:schemeClr val="tx1"/>
                </a:solidFill>
              </a:rPr>
              <a:t>University of Sargodha Sb Campus </a:t>
            </a:r>
            <a:br>
              <a:rPr lang="en-US" sz="5400" b="1" baseline="30000" dirty="0">
                <a:solidFill>
                  <a:schemeClr val="tx1"/>
                </a:solidFill>
              </a:rPr>
            </a:br>
            <a:r>
              <a:rPr lang="en-US" sz="5400" b="1" baseline="30000" dirty="0">
                <a:solidFill>
                  <a:schemeClr val="tx1"/>
                </a:solidFill>
              </a:rPr>
              <a:t>Bhakkar</a:t>
            </a:r>
            <a:br>
              <a:rPr lang="en-US" sz="2800" b="1" baseline="30000" dirty="0"/>
            </a:br>
            <a:br>
              <a:rPr lang="en-US" sz="4800" b="1" dirty="0"/>
            </a:br>
            <a:endParaRPr lang="en-US" sz="3900" dirty="0">
              <a:solidFill>
                <a:schemeClr val="dk2"/>
              </a:solidFill>
              <a:latin typeface="Arial"/>
              <a:ea typeface="Arial"/>
              <a:cs typeface="Arial"/>
              <a:sym typeface="Arial"/>
            </a:endParaRPr>
          </a:p>
        </p:txBody>
      </p:sp>
    </p:spTree>
    <p:extLst>
      <p:ext uri="{BB962C8B-B14F-4D97-AF65-F5344CB8AC3E}">
        <p14:creationId xmlns:p14="http://schemas.microsoft.com/office/powerpoint/2010/main" val="2927751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Continue</a:t>
            </a:r>
          </a:p>
        </p:txBody>
      </p:sp>
      <p:sp>
        <p:nvSpPr>
          <p:cNvPr id="3" name="Content Placeholder 2"/>
          <p:cNvSpPr>
            <a:spLocks noGrp="1"/>
          </p:cNvSpPr>
          <p:nvPr>
            <p:ph idx="1"/>
          </p:nvPr>
        </p:nvSpPr>
        <p:spPr>
          <a:xfrm>
            <a:off x="527432" y="1488613"/>
            <a:ext cx="8596668" cy="4759787"/>
          </a:xfrm>
        </p:spPr>
        <p:txBody>
          <a:bodyPr>
            <a:normAutofit lnSpcReduction="10000"/>
          </a:bodyPr>
          <a:lstStyle/>
          <a:p>
            <a:r>
              <a:rPr lang="en-US" sz="2800" b="0" i="0" dirty="0">
                <a:solidFill>
                  <a:srgbClr val="333333"/>
                </a:solidFill>
                <a:effectLst/>
                <a:latin typeface="Verdana" panose="020B0604030504040204" pitchFamily="34" charset="0"/>
              </a:rPr>
              <a:t>There were no incentives for them to improve the land or to use better cultivation practices. There were many other social evils of the system.</a:t>
            </a:r>
          </a:p>
          <a:p>
            <a:r>
              <a:rPr lang="en-US" sz="2800" b="0" i="0" dirty="0">
                <a:solidFill>
                  <a:srgbClr val="333333"/>
                </a:solidFill>
                <a:effectLst/>
                <a:latin typeface="Verdana" panose="020B0604030504040204" pitchFamily="34" charset="0"/>
              </a:rPr>
              <a:t> It is said that the British introduced Zamindari system to achieve two objectives. First, it helped in regular collection of land revenue from a few persons i.e. Zamindars. Secondly, it created a class of people who would remain loyal to the British ruler in the country.</a:t>
            </a:r>
            <a:endParaRPr lang="en-US" sz="2800" dirty="0"/>
          </a:p>
        </p:txBody>
      </p:sp>
    </p:spTree>
    <p:extLst>
      <p:ext uri="{BB962C8B-B14F-4D97-AF65-F5344CB8AC3E}">
        <p14:creationId xmlns:p14="http://schemas.microsoft.com/office/powerpoint/2010/main" val="1070488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Problems of Land Tenure System In Pakistan:</a:t>
            </a:r>
            <a:endParaRPr lang="en-US" dirty="0"/>
          </a:p>
        </p:txBody>
      </p:sp>
      <p:sp>
        <p:nvSpPr>
          <p:cNvPr id="3" name="Content Placeholder 2"/>
          <p:cNvSpPr>
            <a:spLocks noGrp="1"/>
          </p:cNvSpPr>
          <p:nvPr>
            <p:ph idx="1"/>
          </p:nvPr>
        </p:nvSpPr>
        <p:spPr/>
        <p:txBody>
          <a:bodyPr>
            <a:normAutofit lnSpcReduction="10000"/>
          </a:bodyPr>
          <a:lstStyle/>
          <a:p>
            <a:r>
              <a:rPr lang="en-US" sz="2000" dirty="0"/>
              <a:t>The land tenure system are defective and created a large number of economic and social problems in Pakistan.</a:t>
            </a:r>
            <a:br>
              <a:rPr lang="en-US" sz="2000" dirty="0"/>
            </a:br>
            <a:br>
              <a:rPr lang="en-US" sz="2000" dirty="0"/>
            </a:br>
            <a:r>
              <a:rPr lang="en-US" sz="2000" dirty="0"/>
              <a:t>It has given birth to absentee landlords who lived in post colonies. The landlord get their share without making provision of efficient use of land.</a:t>
            </a:r>
          </a:p>
          <a:p>
            <a:pPr marL="514350" indent="-514350">
              <a:buFont typeface="+mj-lt"/>
              <a:buAutoNum type="arabicPeriod"/>
            </a:pPr>
            <a:r>
              <a:rPr lang="en-US" sz="2000" dirty="0"/>
              <a:t>The cultivators are exploited by the land lords due to high rents and insecurity of the tenure.</a:t>
            </a:r>
          </a:p>
          <a:p>
            <a:pPr marL="514350" indent="-514350">
              <a:buFont typeface="+mj-lt"/>
              <a:buAutoNum type="arabicPeriod"/>
            </a:pPr>
            <a:r>
              <a:rPr lang="en-US" sz="2000" dirty="0"/>
              <a:t>Landlord is a sleeping partner and takes no interest in land utilization.</a:t>
            </a:r>
          </a:p>
          <a:p>
            <a:pPr marL="514350" indent="-514350">
              <a:buFont typeface="+mj-lt"/>
              <a:buAutoNum type="arabicPeriod"/>
            </a:pPr>
            <a:r>
              <a:rPr lang="en-US" sz="2000" dirty="0"/>
              <a:t>Landlords give small units of cultivation to tenants where modern implements of agriculture cannot be used.</a:t>
            </a:r>
          </a:p>
          <a:p>
            <a:endParaRPr lang="en-US" dirty="0"/>
          </a:p>
        </p:txBody>
      </p:sp>
    </p:spTree>
    <p:extLst>
      <p:ext uri="{BB962C8B-B14F-4D97-AF65-F5344CB8AC3E}">
        <p14:creationId xmlns:p14="http://schemas.microsoft.com/office/powerpoint/2010/main" val="2922390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Objectives of Land Reforms in Pakistan</a:t>
            </a:r>
            <a:endParaRPr lang="en-US" dirty="0"/>
          </a:p>
        </p:txBody>
      </p:sp>
      <p:sp>
        <p:nvSpPr>
          <p:cNvPr id="3" name="Content Placeholder 2"/>
          <p:cNvSpPr>
            <a:spLocks noGrp="1"/>
          </p:cNvSpPr>
          <p:nvPr>
            <p:ph idx="1"/>
          </p:nvPr>
        </p:nvSpPr>
        <p:spPr>
          <a:xfrm>
            <a:off x="677334" y="1733869"/>
            <a:ext cx="8596668" cy="3880773"/>
          </a:xfrm>
        </p:spPr>
        <p:txBody>
          <a:bodyPr/>
          <a:lstStyle/>
          <a:p>
            <a:r>
              <a:rPr lang="en-US" sz="2400" dirty="0"/>
              <a:t>The objective of land reforms in Pakistan are both social and economic.</a:t>
            </a:r>
            <a:br>
              <a:rPr lang="en-US" sz="2400" dirty="0"/>
            </a:br>
            <a:br>
              <a:rPr lang="en-US" sz="2400" dirty="0"/>
            </a:br>
            <a:r>
              <a:rPr lang="en-US" sz="2400" b="1" dirty="0"/>
              <a:t>Social Objectives:</a:t>
            </a:r>
            <a:br>
              <a:rPr lang="en-US" sz="2400" dirty="0"/>
            </a:br>
            <a:br>
              <a:rPr lang="en-US" sz="2400" dirty="0"/>
            </a:br>
            <a:r>
              <a:rPr lang="en-US" sz="2400" dirty="0"/>
              <a:t>To provide equal access to agricultural occupations to the concerned persons.</a:t>
            </a:r>
          </a:p>
          <a:p>
            <a:r>
              <a:rPr lang="en-US" sz="2400" dirty="0"/>
              <a:t>To minimize exploitation of one group by another.</a:t>
            </a:r>
          </a:p>
          <a:p>
            <a:r>
              <a:rPr lang="en-US" sz="2400" dirty="0"/>
              <a:t>To provide security to famers.</a:t>
            </a:r>
          </a:p>
          <a:p>
            <a:endParaRPr lang="en-US" dirty="0"/>
          </a:p>
        </p:txBody>
      </p:sp>
    </p:spTree>
    <p:extLst>
      <p:ext uri="{BB962C8B-B14F-4D97-AF65-F5344CB8AC3E}">
        <p14:creationId xmlns:p14="http://schemas.microsoft.com/office/powerpoint/2010/main" val="318419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 Objectives:</a:t>
            </a:r>
          </a:p>
        </p:txBody>
      </p:sp>
      <p:sp>
        <p:nvSpPr>
          <p:cNvPr id="3" name="Content Placeholder 2"/>
          <p:cNvSpPr>
            <a:spLocks noGrp="1"/>
          </p:cNvSpPr>
          <p:nvPr>
            <p:ph idx="1"/>
          </p:nvPr>
        </p:nvSpPr>
        <p:spPr>
          <a:xfrm>
            <a:off x="677334" y="1554481"/>
            <a:ext cx="8596668" cy="4486882"/>
          </a:xfrm>
        </p:spPr>
        <p:txBody>
          <a:bodyPr>
            <a:normAutofit lnSpcReduction="10000"/>
          </a:bodyPr>
          <a:lstStyle/>
          <a:p>
            <a:r>
              <a:rPr lang="en-US" sz="2400" dirty="0"/>
              <a:t>To lift agricultural sector from stagnation</a:t>
            </a:r>
          </a:p>
          <a:p>
            <a:r>
              <a:rPr lang="en-US" sz="2400" dirty="0"/>
              <a:t>To put an end to feudalism, who are exploiting rights of farmers.</a:t>
            </a:r>
          </a:p>
          <a:p>
            <a:r>
              <a:rPr lang="en-US" sz="2400" dirty="0"/>
              <a:t>The Land reforms provide security to the tenants. So long they continue paying rent.</a:t>
            </a:r>
          </a:p>
          <a:p>
            <a:r>
              <a:rPr lang="en-US" sz="2400" dirty="0"/>
              <a:t>The tenancy reforms encourage the tenants to make permanent improvements such as leveling of land , drainage, tube wells etc. in their occupied land holding. This ultimately results in high production.</a:t>
            </a:r>
          </a:p>
          <a:p>
            <a:r>
              <a:rPr lang="en-US" sz="2400" dirty="0"/>
              <a:t>With the increase in agricultural produce, the state raises more revenue from land.</a:t>
            </a:r>
          </a:p>
          <a:p>
            <a:endParaRPr lang="en-US" dirty="0"/>
          </a:p>
        </p:txBody>
      </p:sp>
    </p:spTree>
    <p:extLst>
      <p:ext uri="{BB962C8B-B14F-4D97-AF65-F5344CB8AC3E}">
        <p14:creationId xmlns:p14="http://schemas.microsoft.com/office/powerpoint/2010/main" val="1178605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 of Land Reforms on Economy:</a:t>
            </a:r>
          </a:p>
        </p:txBody>
      </p:sp>
      <p:sp>
        <p:nvSpPr>
          <p:cNvPr id="3" name="Content Placeholder 2"/>
          <p:cNvSpPr>
            <a:spLocks noGrp="1"/>
          </p:cNvSpPr>
          <p:nvPr>
            <p:ph idx="1"/>
          </p:nvPr>
        </p:nvSpPr>
        <p:spPr>
          <a:xfrm>
            <a:off x="677334" y="1493521"/>
            <a:ext cx="8596668" cy="4547842"/>
          </a:xfrm>
        </p:spPr>
        <p:txBody>
          <a:bodyPr>
            <a:normAutofit/>
          </a:bodyPr>
          <a:lstStyle/>
          <a:p>
            <a:r>
              <a:rPr lang="en-US" sz="2800" dirty="0"/>
              <a:t>The feudalism will come to end , which is main obstacle in development of economy.</a:t>
            </a:r>
          </a:p>
          <a:p>
            <a:r>
              <a:rPr lang="en-US" sz="2800" dirty="0"/>
              <a:t>The tenants will pay revenue to the state and come in direct relationship to it.</a:t>
            </a:r>
          </a:p>
          <a:p>
            <a:r>
              <a:rPr lang="en-US" sz="2800" dirty="0"/>
              <a:t>When the tenants become owners of the land, they improve cultivation, which helps in development of economy.</a:t>
            </a:r>
          </a:p>
          <a:p>
            <a:r>
              <a:rPr lang="en-US" sz="2800" dirty="0"/>
              <a:t>Self-cultivation on owned land will minimize unemployment.</a:t>
            </a:r>
          </a:p>
          <a:p>
            <a:endParaRPr lang="en-US" sz="2800" dirty="0"/>
          </a:p>
        </p:txBody>
      </p:sp>
    </p:spTree>
    <p:extLst>
      <p:ext uri="{BB962C8B-B14F-4D97-AF65-F5344CB8AC3E}">
        <p14:creationId xmlns:p14="http://schemas.microsoft.com/office/powerpoint/2010/main" val="2586086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Land Administration </a:t>
            </a:r>
          </a:p>
        </p:txBody>
      </p:sp>
      <p:sp>
        <p:nvSpPr>
          <p:cNvPr id="3" name="Content Placeholder 2"/>
          <p:cNvSpPr>
            <a:spLocks noGrp="1"/>
          </p:cNvSpPr>
          <p:nvPr>
            <p:ph idx="1"/>
          </p:nvPr>
        </p:nvSpPr>
        <p:spPr>
          <a:xfrm>
            <a:off x="677334" y="1584961"/>
            <a:ext cx="8596668" cy="4456402"/>
          </a:xfrm>
        </p:spPr>
        <p:txBody>
          <a:bodyPr>
            <a:noAutofit/>
          </a:bodyPr>
          <a:lstStyle/>
          <a:p>
            <a:r>
              <a:rPr lang="en-US" sz="2800" dirty="0"/>
              <a:t>Land administration is the way in which the rules of land tenure are applied and made operational. Land administration, whether formal or informal, comprises an extensive range of systems and processes to administer:</a:t>
            </a:r>
          </a:p>
          <a:p>
            <a:r>
              <a:rPr lang="en-US" sz="2800" b="1" i="1" dirty="0"/>
              <a:t>land rights:</a:t>
            </a:r>
            <a:r>
              <a:rPr lang="en-US" sz="2800" dirty="0"/>
              <a:t> the allocation of rights in land; the delimitation of boundaries of parcels for which the rights are allocated; the transfer from one party to another through sale, lease, loan, gift or inheritance; and the adjudication of doubts and disputes regarding rights and parcel boundaries.</a:t>
            </a:r>
          </a:p>
          <a:p>
            <a:endParaRPr lang="en-US" sz="2800" dirty="0"/>
          </a:p>
        </p:txBody>
      </p:sp>
    </p:spTree>
    <p:extLst>
      <p:ext uri="{BB962C8B-B14F-4D97-AF65-F5344CB8AC3E}">
        <p14:creationId xmlns:p14="http://schemas.microsoft.com/office/powerpoint/2010/main" val="3194776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 </a:t>
            </a:r>
          </a:p>
        </p:txBody>
      </p:sp>
      <p:sp>
        <p:nvSpPr>
          <p:cNvPr id="3" name="Content Placeholder 2"/>
          <p:cNvSpPr>
            <a:spLocks noGrp="1"/>
          </p:cNvSpPr>
          <p:nvPr>
            <p:ph idx="1"/>
          </p:nvPr>
        </p:nvSpPr>
        <p:spPr/>
        <p:txBody>
          <a:bodyPr/>
          <a:lstStyle/>
          <a:p>
            <a:r>
              <a:rPr lang="en-US" sz="2400" b="1" i="1" dirty="0"/>
              <a:t>land-use regulation</a:t>
            </a:r>
            <a:r>
              <a:rPr lang="en-US" sz="2400" b="1" dirty="0"/>
              <a:t>:</a:t>
            </a:r>
            <a:r>
              <a:rPr lang="en-US" sz="2400" dirty="0"/>
              <a:t> land-use planning and enforcement and the settlement of land use conflicts.</a:t>
            </a:r>
          </a:p>
          <a:p>
            <a:r>
              <a:rPr lang="en-US" sz="2400" b="1" i="1" dirty="0"/>
              <a:t>land valuation and taxation:</a:t>
            </a:r>
            <a:r>
              <a:rPr lang="en-US" sz="2400" dirty="0"/>
              <a:t> the gathering of revenues through forms of land valuation and taxation, and the adjudication of land valuation and taxation disputes.</a:t>
            </a:r>
          </a:p>
          <a:p>
            <a:endParaRPr lang="en-US" dirty="0"/>
          </a:p>
        </p:txBody>
      </p:sp>
    </p:spTree>
    <p:extLst>
      <p:ext uri="{BB962C8B-B14F-4D97-AF65-F5344CB8AC3E}">
        <p14:creationId xmlns:p14="http://schemas.microsoft.com/office/powerpoint/2010/main" val="2209785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12;p14">
            <a:extLst>
              <a:ext uri="{FF2B5EF4-FFF2-40B4-BE49-F238E27FC236}">
                <a16:creationId xmlns:a16="http://schemas.microsoft.com/office/drawing/2014/main" id="{E07B5D3B-0774-4B22-83D0-76FE97EDA18E}"/>
              </a:ext>
            </a:extLst>
          </p:cNvPr>
          <p:cNvSpPr txBox="1">
            <a:spLocks/>
          </p:cNvSpPr>
          <p:nvPr/>
        </p:nvSpPr>
        <p:spPr>
          <a:xfrm>
            <a:off x="381000" y="152400"/>
            <a:ext cx="8763000" cy="6705600"/>
          </a:xfrm>
          <a:prstGeom prst="rect">
            <a:avLst/>
          </a:prstGeom>
          <a:noFill/>
          <a:ln>
            <a:noFill/>
          </a:ln>
        </p:spPr>
        <p:txBody>
          <a:bodyPr spcFirstLastPara="1" vert="horz" wrap="square" lIns="91425" tIns="45700" rIns="91425" bIns="45700" rtlCol="0" anchor="t" anchorCtr="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79375" algn="ctr">
              <a:spcBef>
                <a:spcPts val="600"/>
              </a:spcBef>
              <a:buClr>
                <a:schemeClr val="dk2"/>
              </a:buClr>
              <a:buSzPts val="1250"/>
              <a:buFont typeface="Arial"/>
              <a:buNone/>
            </a:pPr>
            <a:endParaRPr lang="en-US" sz="3000">
              <a:solidFill>
                <a:schemeClr val="dk1"/>
              </a:solidFill>
              <a:latin typeface="Arial"/>
              <a:ea typeface="Arial"/>
              <a:cs typeface="Arial"/>
              <a:sym typeface="Arial"/>
            </a:endParaRPr>
          </a:p>
          <a:p>
            <a:pPr marL="0" indent="79375" algn="ctr">
              <a:spcBef>
                <a:spcPts val="600"/>
              </a:spcBef>
              <a:buClr>
                <a:schemeClr val="dk2"/>
              </a:buClr>
              <a:buSzPts val="1250"/>
              <a:buFont typeface="Arial"/>
              <a:buNone/>
            </a:pPr>
            <a:endParaRPr lang="en-US"/>
          </a:p>
          <a:p>
            <a:pPr marL="0" indent="79375" algn="ctr">
              <a:spcBef>
                <a:spcPts val="600"/>
              </a:spcBef>
              <a:buClr>
                <a:schemeClr val="dk2"/>
              </a:buClr>
              <a:buSzPts val="1250"/>
              <a:buFont typeface="Arial"/>
              <a:buNone/>
            </a:pPr>
            <a:endParaRPr lang="en-US" sz="3000">
              <a:solidFill>
                <a:schemeClr val="dk1"/>
              </a:solidFill>
              <a:latin typeface="Arial"/>
              <a:ea typeface="Arial"/>
              <a:cs typeface="Arial"/>
              <a:sym typeface="Arial"/>
            </a:endParaRPr>
          </a:p>
          <a:p>
            <a:pPr marL="0" indent="79375" algn="ctr">
              <a:spcBef>
                <a:spcPts val="600"/>
              </a:spcBef>
              <a:buClr>
                <a:schemeClr val="dk2"/>
              </a:buClr>
              <a:buSzPts val="1250"/>
              <a:buFont typeface="Arial"/>
              <a:buNone/>
            </a:pPr>
            <a:endParaRPr lang="en-US"/>
          </a:p>
          <a:p>
            <a:pPr marL="0" indent="79375" algn="ctr">
              <a:spcBef>
                <a:spcPts val="600"/>
              </a:spcBef>
              <a:buClr>
                <a:schemeClr val="dk2"/>
              </a:buClr>
              <a:buSzPts val="1250"/>
              <a:buFont typeface="Arial"/>
              <a:buNone/>
            </a:pPr>
            <a:endParaRPr lang="en-US" sz="3000">
              <a:solidFill>
                <a:schemeClr val="dk1"/>
              </a:solidFill>
              <a:latin typeface="Arial"/>
              <a:ea typeface="Arial"/>
              <a:cs typeface="Arial"/>
              <a:sym typeface="Arial"/>
            </a:endParaRPr>
          </a:p>
          <a:p>
            <a:pPr marL="0" indent="79375" algn="ctr">
              <a:spcBef>
                <a:spcPts val="600"/>
              </a:spcBef>
              <a:buClr>
                <a:schemeClr val="dk2"/>
              </a:buClr>
              <a:buSzPts val="1250"/>
              <a:buFont typeface="Arial"/>
              <a:buNone/>
            </a:pPr>
            <a:r>
              <a:rPr lang="en-US" sz="4500" b="1">
                <a:solidFill>
                  <a:schemeClr val="dk1"/>
                </a:solidFill>
                <a:latin typeface="Arial"/>
                <a:ea typeface="Arial"/>
                <a:cs typeface="Arial"/>
                <a:sym typeface="Arial"/>
              </a:rPr>
              <a:t>Thank You</a:t>
            </a:r>
            <a:endParaRPr lang="en-US" sz="4500" b="1"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745669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Land Tenure System </a:t>
            </a:r>
          </a:p>
        </p:txBody>
      </p:sp>
      <p:sp>
        <p:nvSpPr>
          <p:cNvPr id="3" name="Content Placeholder 2"/>
          <p:cNvSpPr>
            <a:spLocks noGrp="1"/>
          </p:cNvSpPr>
          <p:nvPr>
            <p:ph idx="1"/>
          </p:nvPr>
        </p:nvSpPr>
        <p:spPr>
          <a:xfrm>
            <a:off x="677334" y="1417320"/>
            <a:ext cx="8596668" cy="4907280"/>
          </a:xfrm>
        </p:spPr>
        <p:txBody>
          <a:bodyPr>
            <a:normAutofit/>
          </a:bodyPr>
          <a:lstStyle/>
          <a:p>
            <a:r>
              <a:rPr lang="en-US" sz="2400" dirty="0"/>
              <a:t>The word tenure derived from a </a:t>
            </a:r>
            <a:r>
              <a:rPr lang="en-US" sz="2400" dirty="0" err="1"/>
              <a:t>latin</a:t>
            </a:r>
            <a:r>
              <a:rPr lang="en-US" sz="2400" dirty="0"/>
              <a:t> word "TENU" which mean "holding of real state" or conditions of occupancy. Land tenure thus mean a system which :</a:t>
            </a:r>
          </a:p>
          <a:p>
            <a:pPr marL="0" indent="0">
              <a:buNone/>
            </a:pPr>
            <a:r>
              <a:rPr lang="en-US" sz="2400" dirty="0"/>
              <a:t>1. Describes the ownership of land.</a:t>
            </a:r>
          </a:p>
          <a:p>
            <a:pPr marL="0" indent="0">
              <a:buNone/>
            </a:pPr>
            <a:r>
              <a:rPr lang="en-US" sz="2400" dirty="0"/>
              <a:t> 2. the condition of occupancy of land.</a:t>
            </a:r>
          </a:p>
          <a:p>
            <a:pPr marL="0" indent="0">
              <a:buNone/>
            </a:pPr>
            <a:r>
              <a:rPr lang="en-US" sz="2400" dirty="0"/>
              <a:t>3. The manner, and responsibility of payment.</a:t>
            </a:r>
          </a:p>
          <a:p>
            <a:r>
              <a:rPr lang="en-US" sz="2400" dirty="0"/>
              <a:t>Land tenure is the relationship, whether legally or customarily defined, among people, as individuals or groups, with respect to land. (For convenience, “land” is used here to include other natural resources such as water and trees.)</a:t>
            </a:r>
          </a:p>
          <a:p>
            <a:endParaRPr lang="en-US" dirty="0"/>
          </a:p>
        </p:txBody>
      </p:sp>
    </p:spTree>
    <p:extLst>
      <p:ext uri="{BB962C8B-B14F-4D97-AF65-F5344CB8AC3E}">
        <p14:creationId xmlns:p14="http://schemas.microsoft.com/office/powerpoint/2010/main" val="1493595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Land Tenure; </a:t>
            </a:r>
          </a:p>
        </p:txBody>
      </p:sp>
      <p:sp>
        <p:nvSpPr>
          <p:cNvPr id="3" name="Content Placeholder 2"/>
          <p:cNvSpPr>
            <a:spLocks noGrp="1"/>
          </p:cNvSpPr>
          <p:nvPr>
            <p:ph idx="1"/>
          </p:nvPr>
        </p:nvSpPr>
        <p:spPr>
          <a:xfrm>
            <a:off x="677334" y="1630680"/>
            <a:ext cx="8596668" cy="4709159"/>
          </a:xfrm>
        </p:spPr>
        <p:txBody>
          <a:bodyPr>
            <a:normAutofit/>
          </a:bodyPr>
          <a:lstStyle/>
          <a:p>
            <a:r>
              <a:rPr lang="en-US" sz="2000" dirty="0"/>
              <a:t>Land Tenure refers to the rights / arrangements under which the land is operated. </a:t>
            </a:r>
          </a:p>
          <a:p>
            <a:r>
              <a:rPr lang="en-US" sz="2000" dirty="0"/>
              <a:t>Land tenure may be of following types: </a:t>
            </a:r>
          </a:p>
          <a:p>
            <a:pPr marL="0" indent="0">
              <a:buNone/>
            </a:pPr>
            <a:r>
              <a:rPr lang="en-US" sz="2000" b="1" u="sng" dirty="0"/>
              <a:t>a. Owner Farm: </a:t>
            </a:r>
            <a:r>
              <a:rPr lang="en-US" sz="2000" dirty="0"/>
              <a:t>A farm in which the entire land is owned by the operator himself.</a:t>
            </a:r>
          </a:p>
          <a:p>
            <a:pPr marL="0" indent="0">
              <a:buNone/>
            </a:pPr>
            <a:r>
              <a:rPr lang="en-US" sz="2000" b="1" u="sng" dirty="0"/>
              <a:t>b. Tenant Farm: </a:t>
            </a:r>
            <a:r>
              <a:rPr lang="en-US" sz="2000" dirty="0"/>
              <a:t>A farm in which the entire land is taken from other household(s) against a fixed rent in cash or kind or a share in the produce or against any other terms and conditions.</a:t>
            </a:r>
          </a:p>
          <a:p>
            <a:pPr marL="0" indent="0">
              <a:buNone/>
            </a:pPr>
            <a:r>
              <a:rPr lang="en-US" sz="2000" b="1" u="sng" dirty="0"/>
              <a:t>c. Owner- Cum-Tenant Farm: </a:t>
            </a:r>
            <a:r>
              <a:rPr lang="en-US" sz="2000" dirty="0"/>
              <a:t>A farm in which a part of the land area is owned by the operator household and the remaining is taken from other  household(s) against rent or share of the produce or any other terms and conditions. </a:t>
            </a:r>
          </a:p>
        </p:txBody>
      </p:sp>
    </p:spTree>
    <p:extLst>
      <p:ext uri="{BB962C8B-B14F-4D97-AF65-F5344CB8AC3E}">
        <p14:creationId xmlns:p14="http://schemas.microsoft.com/office/powerpoint/2010/main" val="3697796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Land tenure is often categorized also as;</a:t>
            </a:r>
          </a:p>
        </p:txBody>
      </p:sp>
      <p:sp>
        <p:nvSpPr>
          <p:cNvPr id="3" name="Content Placeholder 2"/>
          <p:cNvSpPr>
            <a:spLocks noGrp="1"/>
          </p:cNvSpPr>
          <p:nvPr>
            <p:ph idx="1"/>
          </p:nvPr>
        </p:nvSpPr>
        <p:spPr>
          <a:xfrm>
            <a:off x="677334" y="1447801"/>
            <a:ext cx="8596668" cy="4593562"/>
          </a:xfrm>
        </p:spPr>
        <p:txBody>
          <a:bodyPr>
            <a:normAutofit fontScale="92500"/>
          </a:bodyPr>
          <a:lstStyle/>
          <a:p>
            <a:r>
              <a:rPr lang="en-US" sz="2400" b="1" u="sng" dirty="0"/>
              <a:t>Private:</a:t>
            </a:r>
            <a:r>
              <a:rPr lang="en-US" sz="2400" dirty="0"/>
              <a:t> the assignment of rights to a private party who may be an individual, a married couple, a group of people, or a corporate body such as a commercial entity or non-profit organization. For example, within a community, individual families may have exclusive rights to residential parcels, agricultural parcels and certain trees. Other members of the community can be excluded from using these resources without the consent of those who hold the rights.</a:t>
            </a:r>
          </a:p>
          <a:p>
            <a:r>
              <a:rPr lang="en-US" sz="2400" b="1" u="sng" dirty="0"/>
              <a:t>Communal</a:t>
            </a:r>
            <a:r>
              <a:rPr lang="en-US" sz="2400" u="sng" dirty="0"/>
              <a:t>: </a:t>
            </a:r>
            <a:r>
              <a:rPr lang="en-US" sz="2400" dirty="0"/>
              <a:t>a right of commons may exist within a community where each member has a right to use independently the holdings of the community. For example, members of a community may have the right to graze cattle on a common pasture.</a:t>
            </a:r>
          </a:p>
          <a:p>
            <a:endParaRPr lang="en-US" dirty="0"/>
          </a:p>
        </p:txBody>
      </p:sp>
    </p:spTree>
    <p:extLst>
      <p:ext uri="{BB962C8B-B14F-4D97-AF65-F5344CB8AC3E}">
        <p14:creationId xmlns:p14="http://schemas.microsoft.com/office/powerpoint/2010/main" val="2405152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 </a:t>
            </a:r>
          </a:p>
        </p:txBody>
      </p:sp>
      <p:sp>
        <p:nvSpPr>
          <p:cNvPr id="3" name="Content Placeholder 2"/>
          <p:cNvSpPr>
            <a:spLocks noGrp="1"/>
          </p:cNvSpPr>
          <p:nvPr>
            <p:ph idx="1"/>
          </p:nvPr>
        </p:nvSpPr>
        <p:spPr>
          <a:xfrm>
            <a:off x="677334" y="1691641"/>
            <a:ext cx="8596668" cy="4349722"/>
          </a:xfrm>
        </p:spPr>
        <p:txBody>
          <a:bodyPr>
            <a:normAutofit/>
          </a:bodyPr>
          <a:lstStyle/>
          <a:p>
            <a:r>
              <a:rPr lang="en-US" sz="2000" b="1" u="sng" dirty="0"/>
              <a:t>Open access</a:t>
            </a:r>
            <a:r>
              <a:rPr lang="en-US" sz="2000" u="sng" dirty="0"/>
              <a:t>: </a:t>
            </a:r>
            <a:r>
              <a:rPr lang="en-US" sz="2000" dirty="0"/>
              <a:t>specific rights are not assigned to anyone and no-one can be excluded. This typically includes marine tenure where access to the high seas is generally open to anyone; it may include rangelands, forests, etc., where there may be free access to the resources for all. (An important difference between open access and communal systems is that under a communal system non-members of the community are excluded from using the common areas.)</a:t>
            </a:r>
          </a:p>
          <a:p>
            <a:r>
              <a:rPr lang="en-US" sz="2000" b="1" u="sng" dirty="0"/>
              <a:t>State:</a:t>
            </a:r>
            <a:r>
              <a:rPr lang="en-US" sz="2000" u="sng" dirty="0"/>
              <a:t> </a:t>
            </a:r>
            <a:r>
              <a:rPr lang="en-US" sz="2000" dirty="0"/>
              <a:t>property rights are assigned to some authority in the public sector. For example, in some countries, forest lands may fall under the mandate of the state, whether at a central or decentralized level of government.</a:t>
            </a:r>
          </a:p>
          <a:p>
            <a:endParaRPr lang="en-US" dirty="0"/>
          </a:p>
        </p:txBody>
      </p:sp>
    </p:spTree>
    <p:extLst>
      <p:ext uri="{BB962C8B-B14F-4D97-AF65-F5344CB8AC3E}">
        <p14:creationId xmlns:p14="http://schemas.microsoft.com/office/powerpoint/2010/main" val="2329245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Types of Land tenure System In Pakistan:</a:t>
            </a:r>
            <a:endParaRPr lang="en-US" dirty="0"/>
          </a:p>
        </p:txBody>
      </p:sp>
      <p:sp>
        <p:nvSpPr>
          <p:cNvPr id="3" name="Content Placeholder 2"/>
          <p:cNvSpPr>
            <a:spLocks noGrp="1"/>
          </p:cNvSpPr>
          <p:nvPr>
            <p:ph idx="1"/>
          </p:nvPr>
        </p:nvSpPr>
        <p:spPr/>
        <p:txBody>
          <a:bodyPr/>
          <a:lstStyle/>
          <a:p>
            <a:r>
              <a:rPr lang="en-US" sz="3600" dirty="0"/>
              <a:t>There are three type.</a:t>
            </a:r>
            <a:br>
              <a:rPr lang="en-US" dirty="0"/>
            </a:br>
            <a:r>
              <a:rPr lang="en-US" sz="3200" dirty="0"/>
              <a:t>1.Rayatwari Land Tenure System</a:t>
            </a:r>
            <a:br>
              <a:rPr lang="en-US" sz="3200" dirty="0"/>
            </a:br>
            <a:r>
              <a:rPr lang="en-US" sz="3200" dirty="0"/>
              <a:t>2.Mahalwari Land Tenure System</a:t>
            </a:r>
            <a:br>
              <a:rPr lang="en-US" sz="3200" dirty="0"/>
            </a:br>
            <a:r>
              <a:rPr lang="en-US" sz="3200" dirty="0"/>
              <a:t>3.Zamindari Land Tenure System</a:t>
            </a:r>
          </a:p>
        </p:txBody>
      </p:sp>
    </p:spTree>
    <p:extLst>
      <p:ext uri="{BB962C8B-B14F-4D97-AF65-F5344CB8AC3E}">
        <p14:creationId xmlns:p14="http://schemas.microsoft.com/office/powerpoint/2010/main" val="471171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a:t>
            </a:r>
            <a:r>
              <a:rPr lang="en-US" dirty="0" err="1"/>
              <a:t>Rayatwari</a:t>
            </a:r>
            <a:r>
              <a:rPr lang="en-US" dirty="0"/>
              <a:t> Land Tenure System:</a:t>
            </a:r>
          </a:p>
        </p:txBody>
      </p:sp>
      <p:sp>
        <p:nvSpPr>
          <p:cNvPr id="3" name="Content Placeholder 2"/>
          <p:cNvSpPr>
            <a:spLocks noGrp="1"/>
          </p:cNvSpPr>
          <p:nvPr>
            <p:ph idx="1"/>
          </p:nvPr>
        </p:nvSpPr>
        <p:spPr>
          <a:xfrm>
            <a:off x="677334" y="1554481"/>
            <a:ext cx="8596668" cy="4486882"/>
          </a:xfrm>
        </p:spPr>
        <p:txBody>
          <a:bodyPr>
            <a:normAutofit/>
          </a:bodyPr>
          <a:lstStyle/>
          <a:p>
            <a:pPr algn="just"/>
            <a:r>
              <a:rPr lang="en-US" sz="2400" dirty="0">
                <a:latin typeface="+mj-lt"/>
              </a:rPr>
              <a:t>It</a:t>
            </a:r>
            <a:r>
              <a:rPr lang="en-US" sz="2400" b="0" i="0" dirty="0">
                <a:solidFill>
                  <a:srgbClr val="333333"/>
                </a:solidFill>
                <a:effectLst/>
                <a:latin typeface="+mj-lt"/>
              </a:rPr>
              <a:t> was introduced by Sir Thomas Munro first in Madras state and then in Bombay State.</a:t>
            </a:r>
            <a:endParaRPr lang="en-US" sz="2400" dirty="0">
              <a:latin typeface="+mj-lt"/>
            </a:endParaRPr>
          </a:p>
          <a:p>
            <a:r>
              <a:rPr lang="en-US" sz="2400" dirty="0"/>
              <a:t>Under this system every register holder of the land is recognized as its proprietor . He is made responsible to pay revenue directly to the Government. So long as he pays the fixed revenue he can not be ejected from the land.</a:t>
            </a:r>
          </a:p>
          <a:p>
            <a:r>
              <a:rPr lang="en-US" sz="2400" dirty="0"/>
              <a:t>In this system the Government directly gives agricultural land to the cultivators and the cultivator is treated as a Peasant and his rights are heritable and transferable.</a:t>
            </a:r>
          </a:p>
        </p:txBody>
      </p:sp>
    </p:spTree>
    <p:extLst>
      <p:ext uri="{BB962C8B-B14F-4D97-AF65-F5344CB8AC3E}">
        <p14:creationId xmlns:p14="http://schemas.microsoft.com/office/powerpoint/2010/main" val="2765673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a:t>
            </a:r>
            <a:r>
              <a:rPr lang="en-US" dirty="0" err="1"/>
              <a:t>Mahalwari</a:t>
            </a:r>
            <a:r>
              <a:rPr lang="en-US" dirty="0"/>
              <a:t> System</a:t>
            </a:r>
          </a:p>
        </p:txBody>
      </p:sp>
      <p:sp>
        <p:nvSpPr>
          <p:cNvPr id="3" name="Content Placeholder 2"/>
          <p:cNvSpPr>
            <a:spLocks noGrp="1"/>
          </p:cNvSpPr>
          <p:nvPr>
            <p:ph idx="1"/>
          </p:nvPr>
        </p:nvSpPr>
        <p:spPr/>
        <p:txBody>
          <a:bodyPr>
            <a:normAutofit/>
          </a:bodyPr>
          <a:lstStyle/>
          <a:p>
            <a:r>
              <a:rPr lang="en-US" sz="2800" dirty="0"/>
              <a:t>Under this system the individual are the owner of their small holdings and are self-cultivators. It is prevalent in Punjab and Bhai </a:t>
            </a:r>
            <a:r>
              <a:rPr lang="en-US" sz="2800" dirty="0" err="1"/>
              <a:t>chara</a:t>
            </a:r>
            <a:r>
              <a:rPr lang="en-US" sz="2800" dirty="0"/>
              <a:t> system in NWFP.</a:t>
            </a:r>
          </a:p>
        </p:txBody>
      </p:sp>
    </p:spTree>
    <p:extLst>
      <p:ext uri="{BB962C8B-B14F-4D97-AF65-F5344CB8AC3E}">
        <p14:creationId xmlns:p14="http://schemas.microsoft.com/office/powerpoint/2010/main" val="2787737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a:t>
            </a:r>
            <a:r>
              <a:rPr lang="en-US" sz="3600" dirty="0"/>
              <a:t>Zamindari Land Tenure System </a:t>
            </a:r>
            <a:r>
              <a:rPr lang="en-US" dirty="0"/>
              <a:t>:</a:t>
            </a:r>
          </a:p>
        </p:txBody>
      </p:sp>
      <p:sp>
        <p:nvSpPr>
          <p:cNvPr id="3" name="Content Placeholder 2"/>
          <p:cNvSpPr>
            <a:spLocks noGrp="1"/>
          </p:cNvSpPr>
          <p:nvPr>
            <p:ph idx="1"/>
          </p:nvPr>
        </p:nvSpPr>
        <p:spPr>
          <a:xfrm>
            <a:off x="677334" y="1554481"/>
            <a:ext cx="8596668" cy="4486882"/>
          </a:xfrm>
        </p:spPr>
        <p:txBody>
          <a:bodyPr>
            <a:normAutofit fontScale="92500"/>
          </a:bodyPr>
          <a:lstStyle/>
          <a:p>
            <a:pPr algn="just"/>
            <a:r>
              <a:rPr lang="en-US" sz="2400" b="0" i="0" dirty="0">
                <a:solidFill>
                  <a:srgbClr val="333333"/>
                </a:solidFill>
                <a:effectLst/>
                <a:latin typeface="Verdana" panose="020B0604030504040204" pitchFamily="34" charset="0"/>
              </a:rPr>
              <a:t>This system was introduced by Lord Cornwallis in Bengal in </a:t>
            </a:r>
            <a:r>
              <a:rPr lang="en-US" sz="2800" dirty="0"/>
              <a:t>1973</a:t>
            </a:r>
            <a:r>
              <a:rPr lang="en-US" sz="2400" b="0" i="0" dirty="0">
                <a:solidFill>
                  <a:srgbClr val="333333"/>
                </a:solidFill>
                <a:effectLst/>
                <a:latin typeface="Verdana" panose="020B0604030504040204" pitchFamily="34" charset="0"/>
              </a:rPr>
              <a:t>. Under this system, the lands of a village or few villages was held by one person or few joint owners who were responsible for payment of land revenue to the Government.</a:t>
            </a:r>
          </a:p>
          <a:p>
            <a:pPr algn="just"/>
            <a:r>
              <a:rPr lang="en-US" sz="2400" b="0" i="0" dirty="0">
                <a:solidFill>
                  <a:srgbClr val="333333"/>
                </a:solidFill>
                <a:effectLst/>
                <a:latin typeface="Verdana" panose="020B0604030504040204" pitchFamily="34" charset="0"/>
              </a:rPr>
              <a:t>There used to be number of intermediaries between the Zamindars and the actual tillers of the soil. The system took were </a:t>
            </a:r>
            <a:r>
              <a:rPr lang="en-US" sz="2400" dirty="0">
                <a:solidFill>
                  <a:srgbClr val="333333"/>
                </a:solidFill>
                <a:latin typeface="Verdana" panose="020B0604030504040204" pitchFamily="34" charset="0"/>
              </a:rPr>
              <a:t>various</a:t>
            </a:r>
            <a:r>
              <a:rPr lang="en-US" sz="2400" b="0" i="0" dirty="0">
                <a:solidFill>
                  <a:srgbClr val="333333"/>
                </a:solidFill>
                <a:effectLst/>
                <a:latin typeface="Verdana" panose="020B0604030504040204" pitchFamily="34" charset="0"/>
              </a:rPr>
              <a:t> forms such as Zamindari, </a:t>
            </a:r>
            <a:r>
              <a:rPr lang="en-US" sz="2400" b="0" i="0" dirty="0" err="1">
                <a:solidFill>
                  <a:srgbClr val="333333"/>
                </a:solidFill>
                <a:effectLst/>
                <a:latin typeface="Verdana" panose="020B0604030504040204" pitchFamily="34" charset="0"/>
              </a:rPr>
              <a:t>Jagirdari</a:t>
            </a:r>
            <a:r>
              <a:rPr lang="en-US" sz="2400" b="0" i="0" dirty="0">
                <a:solidFill>
                  <a:srgbClr val="333333"/>
                </a:solidFill>
                <a:effectLst/>
                <a:latin typeface="Verdana" panose="020B0604030504040204" pitchFamily="34" charset="0"/>
              </a:rPr>
              <a:t>, </a:t>
            </a:r>
            <a:r>
              <a:rPr lang="en-US" sz="2400" b="0" i="0" dirty="0" err="1">
                <a:solidFill>
                  <a:srgbClr val="333333"/>
                </a:solidFill>
                <a:effectLst/>
                <a:latin typeface="Verdana" panose="020B0604030504040204" pitchFamily="34" charset="0"/>
              </a:rPr>
              <a:t>Inamdari</a:t>
            </a:r>
            <a:r>
              <a:rPr lang="en-US" sz="2400" b="0" i="0" dirty="0">
                <a:solidFill>
                  <a:srgbClr val="333333"/>
                </a:solidFill>
                <a:effectLst/>
                <a:latin typeface="Verdana" panose="020B0604030504040204" pitchFamily="34" charset="0"/>
              </a:rPr>
              <a:t>, etc. In many cases revenue collectors were raised to the status of land owners. This system was introduced in many parts of the country. In this system, tillers of the soil were exploited by way of rents.</a:t>
            </a:r>
            <a:endParaRPr lang="en-US" sz="2400" dirty="0"/>
          </a:p>
        </p:txBody>
      </p:sp>
    </p:spTree>
    <p:extLst>
      <p:ext uri="{BB962C8B-B14F-4D97-AF65-F5344CB8AC3E}">
        <p14:creationId xmlns:p14="http://schemas.microsoft.com/office/powerpoint/2010/main" val="223205153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1363</Words>
  <Application>Microsoft Office PowerPoint</Application>
  <PresentationFormat>Widescreen</PresentationFormat>
  <Paragraphs>66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Trebuchet MS</vt:lpstr>
      <vt:lpstr>Verdana</vt:lpstr>
      <vt:lpstr>Wingdings 3</vt:lpstr>
      <vt:lpstr>Facet</vt:lpstr>
      <vt:lpstr>PowerPoint Presentation</vt:lpstr>
      <vt:lpstr>Land Tenure System </vt:lpstr>
      <vt:lpstr>Types of Land Tenure; </vt:lpstr>
      <vt:lpstr>Land tenure is often categorized also as;</vt:lpstr>
      <vt:lpstr>Continued.. </vt:lpstr>
      <vt:lpstr>Types of Land tenure System In Pakistan:</vt:lpstr>
      <vt:lpstr>1. Rayatwari Land Tenure System:</vt:lpstr>
      <vt:lpstr>2. Mahalwari System</vt:lpstr>
      <vt:lpstr>3. Zamindari Land Tenure System :</vt:lpstr>
      <vt:lpstr>3. Continue</vt:lpstr>
      <vt:lpstr>Problems of Land Tenure System In Pakistan:</vt:lpstr>
      <vt:lpstr>Objectives of Land Reforms in Pakistan</vt:lpstr>
      <vt:lpstr>Economic Objectives:</vt:lpstr>
      <vt:lpstr>Impact of Land Reforms on Economy:</vt:lpstr>
      <vt:lpstr>Land Administration </vt:lpstr>
      <vt:lpstr>Continued..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Rural </dc:title>
  <dc:creator>Hyperlink</dc:creator>
  <cp:lastModifiedBy>mumtaz</cp:lastModifiedBy>
  <cp:revision>9</cp:revision>
  <dcterms:created xsi:type="dcterms:W3CDTF">2020-11-03T18:42:14Z</dcterms:created>
  <dcterms:modified xsi:type="dcterms:W3CDTF">2020-12-23T02:54:07Z</dcterms:modified>
</cp:coreProperties>
</file>