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6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4/23/2019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0" y="1234439"/>
            <a:ext cx="9144000" cy="320040"/>
          </a:xfrm>
          <a:custGeom>
            <a:avLst/>
            <a:gdLst/>
            <a:ahLst/>
            <a:cxnLst/>
            <a:rect l="l" t="t" r="r" b="b"/>
            <a:pathLst>
              <a:path w="9144000" h="320040">
                <a:moveTo>
                  <a:pt x="0" y="320039"/>
                </a:moveTo>
                <a:lnTo>
                  <a:pt x="9144000" y="320039"/>
                </a:lnTo>
                <a:lnTo>
                  <a:pt x="9144000" y="0"/>
                </a:lnTo>
                <a:lnTo>
                  <a:pt x="0" y="0"/>
                </a:lnTo>
                <a:lnTo>
                  <a:pt x="0" y="320039"/>
                </a:lnTo>
                <a:close/>
              </a:path>
            </a:pathLst>
          </a:custGeom>
          <a:solidFill>
            <a:srgbClr val="FFFFFF"/>
          </a:solidFill>
        </p:spPr>
        <p:txBody>
          <a:bodyPr wrap="square" lIns="0" tIns="0" rIns="0" bIns="0" rtlCol="0"/>
          <a:lstStyle/>
          <a:p>
            <a:endParaRPr/>
          </a:p>
        </p:txBody>
      </p:sp>
      <p:sp>
        <p:nvSpPr>
          <p:cNvPr id="18" name="bk object 18"/>
          <p:cNvSpPr/>
          <p:nvPr/>
        </p:nvSpPr>
        <p:spPr>
          <a:xfrm>
            <a:off x="0" y="1280160"/>
            <a:ext cx="533400" cy="228600"/>
          </a:xfrm>
          <a:custGeom>
            <a:avLst/>
            <a:gdLst/>
            <a:ahLst/>
            <a:cxnLst/>
            <a:rect l="l" t="t" r="r" b="b"/>
            <a:pathLst>
              <a:path w="533400" h="228600">
                <a:moveTo>
                  <a:pt x="0" y="228600"/>
                </a:moveTo>
                <a:lnTo>
                  <a:pt x="533400" y="228600"/>
                </a:lnTo>
                <a:lnTo>
                  <a:pt x="533400" y="0"/>
                </a:lnTo>
                <a:lnTo>
                  <a:pt x="0" y="0"/>
                </a:lnTo>
                <a:lnTo>
                  <a:pt x="0" y="228600"/>
                </a:lnTo>
                <a:close/>
              </a:path>
            </a:pathLst>
          </a:custGeom>
          <a:solidFill>
            <a:srgbClr val="DD8046"/>
          </a:solidFill>
        </p:spPr>
        <p:txBody>
          <a:bodyPr wrap="square" lIns="0" tIns="0" rIns="0" bIns="0" rtlCol="0"/>
          <a:lstStyle/>
          <a:p>
            <a:endParaRPr/>
          </a:p>
        </p:txBody>
      </p:sp>
      <p:sp>
        <p:nvSpPr>
          <p:cNvPr id="19" name="bk object 19"/>
          <p:cNvSpPr/>
          <p:nvPr/>
        </p:nvSpPr>
        <p:spPr>
          <a:xfrm>
            <a:off x="591312" y="1280160"/>
            <a:ext cx="8552815" cy="228600"/>
          </a:xfrm>
          <a:custGeom>
            <a:avLst/>
            <a:gdLst/>
            <a:ahLst/>
            <a:cxnLst/>
            <a:rect l="l" t="t" r="r" b="b"/>
            <a:pathLst>
              <a:path w="8552815" h="228600">
                <a:moveTo>
                  <a:pt x="0" y="228600"/>
                </a:moveTo>
                <a:lnTo>
                  <a:pt x="8552688" y="228600"/>
                </a:lnTo>
                <a:lnTo>
                  <a:pt x="8552688" y="0"/>
                </a:lnTo>
                <a:lnTo>
                  <a:pt x="0" y="0"/>
                </a:lnTo>
                <a:lnTo>
                  <a:pt x="0" y="228600"/>
                </a:lnTo>
                <a:close/>
              </a:path>
            </a:pathLst>
          </a:custGeom>
          <a:solidFill>
            <a:srgbClr val="93B6D2"/>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4400" b="0" i="0">
                <a:solidFill>
                  <a:srgbClr val="C00000"/>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32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4/23/2019</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rgbClr val="C00000"/>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4/23/2019</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rgbClr val="C00000"/>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4/23/2019</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0" y="5971032"/>
            <a:ext cx="9144000" cy="887094"/>
          </a:xfrm>
          <a:custGeom>
            <a:avLst/>
            <a:gdLst/>
            <a:ahLst/>
            <a:cxnLst/>
            <a:rect l="l" t="t" r="r" b="b"/>
            <a:pathLst>
              <a:path w="9144000" h="887095">
                <a:moveTo>
                  <a:pt x="0" y="886968"/>
                </a:moveTo>
                <a:lnTo>
                  <a:pt x="9144000" y="886968"/>
                </a:lnTo>
                <a:lnTo>
                  <a:pt x="9144000" y="0"/>
                </a:lnTo>
                <a:lnTo>
                  <a:pt x="0" y="0"/>
                </a:lnTo>
                <a:lnTo>
                  <a:pt x="0" y="886968"/>
                </a:lnTo>
                <a:close/>
              </a:path>
            </a:pathLst>
          </a:custGeom>
          <a:solidFill>
            <a:srgbClr val="FFFFFF"/>
          </a:solidFill>
        </p:spPr>
        <p:txBody>
          <a:bodyPr wrap="square" lIns="0" tIns="0" rIns="0" bIns="0" rtlCol="0"/>
          <a:lstStyle/>
          <a:p>
            <a:endParaRPr/>
          </a:p>
        </p:txBody>
      </p:sp>
      <p:sp>
        <p:nvSpPr>
          <p:cNvPr id="18" name="bk object 18"/>
          <p:cNvSpPr/>
          <p:nvPr/>
        </p:nvSpPr>
        <p:spPr>
          <a:xfrm>
            <a:off x="0" y="6053328"/>
            <a:ext cx="2240280" cy="713740"/>
          </a:xfrm>
          <a:custGeom>
            <a:avLst/>
            <a:gdLst/>
            <a:ahLst/>
            <a:cxnLst/>
            <a:rect l="l" t="t" r="r" b="b"/>
            <a:pathLst>
              <a:path w="2240280" h="713740">
                <a:moveTo>
                  <a:pt x="0" y="713232"/>
                </a:moveTo>
                <a:lnTo>
                  <a:pt x="2240280" y="713232"/>
                </a:lnTo>
                <a:lnTo>
                  <a:pt x="2240280" y="0"/>
                </a:lnTo>
                <a:lnTo>
                  <a:pt x="0" y="0"/>
                </a:lnTo>
                <a:lnTo>
                  <a:pt x="0" y="713232"/>
                </a:lnTo>
                <a:close/>
              </a:path>
            </a:pathLst>
          </a:custGeom>
          <a:solidFill>
            <a:srgbClr val="DD8046"/>
          </a:solidFill>
        </p:spPr>
        <p:txBody>
          <a:bodyPr wrap="square" lIns="0" tIns="0" rIns="0" bIns="0" rtlCol="0"/>
          <a:lstStyle/>
          <a:p>
            <a:endParaRPr/>
          </a:p>
        </p:txBody>
      </p:sp>
      <p:sp>
        <p:nvSpPr>
          <p:cNvPr id="19" name="bk object 19"/>
          <p:cNvSpPr/>
          <p:nvPr/>
        </p:nvSpPr>
        <p:spPr>
          <a:xfrm>
            <a:off x="2359151" y="6044184"/>
            <a:ext cx="6784975" cy="713740"/>
          </a:xfrm>
          <a:custGeom>
            <a:avLst/>
            <a:gdLst/>
            <a:ahLst/>
            <a:cxnLst/>
            <a:rect l="l" t="t" r="r" b="b"/>
            <a:pathLst>
              <a:path w="6784975" h="713740">
                <a:moveTo>
                  <a:pt x="0" y="713231"/>
                </a:moveTo>
                <a:lnTo>
                  <a:pt x="6784848" y="713231"/>
                </a:lnTo>
                <a:lnTo>
                  <a:pt x="6784848" y="0"/>
                </a:lnTo>
                <a:lnTo>
                  <a:pt x="0" y="0"/>
                </a:lnTo>
                <a:lnTo>
                  <a:pt x="0" y="713231"/>
                </a:lnTo>
                <a:close/>
              </a:path>
            </a:pathLst>
          </a:custGeom>
          <a:solidFill>
            <a:srgbClr val="93B6D2"/>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4/23/2019</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8000"/>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460095" y="-37388"/>
            <a:ext cx="8223808" cy="1489075"/>
          </a:xfrm>
          <a:prstGeom prst="rect">
            <a:avLst/>
          </a:prstGeom>
        </p:spPr>
        <p:txBody>
          <a:bodyPr wrap="square" lIns="0" tIns="0" rIns="0" bIns="0">
            <a:spAutoFit/>
          </a:bodyPr>
          <a:lstStyle>
            <a:lvl1pPr>
              <a:defRPr sz="4400" b="0" i="0">
                <a:solidFill>
                  <a:srgbClr val="C00000"/>
                </a:solidFill>
                <a:latin typeface="Arial"/>
                <a:cs typeface="Arial"/>
              </a:defRPr>
            </a:lvl1pPr>
          </a:lstStyle>
          <a:p>
            <a:endParaRPr/>
          </a:p>
        </p:txBody>
      </p:sp>
      <p:sp>
        <p:nvSpPr>
          <p:cNvPr id="3" name="Holder 3"/>
          <p:cNvSpPr>
            <a:spLocks noGrp="1"/>
          </p:cNvSpPr>
          <p:nvPr>
            <p:ph type="body" idx="1"/>
          </p:nvPr>
        </p:nvSpPr>
        <p:spPr>
          <a:xfrm>
            <a:off x="532892" y="1620977"/>
            <a:ext cx="8078215" cy="3043554"/>
          </a:xfrm>
          <a:prstGeom prst="rect">
            <a:avLst/>
          </a:prstGeom>
        </p:spPr>
        <p:txBody>
          <a:bodyPr wrap="square" lIns="0" tIns="0" rIns="0" bIns="0">
            <a:spAutoFit/>
          </a:bodyPr>
          <a:lstStyle>
            <a:lvl1pPr>
              <a:defRPr sz="32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4/23/2019</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90600" y="1779777"/>
            <a:ext cx="7158861" cy="875240"/>
          </a:xfrm>
          <a:prstGeom prst="rect">
            <a:avLst/>
          </a:prstGeom>
        </p:spPr>
        <p:txBody>
          <a:bodyPr vert="horz" wrap="square" lIns="0" tIns="13335" rIns="0" bIns="0" rtlCol="0">
            <a:spAutoFit/>
          </a:bodyPr>
          <a:lstStyle/>
          <a:p>
            <a:pPr marL="12700">
              <a:lnSpc>
                <a:spcPct val="100000"/>
              </a:lnSpc>
              <a:spcBef>
                <a:spcPts val="5"/>
              </a:spcBef>
            </a:pPr>
            <a:r>
              <a:rPr sz="2800" b="1" spc="-5" dirty="0" smtClean="0">
                <a:latin typeface="Times New Roman"/>
                <a:cs typeface="Times New Roman"/>
              </a:rPr>
              <a:t>CENTRAL </a:t>
            </a:r>
            <a:r>
              <a:rPr sz="2800" b="1" spc="-5" dirty="0">
                <a:latin typeface="Times New Roman"/>
                <a:cs typeface="Times New Roman"/>
              </a:rPr>
              <a:t>AIR-CONDITIONING</a:t>
            </a:r>
            <a:r>
              <a:rPr sz="2800" b="1" spc="-260" dirty="0">
                <a:latin typeface="Times New Roman"/>
                <a:cs typeface="Times New Roman"/>
              </a:rPr>
              <a:t> </a:t>
            </a:r>
            <a:r>
              <a:rPr sz="2800" b="1" spc="-5" dirty="0">
                <a:latin typeface="Times New Roman"/>
                <a:cs typeface="Times New Roman"/>
              </a:rPr>
              <a:t>SYSTEM</a:t>
            </a:r>
            <a:endParaRPr sz="2800" dirty="0">
              <a:latin typeface="Times New Roman"/>
              <a:cs typeface="Times New Roman"/>
            </a:endParaRPr>
          </a:p>
          <a:p>
            <a:pPr>
              <a:lnSpc>
                <a:spcPct val="100000"/>
              </a:lnSpc>
            </a:pPr>
            <a:endParaRPr sz="2800" dirty="0">
              <a:latin typeface="Times New Roman"/>
              <a:cs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3804920" marR="5080" indent="-3071495">
              <a:lnSpc>
                <a:spcPct val="100000"/>
              </a:lnSpc>
              <a:spcBef>
                <a:spcPts val="100"/>
              </a:spcBef>
            </a:pPr>
            <a:r>
              <a:rPr sz="4800" dirty="0"/>
              <a:t>WORKING OF</a:t>
            </a:r>
            <a:r>
              <a:rPr sz="4800" spc="-95" dirty="0"/>
              <a:t> </a:t>
            </a:r>
            <a:r>
              <a:rPr sz="4800" dirty="0"/>
              <a:t>CENTRAL  </a:t>
            </a:r>
            <a:r>
              <a:rPr sz="4800" spc="-5" dirty="0"/>
              <a:t>AC</a:t>
            </a:r>
            <a:endParaRPr sz="4800"/>
          </a:p>
        </p:txBody>
      </p:sp>
      <p:sp>
        <p:nvSpPr>
          <p:cNvPr id="3" name="object 3"/>
          <p:cNvSpPr txBox="1"/>
          <p:nvPr/>
        </p:nvSpPr>
        <p:spPr>
          <a:xfrm>
            <a:off x="691387" y="2153538"/>
            <a:ext cx="7912734" cy="4004310"/>
          </a:xfrm>
          <a:prstGeom prst="rect">
            <a:avLst/>
          </a:prstGeom>
        </p:spPr>
        <p:txBody>
          <a:bodyPr vert="horz" wrap="square" lIns="0" tIns="13335" rIns="0" bIns="0" rtlCol="0">
            <a:spAutoFit/>
          </a:bodyPr>
          <a:lstStyle/>
          <a:p>
            <a:pPr marL="332740" marR="5080" indent="-320040">
              <a:lnSpc>
                <a:spcPct val="100000"/>
              </a:lnSpc>
              <a:spcBef>
                <a:spcPts val="105"/>
              </a:spcBef>
              <a:buClr>
                <a:srgbClr val="DD8046"/>
              </a:buClr>
              <a:buSzPct val="60344"/>
              <a:buFont typeface="Wingdings"/>
              <a:buChar char=""/>
              <a:tabLst>
                <a:tab pos="333375" algn="l"/>
              </a:tabLst>
            </a:pPr>
            <a:r>
              <a:rPr sz="2900" dirty="0">
                <a:latin typeface="Arial"/>
                <a:cs typeface="Arial"/>
              </a:rPr>
              <a:t>Central air conditioners circulates cool air  through a system of supply and return ducts.  Supply ducts and registers (i.e., openings in  the walls, floors, or ceilings covered by grills)  carry cooled air from the air conditioner to the  home. This cooled air becomes warmer as it  circulates through the home, then it flows</a:t>
            </a:r>
            <a:r>
              <a:rPr sz="2900" spc="-195" dirty="0">
                <a:latin typeface="Arial"/>
                <a:cs typeface="Arial"/>
              </a:rPr>
              <a:t> </a:t>
            </a:r>
            <a:r>
              <a:rPr sz="2900" dirty="0">
                <a:latin typeface="Arial"/>
                <a:cs typeface="Arial"/>
              </a:rPr>
              <a:t>back  to the central air conditioner through return  ducts and</a:t>
            </a:r>
            <a:r>
              <a:rPr sz="2900" spc="-65" dirty="0">
                <a:latin typeface="Arial"/>
                <a:cs typeface="Arial"/>
              </a:rPr>
              <a:t> </a:t>
            </a:r>
            <a:r>
              <a:rPr sz="2900" dirty="0">
                <a:latin typeface="Arial"/>
                <a:cs typeface="Arial"/>
              </a:rPr>
              <a:t>registers.</a:t>
            </a:r>
            <a:endParaRPr sz="2900">
              <a:latin typeface="Arial"/>
              <a:cs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45642" y="281685"/>
            <a:ext cx="7886065" cy="848360"/>
          </a:xfrm>
          <a:prstGeom prst="rect">
            <a:avLst/>
          </a:prstGeom>
        </p:spPr>
        <p:txBody>
          <a:bodyPr vert="horz" wrap="square" lIns="0" tIns="12700" rIns="0" bIns="0" rtlCol="0">
            <a:spAutoFit/>
          </a:bodyPr>
          <a:lstStyle/>
          <a:p>
            <a:pPr marL="12700">
              <a:lnSpc>
                <a:spcPct val="100000"/>
              </a:lnSpc>
              <a:spcBef>
                <a:spcPts val="100"/>
              </a:spcBef>
            </a:pPr>
            <a:r>
              <a:rPr sz="5400" dirty="0"/>
              <a:t>TYPES OF </a:t>
            </a:r>
            <a:r>
              <a:rPr sz="5400" spc="-5" dirty="0"/>
              <a:t>CENTRAL</a:t>
            </a:r>
            <a:r>
              <a:rPr sz="5400" spc="-575" dirty="0"/>
              <a:t> </a:t>
            </a:r>
            <a:r>
              <a:rPr sz="5400" spc="-5" dirty="0"/>
              <a:t>AC</a:t>
            </a:r>
            <a:endParaRPr sz="5400"/>
          </a:p>
        </p:txBody>
      </p:sp>
      <p:sp>
        <p:nvSpPr>
          <p:cNvPr id="3" name="object 3"/>
          <p:cNvSpPr/>
          <p:nvPr/>
        </p:nvSpPr>
        <p:spPr>
          <a:xfrm>
            <a:off x="646937" y="2960370"/>
            <a:ext cx="3807460" cy="952500"/>
          </a:xfrm>
          <a:custGeom>
            <a:avLst/>
            <a:gdLst/>
            <a:ahLst/>
            <a:cxnLst/>
            <a:rect l="l" t="t" r="r" b="b"/>
            <a:pathLst>
              <a:path w="3807460" h="952500">
                <a:moveTo>
                  <a:pt x="3711702" y="0"/>
                </a:moveTo>
                <a:lnTo>
                  <a:pt x="95250" y="0"/>
                </a:lnTo>
                <a:lnTo>
                  <a:pt x="58175" y="7489"/>
                </a:lnTo>
                <a:lnTo>
                  <a:pt x="27898" y="27908"/>
                </a:lnTo>
                <a:lnTo>
                  <a:pt x="7485" y="58185"/>
                </a:lnTo>
                <a:lnTo>
                  <a:pt x="0" y="95250"/>
                </a:lnTo>
                <a:lnTo>
                  <a:pt x="0" y="857249"/>
                </a:lnTo>
                <a:lnTo>
                  <a:pt x="7485" y="894314"/>
                </a:lnTo>
                <a:lnTo>
                  <a:pt x="27898" y="924591"/>
                </a:lnTo>
                <a:lnTo>
                  <a:pt x="58175" y="945010"/>
                </a:lnTo>
                <a:lnTo>
                  <a:pt x="95250" y="952499"/>
                </a:lnTo>
                <a:lnTo>
                  <a:pt x="3711702" y="952499"/>
                </a:lnTo>
                <a:lnTo>
                  <a:pt x="3748766" y="945010"/>
                </a:lnTo>
                <a:lnTo>
                  <a:pt x="3779043" y="924591"/>
                </a:lnTo>
                <a:lnTo>
                  <a:pt x="3799462" y="894314"/>
                </a:lnTo>
                <a:lnTo>
                  <a:pt x="3806952" y="857249"/>
                </a:lnTo>
                <a:lnTo>
                  <a:pt x="3806952" y="95250"/>
                </a:lnTo>
                <a:lnTo>
                  <a:pt x="3799462" y="58185"/>
                </a:lnTo>
                <a:lnTo>
                  <a:pt x="3779043" y="27908"/>
                </a:lnTo>
                <a:lnTo>
                  <a:pt x="3748766" y="7489"/>
                </a:lnTo>
                <a:lnTo>
                  <a:pt x="3711702" y="0"/>
                </a:lnTo>
                <a:close/>
              </a:path>
            </a:pathLst>
          </a:custGeom>
          <a:solidFill>
            <a:srgbClr val="DD8046"/>
          </a:solidFill>
        </p:spPr>
        <p:txBody>
          <a:bodyPr wrap="square" lIns="0" tIns="0" rIns="0" bIns="0" rtlCol="0"/>
          <a:lstStyle/>
          <a:p>
            <a:endParaRPr/>
          </a:p>
        </p:txBody>
      </p:sp>
      <p:sp>
        <p:nvSpPr>
          <p:cNvPr id="4" name="object 4"/>
          <p:cNvSpPr/>
          <p:nvPr/>
        </p:nvSpPr>
        <p:spPr>
          <a:xfrm>
            <a:off x="646937" y="2960370"/>
            <a:ext cx="3807460" cy="952500"/>
          </a:xfrm>
          <a:custGeom>
            <a:avLst/>
            <a:gdLst/>
            <a:ahLst/>
            <a:cxnLst/>
            <a:rect l="l" t="t" r="r" b="b"/>
            <a:pathLst>
              <a:path w="3807460" h="952500">
                <a:moveTo>
                  <a:pt x="0" y="95250"/>
                </a:moveTo>
                <a:lnTo>
                  <a:pt x="7485" y="58185"/>
                </a:lnTo>
                <a:lnTo>
                  <a:pt x="27898" y="27908"/>
                </a:lnTo>
                <a:lnTo>
                  <a:pt x="58175" y="7489"/>
                </a:lnTo>
                <a:lnTo>
                  <a:pt x="95250" y="0"/>
                </a:lnTo>
                <a:lnTo>
                  <a:pt x="3711702" y="0"/>
                </a:lnTo>
                <a:lnTo>
                  <a:pt x="3748766" y="7489"/>
                </a:lnTo>
                <a:lnTo>
                  <a:pt x="3779043" y="27908"/>
                </a:lnTo>
                <a:lnTo>
                  <a:pt x="3799462" y="58185"/>
                </a:lnTo>
                <a:lnTo>
                  <a:pt x="3806952" y="95250"/>
                </a:lnTo>
                <a:lnTo>
                  <a:pt x="3806952" y="857249"/>
                </a:lnTo>
                <a:lnTo>
                  <a:pt x="3799462" y="894314"/>
                </a:lnTo>
                <a:lnTo>
                  <a:pt x="3779043" y="924591"/>
                </a:lnTo>
                <a:lnTo>
                  <a:pt x="3748766" y="945010"/>
                </a:lnTo>
                <a:lnTo>
                  <a:pt x="3711702" y="952499"/>
                </a:lnTo>
                <a:lnTo>
                  <a:pt x="95250" y="952499"/>
                </a:lnTo>
                <a:lnTo>
                  <a:pt x="58175" y="945010"/>
                </a:lnTo>
                <a:lnTo>
                  <a:pt x="27898" y="924591"/>
                </a:lnTo>
                <a:lnTo>
                  <a:pt x="7485" y="894314"/>
                </a:lnTo>
                <a:lnTo>
                  <a:pt x="0" y="857249"/>
                </a:lnTo>
                <a:lnTo>
                  <a:pt x="0" y="95250"/>
                </a:lnTo>
                <a:close/>
              </a:path>
            </a:pathLst>
          </a:custGeom>
          <a:ln w="19812">
            <a:solidFill>
              <a:srgbClr val="A15C31"/>
            </a:solidFill>
          </a:ln>
        </p:spPr>
        <p:txBody>
          <a:bodyPr wrap="square" lIns="0" tIns="0" rIns="0" bIns="0" rtlCol="0"/>
          <a:lstStyle/>
          <a:p>
            <a:endParaRPr/>
          </a:p>
        </p:txBody>
      </p:sp>
      <p:sp>
        <p:nvSpPr>
          <p:cNvPr id="5" name="object 5"/>
          <p:cNvSpPr/>
          <p:nvPr/>
        </p:nvSpPr>
        <p:spPr>
          <a:xfrm>
            <a:off x="2458211" y="3985259"/>
            <a:ext cx="185927" cy="187451"/>
          </a:xfrm>
          <a:prstGeom prst="rect">
            <a:avLst/>
          </a:prstGeom>
          <a:blipFill>
            <a:blip r:embed="rId2" cstate="print"/>
            <a:stretch>
              <a:fillRect/>
            </a:stretch>
          </a:blipFill>
        </p:spPr>
        <p:txBody>
          <a:bodyPr wrap="square" lIns="0" tIns="0" rIns="0" bIns="0" rtlCol="0"/>
          <a:lstStyle/>
          <a:p>
            <a:endParaRPr/>
          </a:p>
        </p:txBody>
      </p:sp>
      <p:sp>
        <p:nvSpPr>
          <p:cNvPr id="6" name="object 6"/>
          <p:cNvSpPr/>
          <p:nvPr/>
        </p:nvSpPr>
        <p:spPr>
          <a:xfrm>
            <a:off x="732281" y="4245102"/>
            <a:ext cx="3636645" cy="1292860"/>
          </a:xfrm>
          <a:custGeom>
            <a:avLst/>
            <a:gdLst/>
            <a:ahLst/>
            <a:cxnLst/>
            <a:rect l="l" t="t" r="r" b="b"/>
            <a:pathLst>
              <a:path w="3636645" h="1292860">
                <a:moveTo>
                  <a:pt x="3506978" y="0"/>
                </a:moveTo>
                <a:lnTo>
                  <a:pt x="129235" y="0"/>
                </a:lnTo>
                <a:lnTo>
                  <a:pt x="78931" y="10163"/>
                </a:lnTo>
                <a:lnTo>
                  <a:pt x="37852" y="37877"/>
                </a:lnTo>
                <a:lnTo>
                  <a:pt x="10156" y="78974"/>
                </a:lnTo>
                <a:lnTo>
                  <a:pt x="0" y="129286"/>
                </a:lnTo>
                <a:lnTo>
                  <a:pt x="0" y="1163066"/>
                </a:lnTo>
                <a:lnTo>
                  <a:pt x="10156" y="1213377"/>
                </a:lnTo>
                <a:lnTo>
                  <a:pt x="37852" y="1254474"/>
                </a:lnTo>
                <a:lnTo>
                  <a:pt x="78931" y="1282188"/>
                </a:lnTo>
                <a:lnTo>
                  <a:pt x="129235" y="1292352"/>
                </a:lnTo>
                <a:lnTo>
                  <a:pt x="3506978" y="1292352"/>
                </a:lnTo>
                <a:lnTo>
                  <a:pt x="3557289" y="1282188"/>
                </a:lnTo>
                <a:lnTo>
                  <a:pt x="3598386" y="1254474"/>
                </a:lnTo>
                <a:lnTo>
                  <a:pt x="3626100" y="1213377"/>
                </a:lnTo>
                <a:lnTo>
                  <a:pt x="3636264" y="1163066"/>
                </a:lnTo>
                <a:lnTo>
                  <a:pt x="3636264" y="129286"/>
                </a:lnTo>
                <a:lnTo>
                  <a:pt x="3626100" y="78974"/>
                </a:lnTo>
                <a:lnTo>
                  <a:pt x="3598386" y="37877"/>
                </a:lnTo>
                <a:lnTo>
                  <a:pt x="3557289" y="10163"/>
                </a:lnTo>
                <a:lnTo>
                  <a:pt x="3506978" y="0"/>
                </a:lnTo>
                <a:close/>
              </a:path>
            </a:pathLst>
          </a:custGeom>
          <a:solidFill>
            <a:srgbClr val="D7B15C"/>
          </a:solidFill>
        </p:spPr>
        <p:txBody>
          <a:bodyPr wrap="square" lIns="0" tIns="0" rIns="0" bIns="0" rtlCol="0"/>
          <a:lstStyle/>
          <a:p>
            <a:endParaRPr/>
          </a:p>
        </p:txBody>
      </p:sp>
      <p:sp>
        <p:nvSpPr>
          <p:cNvPr id="7" name="object 7"/>
          <p:cNvSpPr/>
          <p:nvPr/>
        </p:nvSpPr>
        <p:spPr>
          <a:xfrm>
            <a:off x="732281" y="4245102"/>
            <a:ext cx="3636645" cy="1292860"/>
          </a:xfrm>
          <a:custGeom>
            <a:avLst/>
            <a:gdLst/>
            <a:ahLst/>
            <a:cxnLst/>
            <a:rect l="l" t="t" r="r" b="b"/>
            <a:pathLst>
              <a:path w="3636645" h="1292860">
                <a:moveTo>
                  <a:pt x="0" y="129286"/>
                </a:moveTo>
                <a:lnTo>
                  <a:pt x="10156" y="78974"/>
                </a:lnTo>
                <a:lnTo>
                  <a:pt x="37852" y="37877"/>
                </a:lnTo>
                <a:lnTo>
                  <a:pt x="78931" y="10163"/>
                </a:lnTo>
                <a:lnTo>
                  <a:pt x="129235" y="0"/>
                </a:lnTo>
                <a:lnTo>
                  <a:pt x="3506978" y="0"/>
                </a:lnTo>
                <a:lnTo>
                  <a:pt x="3557289" y="10163"/>
                </a:lnTo>
                <a:lnTo>
                  <a:pt x="3598386" y="37877"/>
                </a:lnTo>
                <a:lnTo>
                  <a:pt x="3626100" y="78974"/>
                </a:lnTo>
                <a:lnTo>
                  <a:pt x="3636264" y="129286"/>
                </a:lnTo>
                <a:lnTo>
                  <a:pt x="3636264" y="1163066"/>
                </a:lnTo>
                <a:lnTo>
                  <a:pt x="3626100" y="1213377"/>
                </a:lnTo>
                <a:lnTo>
                  <a:pt x="3598386" y="1254474"/>
                </a:lnTo>
                <a:lnTo>
                  <a:pt x="3557289" y="1282188"/>
                </a:lnTo>
                <a:lnTo>
                  <a:pt x="3506978" y="1292352"/>
                </a:lnTo>
                <a:lnTo>
                  <a:pt x="129235" y="1292352"/>
                </a:lnTo>
                <a:lnTo>
                  <a:pt x="78931" y="1282188"/>
                </a:lnTo>
                <a:lnTo>
                  <a:pt x="37852" y="1254474"/>
                </a:lnTo>
                <a:lnTo>
                  <a:pt x="10156" y="1213377"/>
                </a:lnTo>
                <a:lnTo>
                  <a:pt x="0" y="1163066"/>
                </a:lnTo>
                <a:lnTo>
                  <a:pt x="0" y="129286"/>
                </a:lnTo>
                <a:close/>
              </a:path>
            </a:pathLst>
          </a:custGeom>
          <a:ln w="19812">
            <a:solidFill>
              <a:srgbClr val="9E8241"/>
            </a:solidFill>
          </a:ln>
        </p:spPr>
        <p:txBody>
          <a:bodyPr wrap="square" lIns="0" tIns="0" rIns="0" bIns="0" rtlCol="0"/>
          <a:lstStyle/>
          <a:p>
            <a:endParaRPr/>
          </a:p>
        </p:txBody>
      </p:sp>
      <p:sp>
        <p:nvSpPr>
          <p:cNvPr id="8" name="object 8"/>
          <p:cNvSpPr txBox="1"/>
          <p:nvPr/>
        </p:nvSpPr>
        <p:spPr>
          <a:xfrm>
            <a:off x="786485" y="4305680"/>
            <a:ext cx="3524885" cy="1120775"/>
          </a:xfrm>
          <a:prstGeom prst="rect">
            <a:avLst/>
          </a:prstGeom>
        </p:spPr>
        <p:txBody>
          <a:bodyPr vert="horz" wrap="square" lIns="0" tIns="54610" rIns="0" bIns="0" rtlCol="0">
            <a:spAutoFit/>
          </a:bodyPr>
          <a:lstStyle/>
          <a:p>
            <a:pPr marL="12700" marR="5080" algn="ctr">
              <a:lnSpc>
                <a:spcPct val="86400"/>
              </a:lnSpc>
              <a:spcBef>
                <a:spcPts val="430"/>
              </a:spcBef>
            </a:pPr>
            <a:r>
              <a:rPr sz="2000" dirty="0">
                <a:latin typeface="Times New Roman"/>
                <a:cs typeface="Times New Roman"/>
              </a:rPr>
              <a:t>An outdoor </a:t>
            </a:r>
            <a:r>
              <a:rPr sz="2000" spc="-10" dirty="0">
                <a:latin typeface="Times New Roman"/>
                <a:cs typeface="Times New Roman"/>
              </a:rPr>
              <a:t>metal </a:t>
            </a:r>
            <a:r>
              <a:rPr sz="2000" dirty="0">
                <a:latin typeface="Times New Roman"/>
                <a:cs typeface="Times New Roman"/>
              </a:rPr>
              <a:t>cabinet</a:t>
            </a:r>
            <a:r>
              <a:rPr sz="2000" spc="-70" dirty="0">
                <a:latin typeface="Times New Roman"/>
                <a:cs typeface="Times New Roman"/>
              </a:rPr>
              <a:t> </a:t>
            </a:r>
            <a:r>
              <a:rPr sz="2000" dirty="0">
                <a:latin typeface="Times New Roman"/>
                <a:cs typeface="Times New Roman"/>
              </a:rPr>
              <a:t>contains  the condenser and </a:t>
            </a:r>
            <a:r>
              <a:rPr sz="2000" spc="-10" dirty="0">
                <a:latin typeface="Times New Roman"/>
                <a:cs typeface="Times New Roman"/>
              </a:rPr>
              <a:t>compressor,  </a:t>
            </a:r>
            <a:r>
              <a:rPr sz="2000" dirty="0">
                <a:latin typeface="Times New Roman"/>
                <a:cs typeface="Times New Roman"/>
              </a:rPr>
              <a:t>and an indoor cabinet contains</a:t>
            </a:r>
            <a:r>
              <a:rPr sz="2000" spc="-125" dirty="0">
                <a:latin typeface="Times New Roman"/>
                <a:cs typeface="Times New Roman"/>
              </a:rPr>
              <a:t> </a:t>
            </a:r>
            <a:r>
              <a:rPr sz="2000" dirty="0">
                <a:latin typeface="Times New Roman"/>
                <a:cs typeface="Times New Roman"/>
              </a:rPr>
              <a:t>the  evaporator</a:t>
            </a:r>
            <a:endParaRPr sz="2000">
              <a:latin typeface="Times New Roman"/>
              <a:cs typeface="Times New Roman"/>
            </a:endParaRPr>
          </a:p>
        </p:txBody>
      </p:sp>
      <p:sp>
        <p:nvSpPr>
          <p:cNvPr id="9" name="object 9"/>
          <p:cNvSpPr/>
          <p:nvPr/>
        </p:nvSpPr>
        <p:spPr>
          <a:xfrm>
            <a:off x="4987290" y="2960370"/>
            <a:ext cx="3805554" cy="952500"/>
          </a:xfrm>
          <a:custGeom>
            <a:avLst/>
            <a:gdLst/>
            <a:ahLst/>
            <a:cxnLst/>
            <a:rect l="l" t="t" r="r" b="b"/>
            <a:pathLst>
              <a:path w="3805554" h="952500">
                <a:moveTo>
                  <a:pt x="3710178" y="0"/>
                </a:moveTo>
                <a:lnTo>
                  <a:pt x="95250" y="0"/>
                </a:lnTo>
                <a:lnTo>
                  <a:pt x="58185" y="7489"/>
                </a:lnTo>
                <a:lnTo>
                  <a:pt x="27908" y="27908"/>
                </a:lnTo>
                <a:lnTo>
                  <a:pt x="7489" y="58185"/>
                </a:lnTo>
                <a:lnTo>
                  <a:pt x="0" y="95250"/>
                </a:lnTo>
                <a:lnTo>
                  <a:pt x="0" y="857249"/>
                </a:lnTo>
                <a:lnTo>
                  <a:pt x="7489" y="894314"/>
                </a:lnTo>
                <a:lnTo>
                  <a:pt x="27908" y="924591"/>
                </a:lnTo>
                <a:lnTo>
                  <a:pt x="58185" y="945010"/>
                </a:lnTo>
                <a:lnTo>
                  <a:pt x="95250" y="952499"/>
                </a:lnTo>
                <a:lnTo>
                  <a:pt x="3710178" y="952499"/>
                </a:lnTo>
                <a:lnTo>
                  <a:pt x="3747242" y="945010"/>
                </a:lnTo>
                <a:lnTo>
                  <a:pt x="3777519" y="924591"/>
                </a:lnTo>
                <a:lnTo>
                  <a:pt x="3797938" y="894314"/>
                </a:lnTo>
                <a:lnTo>
                  <a:pt x="3805428" y="857249"/>
                </a:lnTo>
                <a:lnTo>
                  <a:pt x="3805428" y="95250"/>
                </a:lnTo>
                <a:lnTo>
                  <a:pt x="3797938" y="58185"/>
                </a:lnTo>
                <a:lnTo>
                  <a:pt x="3777519" y="27908"/>
                </a:lnTo>
                <a:lnTo>
                  <a:pt x="3747242" y="7489"/>
                </a:lnTo>
                <a:lnTo>
                  <a:pt x="3710178" y="0"/>
                </a:lnTo>
                <a:close/>
              </a:path>
            </a:pathLst>
          </a:custGeom>
          <a:solidFill>
            <a:srgbClr val="DD8046"/>
          </a:solidFill>
        </p:spPr>
        <p:txBody>
          <a:bodyPr wrap="square" lIns="0" tIns="0" rIns="0" bIns="0" rtlCol="0"/>
          <a:lstStyle/>
          <a:p>
            <a:endParaRPr/>
          </a:p>
        </p:txBody>
      </p:sp>
      <p:sp>
        <p:nvSpPr>
          <p:cNvPr id="10" name="object 10"/>
          <p:cNvSpPr/>
          <p:nvPr/>
        </p:nvSpPr>
        <p:spPr>
          <a:xfrm>
            <a:off x="4987290" y="2960370"/>
            <a:ext cx="3805554" cy="952500"/>
          </a:xfrm>
          <a:custGeom>
            <a:avLst/>
            <a:gdLst/>
            <a:ahLst/>
            <a:cxnLst/>
            <a:rect l="l" t="t" r="r" b="b"/>
            <a:pathLst>
              <a:path w="3805554" h="952500">
                <a:moveTo>
                  <a:pt x="0" y="95250"/>
                </a:moveTo>
                <a:lnTo>
                  <a:pt x="7489" y="58185"/>
                </a:lnTo>
                <a:lnTo>
                  <a:pt x="27908" y="27908"/>
                </a:lnTo>
                <a:lnTo>
                  <a:pt x="58185" y="7489"/>
                </a:lnTo>
                <a:lnTo>
                  <a:pt x="95250" y="0"/>
                </a:lnTo>
                <a:lnTo>
                  <a:pt x="3710178" y="0"/>
                </a:lnTo>
                <a:lnTo>
                  <a:pt x="3747242" y="7489"/>
                </a:lnTo>
                <a:lnTo>
                  <a:pt x="3777519" y="27908"/>
                </a:lnTo>
                <a:lnTo>
                  <a:pt x="3797938" y="58185"/>
                </a:lnTo>
                <a:lnTo>
                  <a:pt x="3805428" y="95250"/>
                </a:lnTo>
                <a:lnTo>
                  <a:pt x="3805428" y="857249"/>
                </a:lnTo>
                <a:lnTo>
                  <a:pt x="3797938" y="894314"/>
                </a:lnTo>
                <a:lnTo>
                  <a:pt x="3777519" y="924591"/>
                </a:lnTo>
                <a:lnTo>
                  <a:pt x="3747242" y="945010"/>
                </a:lnTo>
                <a:lnTo>
                  <a:pt x="3710178" y="952499"/>
                </a:lnTo>
                <a:lnTo>
                  <a:pt x="95250" y="952499"/>
                </a:lnTo>
                <a:lnTo>
                  <a:pt x="58185" y="945010"/>
                </a:lnTo>
                <a:lnTo>
                  <a:pt x="27908" y="924591"/>
                </a:lnTo>
                <a:lnTo>
                  <a:pt x="7489" y="894314"/>
                </a:lnTo>
                <a:lnTo>
                  <a:pt x="0" y="857249"/>
                </a:lnTo>
                <a:lnTo>
                  <a:pt x="0" y="95250"/>
                </a:lnTo>
                <a:close/>
              </a:path>
            </a:pathLst>
          </a:custGeom>
          <a:ln w="19812">
            <a:solidFill>
              <a:srgbClr val="A15C31"/>
            </a:solidFill>
          </a:ln>
        </p:spPr>
        <p:txBody>
          <a:bodyPr wrap="square" lIns="0" tIns="0" rIns="0" bIns="0" rtlCol="0"/>
          <a:lstStyle/>
          <a:p>
            <a:endParaRPr/>
          </a:p>
        </p:txBody>
      </p:sp>
      <p:sp>
        <p:nvSpPr>
          <p:cNvPr id="11" name="object 11"/>
          <p:cNvSpPr txBox="1"/>
          <p:nvPr/>
        </p:nvSpPr>
        <p:spPr>
          <a:xfrm>
            <a:off x="691387" y="1622501"/>
            <a:ext cx="8028940" cy="2110105"/>
          </a:xfrm>
          <a:prstGeom prst="rect">
            <a:avLst/>
          </a:prstGeom>
        </p:spPr>
        <p:txBody>
          <a:bodyPr vert="horz" wrap="square" lIns="0" tIns="13335" rIns="0" bIns="0" rtlCol="0">
            <a:spAutoFit/>
          </a:bodyPr>
          <a:lstStyle/>
          <a:p>
            <a:pPr marL="332740" marR="92075" indent="-320040">
              <a:lnSpc>
                <a:spcPct val="100000"/>
              </a:lnSpc>
              <a:spcBef>
                <a:spcPts val="105"/>
              </a:spcBef>
              <a:buClr>
                <a:srgbClr val="DD8046"/>
              </a:buClr>
              <a:buSzPct val="60344"/>
              <a:buFont typeface="Wingdings"/>
              <a:buChar char=""/>
              <a:tabLst>
                <a:tab pos="333375" algn="l"/>
              </a:tabLst>
            </a:pPr>
            <a:r>
              <a:rPr sz="2900" dirty="0">
                <a:latin typeface="Arial"/>
                <a:cs typeface="Arial"/>
              </a:rPr>
              <a:t>A central air conditioner is either a</a:t>
            </a:r>
            <a:r>
              <a:rPr sz="2900" spc="-280" dirty="0">
                <a:latin typeface="Arial"/>
                <a:cs typeface="Arial"/>
              </a:rPr>
              <a:t> </a:t>
            </a:r>
            <a:r>
              <a:rPr sz="2900" dirty="0">
                <a:latin typeface="Arial"/>
                <a:cs typeface="Arial"/>
              </a:rPr>
              <a:t>split-system  unit or a packaged</a:t>
            </a:r>
            <a:r>
              <a:rPr sz="2900" spc="-105" dirty="0">
                <a:latin typeface="Arial"/>
                <a:cs typeface="Arial"/>
              </a:rPr>
              <a:t> </a:t>
            </a:r>
            <a:r>
              <a:rPr sz="2900" dirty="0">
                <a:latin typeface="Arial"/>
                <a:cs typeface="Arial"/>
              </a:rPr>
              <a:t>unit.</a:t>
            </a:r>
            <a:endParaRPr sz="2900">
              <a:latin typeface="Arial"/>
              <a:cs typeface="Arial"/>
            </a:endParaRPr>
          </a:p>
          <a:p>
            <a:pPr>
              <a:lnSpc>
                <a:spcPct val="100000"/>
              </a:lnSpc>
              <a:spcBef>
                <a:spcPts val="25"/>
              </a:spcBef>
            </a:pPr>
            <a:endParaRPr sz="3600">
              <a:latin typeface="Times New Roman"/>
              <a:cs typeface="Times New Roman"/>
            </a:endParaRPr>
          </a:p>
          <a:p>
            <a:pPr marL="334645">
              <a:lnSpc>
                <a:spcPct val="100000"/>
              </a:lnSpc>
              <a:tabLst>
                <a:tab pos="4380230" algn="l"/>
              </a:tabLst>
            </a:pPr>
            <a:r>
              <a:rPr sz="4400" dirty="0">
                <a:solidFill>
                  <a:srgbClr val="FFFFFF"/>
                </a:solidFill>
                <a:latin typeface="Arial"/>
                <a:cs typeface="Arial"/>
              </a:rPr>
              <a:t>Split-system	Packaged</a:t>
            </a:r>
            <a:r>
              <a:rPr sz="4400" spc="-95" dirty="0">
                <a:solidFill>
                  <a:srgbClr val="FFFFFF"/>
                </a:solidFill>
                <a:latin typeface="Arial"/>
                <a:cs typeface="Arial"/>
              </a:rPr>
              <a:t> </a:t>
            </a:r>
            <a:r>
              <a:rPr sz="4400" dirty="0">
                <a:solidFill>
                  <a:srgbClr val="FFFFFF"/>
                </a:solidFill>
                <a:latin typeface="Arial"/>
                <a:cs typeface="Arial"/>
              </a:rPr>
              <a:t>Unit</a:t>
            </a:r>
            <a:endParaRPr sz="4400">
              <a:latin typeface="Arial"/>
              <a:cs typeface="Arial"/>
            </a:endParaRPr>
          </a:p>
        </p:txBody>
      </p:sp>
      <p:sp>
        <p:nvSpPr>
          <p:cNvPr id="12" name="object 12"/>
          <p:cNvSpPr/>
          <p:nvPr/>
        </p:nvSpPr>
        <p:spPr>
          <a:xfrm>
            <a:off x="6797040" y="3985259"/>
            <a:ext cx="185927" cy="187451"/>
          </a:xfrm>
          <a:prstGeom prst="rect">
            <a:avLst/>
          </a:prstGeom>
          <a:blipFill>
            <a:blip r:embed="rId2" cstate="print"/>
            <a:stretch>
              <a:fillRect/>
            </a:stretch>
          </a:blipFill>
        </p:spPr>
        <p:txBody>
          <a:bodyPr wrap="square" lIns="0" tIns="0" rIns="0" bIns="0" rtlCol="0"/>
          <a:lstStyle/>
          <a:p>
            <a:endParaRPr/>
          </a:p>
        </p:txBody>
      </p:sp>
      <p:sp>
        <p:nvSpPr>
          <p:cNvPr id="13" name="object 13"/>
          <p:cNvSpPr/>
          <p:nvPr/>
        </p:nvSpPr>
        <p:spPr>
          <a:xfrm>
            <a:off x="4987290" y="4245102"/>
            <a:ext cx="3805554" cy="1233170"/>
          </a:xfrm>
          <a:custGeom>
            <a:avLst/>
            <a:gdLst/>
            <a:ahLst/>
            <a:cxnLst/>
            <a:rect l="l" t="t" r="r" b="b"/>
            <a:pathLst>
              <a:path w="3805554" h="1233170">
                <a:moveTo>
                  <a:pt x="3682111" y="0"/>
                </a:moveTo>
                <a:lnTo>
                  <a:pt x="123317" y="0"/>
                </a:lnTo>
                <a:lnTo>
                  <a:pt x="75330" y="9695"/>
                </a:lnTo>
                <a:lnTo>
                  <a:pt x="36131" y="36131"/>
                </a:lnTo>
                <a:lnTo>
                  <a:pt x="9695" y="75330"/>
                </a:lnTo>
                <a:lnTo>
                  <a:pt x="0" y="123317"/>
                </a:lnTo>
                <a:lnTo>
                  <a:pt x="0" y="1109599"/>
                </a:lnTo>
                <a:lnTo>
                  <a:pt x="9695" y="1157585"/>
                </a:lnTo>
                <a:lnTo>
                  <a:pt x="36131" y="1196784"/>
                </a:lnTo>
                <a:lnTo>
                  <a:pt x="75330" y="1223220"/>
                </a:lnTo>
                <a:lnTo>
                  <a:pt x="123317" y="1232916"/>
                </a:lnTo>
                <a:lnTo>
                  <a:pt x="3682111" y="1232916"/>
                </a:lnTo>
                <a:lnTo>
                  <a:pt x="3730097" y="1223220"/>
                </a:lnTo>
                <a:lnTo>
                  <a:pt x="3769296" y="1196784"/>
                </a:lnTo>
                <a:lnTo>
                  <a:pt x="3795732" y="1157585"/>
                </a:lnTo>
                <a:lnTo>
                  <a:pt x="3805428" y="1109599"/>
                </a:lnTo>
                <a:lnTo>
                  <a:pt x="3805428" y="123317"/>
                </a:lnTo>
                <a:lnTo>
                  <a:pt x="3795732" y="75330"/>
                </a:lnTo>
                <a:lnTo>
                  <a:pt x="3769296" y="36131"/>
                </a:lnTo>
                <a:lnTo>
                  <a:pt x="3730097" y="9695"/>
                </a:lnTo>
                <a:lnTo>
                  <a:pt x="3682111" y="0"/>
                </a:lnTo>
                <a:close/>
              </a:path>
            </a:pathLst>
          </a:custGeom>
          <a:solidFill>
            <a:srgbClr val="D7B15C"/>
          </a:solidFill>
        </p:spPr>
        <p:txBody>
          <a:bodyPr wrap="square" lIns="0" tIns="0" rIns="0" bIns="0" rtlCol="0"/>
          <a:lstStyle/>
          <a:p>
            <a:endParaRPr/>
          </a:p>
        </p:txBody>
      </p:sp>
      <p:sp>
        <p:nvSpPr>
          <p:cNvPr id="14" name="object 14"/>
          <p:cNvSpPr/>
          <p:nvPr/>
        </p:nvSpPr>
        <p:spPr>
          <a:xfrm>
            <a:off x="4987290" y="4245102"/>
            <a:ext cx="3805554" cy="1233170"/>
          </a:xfrm>
          <a:custGeom>
            <a:avLst/>
            <a:gdLst/>
            <a:ahLst/>
            <a:cxnLst/>
            <a:rect l="l" t="t" r="r" b="b"/>
            <a:pathLst>
              <a:path w="3805554" h="1233170">
                <a:moveTo>
                  <a:pt x="0" y="123317"/>
                </a:moveTo>
                <a:lnTo>
                  <a:pt x="9695" y="75330"/>
                </a:lnTo>
                <a:lnTo>
                  <a:pt x="36131" y="36131"/>
                </a:lnTo>
                <a:lnTo>
                  <a:pt x="75330" y="9695"/>
                </a:lnTo>
                <a:lnTo>
                  <a:pt x="123317" y="0"/>
                </a:lnTo>
                <a:lnTo>
                  <a:pt x="3682111" y="0"/>
                </a:lnTo>
                <a:lnTo>
                  <a:pt x="3730097" y="9695"/>
                </a:lnTo>
                <a:lnTo>
                  <a:pt x="3769296" y="36131"/>
                </a:lnTo>
                <a:lnTo>
                  <a:pt x="3795732" y="75330"/>
                </a:lnTo>
                <a:lnTo>
                  <a:pt x="3805428" y="123317"/>
                </a:lnTo>
                <a:lnTo>
                  <a:pt x="3805428" y="1109599"/>
                </a:lnTo>
                <a:lnTo>
                  <a:pt x="3795732" y="1157585"/>
                </a:lnTo>
                <a:lnTo>
                  <a:pt x="3769296" y="1196784"/>
                </a:lnTo>
                <a:lnTo>
                  <a:pt x="3730097" y="1223220"/>
                </a:lnTo>
                <a:lnTo>
                  <a:pt x="3682111" y="1232916"/>
                </a:lnTo>
                <a:lnTo>
                  <a:pt x="123317" y="1232916"/>
                </a:lnTo>
                <a:lnTo>
                  <a:pt x="75330" y="1223220"/>
                </a:lnTo>
                <a:lnTo>
                  <a:pt x="36131" y="1196784"/>
                </a:lnTo>
                <a:lnTo>
                  <a:pt x="9695" y="1157585"/>
                </a:lnTo>
                <a:lnTo>
                  <a:pt x="0" y="1109599"/>
                </a:lnTo>
                <a:lnTo>
                  <a:pt x="0" y="123317"/>
                </a:lnTo>
                <a:close/>
              </a:path>
            </a:pathLst>
          </a:custGeom>
          <a:ln w="19812">
            <a:solidFill>
              <a:srgbClr val="9E8241"/>
            </a:solidFill>
          </a:ln>
        </p:spPr>
        <p:txBody>
          <a:bodyPr wrap="square" lIns="0" tIns="0" rIns="0" bIns="0" rtlCol="0"/>
          <a:lstStyle/>
          <a:p>
            <a:endParaRPr/>
          </a:p>
        </p:txBody>
      </p:sp>
      <p:sp>
        <p:nvSpPr>
          <p:cNvPr id="15" name="object 15"/>
          <p:cNvSpPr txBox="1"/>
          <p:nvPr/>
        </p:nvSpPr>
        <p:spPr>
          <a:xfrm>
            <a:off x="5197602" y="4334636"/>
            <a:ext cx="3381375" cy="1010285"/>
          </a:xfrm>
          <a:prstGeom prst="rect">
            <a:avLst/>
          </a:prstGeom>
        </p:spPr>
        <p:txBody>
          <a:bodyPr vert="horz" wrap="square" lIns="0" tIns="50165" rIns="0" bIns="0" rtlCol="0">
            <a:spAutoFit/>
          </a:bodyPr>
          <a:lstStyle/>
          <a:p>
            <a:pPr marL="12700" marR="5080" indent="-635" algn="ctr">
              <a:lnSpc>
                <a:spcPct val="86300"/>
              </a:lnSpc>
              <a:spcBef>
                <a:spcPts val="395"/>
              </a:spcBef>
            </a:pPr>
            <a:r>
              <a:rPr sz="1800" dirty="0">
                <a:latin typeface="Times New Roman"/>
                <a:cs typeface="Times New Roman"/>
              </a:rPr>
              <a:t>The </a:t>
            </a:r>
            <a:r>
              <a:rPr sz="1800" spc="-10" dirty="0">
                <a:latin typeface="Times New Roman"/>
                <a:cs typeface="Times New Roman"/>
              </a:rPr>
              <a:t>evaporator, condenser, </a:t>
            </a:r>
            <a:r>
              <a:rPr sz="1800" dirty="0">
                <a:latin typeface="Times New Roman"/>
                <a:cs typeface="Times New Roman"/>
              </a:rPr>
              <a:t>and  </a:t>
            </a:r>
            <a:r>
              <a:rPr sz="1800" spc="-5" dirty="0">
                <a:latin typeface="Times New Roman"/>
                <a:cs typeface="Times New Roman"/>
              </a:rPr>
              <a:t>compressor </a:t>
            </a:r>
            <a:r>
              <a:rPr sz="1800" dirty="0">
                <a:latin typeface="Times New Roman"/>
                <a:cs typeface="Times New Roman"/>
              </a:rPr>
              <a:t>are all located in one  cabinet, which usually </a:t>
            </a:r>
            <a:r>
              <a:rPr sz="1800" spc="-5" dirty="0">
                <a:latin typeface="Times New Roman"/>
                <a:cs typeface="Times New Roman"/>
              </a:rPr>
              <a:t>is </a:t>
            </a:r>
            <a:r>
              <a:rPr sz="1800" dirty="0">
                <a:latin typeface="Times New Roman"/>
                <a:cs typeface="Times New Roman"/>
              </a:rPr>
              <a:t>placed on</a:t>
            </a:r>
            <a:r>
              <a:rPr sz="1800" spc="-125" dirty="0">
                <a:latin typeface="Times New Roman"/>
                <a:cs typeface="Times New Roman"/>
              </a:rPr>
              <a:t> </a:t>
            </a:r>
            <a:r>
              <a:rPr sz="1800" dirty="0">
                <a:latin typeface="Times New Roman"/>
                <a:cs typeface="Times New Roman"/>
              </a:rPr>
              <a:t>a  roof or on the</a:t>
            </a:r>
            <a:r>
              <a:rPr sz="1800" spc="-35" dirty="0">
                <a:latin typeface="Times New Roman"/>
                <a:cs typeface="Times New Roman"/>
              </a:rPr>
              <a:t> </a:t>
            </a:r>
            <a:r>
              <a:rPr sz="1800" dirty="0">
                <a:latin typeface="Times New Roman"/>
                <a:cs typeface="Times New Roman"/>
              </a:rPr>
              <a:t>ground</a:t>
            </a:r>
            <a:endParaRPr sz="1800">
              <a:latin typeface="Times New Roman"/>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3804285" marR="5080" indent="-3258820">
              <a:lnSpc>
                <a:spcPct val="100000"/>
              </a:lnSpc>
              <a:spcBef>
                <a:spcPts val="100"/>
              </a:spcBef>
            </a:pPr>
            <a:r>
              <a:rPr sz="4800" spc="-25" dirty="0"/>
              <a:t>SPLIT-SYSTEM</a:t>
            </a:r>
            <a:r>
              <a:rPr sz="4800" spc="-55" dirty="0"/>
              <a:t> </a:t>
            </a:r>
            <a:r>
              <a:rPr sz="4800" dirty="0"/>
              <a:t>CENTRAL  </a:t>
            </a:r>
            <a:r>
              <a:rPr sz="4800" spc="-5" dirty="0"/>
              <a:t>AC</a:t>
            </a:r>
            <a:endParaRPr sz="4800"/>
          </a:p>
        </p:txBody>
      </p:sp>
      <p:sp>
        <p:nvSpPr>
          <p:cNvPr id="3" name="object 3"/>
          <p:cNvSpPr txBox="1"/>
          <p:nvPr/>
        </p:nvSpPr>
        <p:spPr>
          <a:xfrm>
            <a:off x="691387" y="1581658"/>
            <a:ext cx="7949565" cy="4855845"/>
          </a:xfrm>
          <a:prstGeom prst="rect">
            <a:avLst/>
          </a:prstGeom>
        </p:spPr>
        <p:txBody>
          <a:bodyPr vert="horz" wrap="square" lIns="0" tIns="54610" rIns="0" bIns="0" rtlCol="0">
            <a:spAutoFit/>
          </a:bodyPr>
          <a:lstStyle/>
          <a:p>
            <a:pPr marL="332740" marR="27940" indent="-320040">
              <a:lnSpc>
                <a:spcPct val="90000"/>
              </a:lnSpc>
              <a:spcBef>
                <a:spcPts val="430"/>
              </a:spcBef>
              <a:buClr>
                <a:srgbClr val="DD8046"/>
              </a:buClr>
              <a:buSzPct val="58928"/>
              <a:buFont typeface="Wingdings"/>
              <a:buChar char=""/>
              <a:tabLst>
                <a:tab pos="332740" algn="l"/>
                <a:tab pos="333375" algn="l"/>
              </a:tabLst>
            </a:pPr>
            <a:r>
              <a:rPr sz="2800" spc="-5" dirty="0">
                <a:latin typeface="Arial"/>
                <a:cs typeface="Arial"/>
              </a:rPr>
              <a:t>In a </a:t>
            </a:r>
            <a:r>
              <a:rPr sz="2800" dirty="0">
                <a:latin typeface="Arial"/>
                <a:cs typeface="Arial"/>
              </a:rPr>
              <a:t>split-system central </a:t>
            </a:r>
            <a:r>
              <a:rPr sz="2800" spc="-5" dirty="0">
                <a:latin typeface="Arial"/>
                <a:cs typeface="Arial"/>
              </a:rPr>
              <a:t>air </a:t>
            </a:r>
            <a:r>
              <a:rPr sz="2800" spc="-15" dirty="0">
                <a:latin typeface="Arial"/>
                <a:cs typeface="Arial"/>
              </a:rPr>
              <a:t>conditioner, </a:t>
            </a:r>
            <a:r>
              <a:rPr sz="2800" spc="-5" dirty="0">
                <a:latin typeface="Arial"/>
                <a:cs typeface="Arial"/>
              </a:rPr>
              <a:t>an  </a:t>
            </a:r>
            <a:r>
              <a:rPr sz="2800" dirty="0">
                <a:latin typeface="Arial"/>
                <a:cs typeface="Arial"/>
              </a:rPr>
              <a:t>outdoor </a:t>
            </a:r>
            <a:r>
              <a:rPr sz="2800" spc="-5" dirty="0">
                <a:latin typeface="Arial"/>
                <a:cs typeface="Arial"/>
              </a:rPr>
              <a:t>metal </a:t>
            </a:r>
            <a:r>
              <a:rPr sz="2800" dirty="0">
                <a:latin typeface="Arial"/>
                <a:cs typeface="Arial"/>
              </a:rPr>
              <a:t>cabinet </a:t>
            </a:r>
            <a:r>
              <a:rPr sz="2800" spc="-5" dirty="0">
                <a:latin typeface="Arial"/>
                <a:cs typeface="Arial"/>
              </a:rPr>
              <a:t>contains the condenser  and </a:t>
            </a:r>
            <a:r>
              <a:rPr sz="2800" spc="-15" dirty="0">
                <a:latin typeface="Arial"/>
                <a:cs typeface="Arial"/>
              </a:rPr>
              <a:t>compressor, </a:t>
            </a:r>
            <a:r>
              <a:rPr sz="2800" spc="-5" dirty="0">
                <a:latin typeface="Arial"/>
                <a:cs typeface="Arial"/>
              </a:rPr>
              <a:t>and an indoor </a:t>
            </a:r>
            <a:r>
              <a:rPr sz="2800" dirty="0">
                <a:latin typeface="Arial"/>
                <a:cs typeface="Arial"/>
              </a:rPr>
              <a:t>cabinet contains  </a:t>
            </a:r>
            <a:r>
              <a:rPr sz="2800" spc="-5" dirty="0">
                <a:latin typeface="Arial"/>
                <a:cs typeface="Arial"/>
              </a:rPr>
              <a:t>the</a:t>
            </a:r>
            <a:r>
              <a:rPr sz="2800" spc="5" dirty="0">
                <a:latin typeface="Arial"/>
                <a:cs typeface="Arial"/>
              </a:rPr>
              <a:t> </a:t>
            </a:r>
            <a:r>
              <a:rPr sz="2800" spc="-15" dirty="0">
                <a:latin typeface="Arial"/>
                <a:cs typeface="Arial"/>
              </a:rPr>
              <a:t>evaporator.</a:t>
            </a:r>
            <a:endParaRPr sz="2800">
              <a:latin typeface="Arial"/>
              <a:cs typeface="Arial"/>
            </a:endParaRPr>
          </a:p>
          <a:p>
            <a:pPr marL="332740" marR="5080" indent="-320040">
              <a:lnSpc>
                <a:spcPct val="90000"/>
              </a:lnSpc>
              <a:spcBef>
                <a:spcPts val="695"/>
              </a:spcBef>
              <a:buClr>
                <a:srgbClr val="DD8046"/>
              </a:buClr>
              <a:buSzPct val="58928"/>
              <a:buFont typeface="Wingdings"/>
              <a:buChar char=""/>
              <a:tabLst>
                <a:tab pos="332740" algn="l"/>
                <a:tab pos="333375" algn="l"/>
              </a:tabLst>
            </a:pPr>
            <a:r>
              <a:rPr sz="2800" spc="-5" dirty="0">
                <a:latin typeface="Arial"/>
                <a:cs typeface="Arial"/>
              </a:rPr>
              <a:t>In many </a:t>
            </a:r>
            <a:r>
              <a:rPr sz="2800" dirty="0">
                <a:latin typeface="Arial"/>
                <a:cs typeface="Arial"/>
              </a:rPr>
              <a:t>split-system </a:t>
            </a:r>
            <a:r>
              <a:rPr sz="2800" spc="-5" dirty="0">
                <a:latin typeface="Arial"/>
                <a:cs typeface="Arial"/>
              </a:rPr>
              <a:t>air </a:t>
            </a:r>
            <a:r>
              <a:rPr sz="2800" dirty="0">
                <a:latin typeface="Arial"/>
                <a:cs typeface="Arial"/>
              </a:rPr>
              <a:t>conditioners, </a:t>
            </a:r>
            <a:r>
              <a:rPr sz="2800" spc="-5" dirty="0">
                <a:latin typeface="Arial"/>
                <a:cs typeface="Arial"/>
              </a:rPr>
              <a:t>this </a:t>
            </a:r>
            <a:r>
              <a:rPr sz="2800" dirty="0">
                <a:latin typeface="Arial"/>
                <a:cs typeface="Arial"/>
              </a:rPr>
              <a:t>indoor  cabinet also contains </a:t>
            </a:r>
            <a:r>
              <a:rPr sz="2800" spc="-5" dirty="0">
                <a:latin typeface="Arial"/>
                <a:cs typeface="Arial"/>
              </a:rPr>
              <a:t>a </a:t>
            </a:r>
            <a:r>
              <a:rPr sz="2800" dirty="0">
                <a:latin typeface="Arial"/>
                <a:cs typeface="Arial"/>
              </a:rPr>
              <a:t>furnace </a:t>
            </a:r>
            <a:r>
              <a:rPr sz="2800" spc="-5" dirty="0">
                <a:latin typeface="Arial"/>
                <a:cs typeface="Arial"/>
              </a:rPr>
              <a:t>or the indoor  part of a </a:t>
            </a:r>
            <a:r>
              <a:rPr sz="2800" dirty="0">
                <a:latin typeface="Arial"/>
                <a:cs typeface="Arial"/>
              </a:rPr>
              <a:t>heat </a:t>
            </a:r>
            <a:r>
              <a:rPr sz="2800" spc="-5" dirty="0">
                <a:latin typeface="Arial"/>
                <a:cs typeface="Arial"/>
              </a:rPr>
              <a:t>pump. The air </a:t>
            </a:r>
            <a:r>
              <a:rPr sz="2800" dirty="0">
                <a:latin typeface="Arial"/>
                <a:cs typeface="Arial"/>
              </a:rPr>
              <a:t>conditioner's  evaporator coil is installed in </a:t>
            </a:r>
            <a:r>
              <a:rPr sz="2800" spc="-5" dirty="0">
                <a:latin typeface="Arial"/>
                <a:cs typeface="Arial"/>
              </a:rPr>
              <a:t>the </a:t>
            </a:r>
            <a:r>
              <a:rPr sz="2800" dirty="0">
                <a:latin typeface="Arial"/>
                <a:cs typeface="Arial"/>
              </a:rPr>
              <a:t>cabinet or main  supply duct </a:t>
            </a:r>
            <a:r>
              <a:rPr sz="2800" spc="-5" dirty="0">
                <a:latin typeface="Arial"/>
                <a:cs typeface="Arial"/>
              </a:rPr>
              <a:t>of </a:t>
            </a:r>
            <a:r>
              <a:rPr sz="2800" dirty="0">
                <a:latin typeface="Arial"/>
                <a:cs typeface="Arial"/>
              </a:rPr>
              <a:t>this furnace or heat</a:t>
            </a:r>
            <a:r>
              <a:rPr sz="2800" spc="-25" dirty="0">
                <a:latin typeface="Arial"/>
                <a:cs typeface="Arial"/>
              </a:rPr>
              <a:t> </a:t>
            </a:r>
            <a:r>
              <a:rPr sz="2800" spc="-5" dirty="0">
                <a:latin typeface="Arial"/>
                <a:cs typeface="Arial"/>
              </a:rPr>
              <a:t>pump.</a:t>
            </a:r>
            <a:endParaRPr sz="2800">
              <a:latin typeface="Arial"/>
              <a:cs typeface="Arial"/>
            </a:endParaRPr>
          </a:p>
          <a:p>
            <a:pPr marL="332740" marR="525145" indent="-320040">
              <a:lnSpc>
                <a:spcPts val="3020"/>
              </a:lnSpc>
              <a:spcBef>
                <a:spcPts val="760"/>
              </a:spcBef>
              <a:buClr>
                <a:srgbClr val="DD8046"/>
              </a:buClr>
              <a:buSzPct val="58928"/>
              <a:buFont typeface="Wingdings"/>
              <a:buChar char=""/>
              <a:tabLst>
                <a:tab pos="332740" algn="l"/>
                <a:tab pos="333375" algn="l"/>
              </a:tabLst>
            </a:pPr>
            <a:r>
              <a:rPr sz="2800" spc="-5" dirty="0">
                <a:latin typeface="Arial"/>
                <a:cs typeface="Arial"/>
              </a:rPr>
              <a:t>If </a:t>
            </a:r>
            <a:r>
              <a:rPr sz="2800" dirty="0">
                <a:latin typeface="Arial"/>
                <a:cs typeface="Arial"/>
              </a:rPr>
              <a:t>your </a:t>
            </a:r>
            <a:r>
              <a:rPr sz="2800" spc="-5" dirty="0">
                <a:latin typeface="Arial"/>
                <a:cs typeface="Arial"/>
              </a:rPr>
              <a:t>home </a:t>
            </a:r>
            <a:r>
              <a:rPr sz="2800" dirty="0">
                <a:latin typeface="Arial"/>
                <a:cs typeface="Arial"/>
              </a:rPr>
              <a:t>already </a:t>
            </a:r>
            <a:r>
              <a:rPr sz="2800" spc="-5" dirty="0">
                <a:latin typeface="Arial"/>
                <a:cs typeface="Arial"/>
              </a:rPr>
              <a:t>has a furnace </a:t>
            </a:r>
            <a:r>
              <a:rPr sz="2800" dirty="0">
                <a:latin typeface="Arial"/>
                <a:cs typeface="Arial"/>
              </a:rPr>
              <a:t>but </a:t>
            </a:r>
            <a:r>
              <a:rPr sz="2800" spc="-5" dirty="0">
                <a:latin typeface="Arial"/>
                <a:cs typeface="Arial"/>
              </a:rPr>
              <a:t>no </a:t>
            </a:r>
            <a:r>
              <a:rPr sz="2800" dirty="0">
                <a:latin typeface="Arial"/>
                <a:cs typeface="Arial"/>
              </a:rPr>
              <a:t>air  </a:t>
            </a:r>
            <a:r>
              <a:rPr sz="2800" spc="-15" dirty="0">
                <a:latin typeface="Arial"/>
                <a:cs typeface="Arial"/>
              </a:rPr>
              <a:t>conditioner, </a:t>
            </a:r>
            <a:r>
              <a:rPr sz="2800" spc="-5" dirty="0">
                <a:latin typeface="Arial"/>
                <a:cs typeface="Arial"/>
              </a:rPr>
              <a:t>a </a:t>
            </a:r>
            <a:r>
              <a:rPr sz="2800" dirty="0">
                <a:latin typeface="Arial"/>
                <a:cs typeface="Arial"/>
              </a:rPr>
              <a:t>split-system </a:t>
            </a:r>
            <a:r>
              <a:rPr sz="2800" spc="-5" dirty="0">
                <a:latin typeface="Arial"/>
                <a:cs typeface="Arial"/>
              </a:rPr>
              <a:t>is the </a:t>
            </a:r>
            <a:r>
              <a:rPr sz="2800" dirty="0">
                <a:latin typeface="Arial"/>
                <a:cs typeface="Arial"/>
              </a:rPr>
              <a:t>most  </a:t>
            </a:r>
            <a:r>
              <a:rPr sz="2800" spc="-5" dirty="0">
                <a:latin typeface="Arial"/>
                <a:cs typeface="Arial"/>
              </a:rPr>
              <a:t>economical </a:t>
            </a:r>
            <a:r>
              <a:rPr sz="2800" dirty="0">
                <a:latin typeface="Arial"/>
                <a:cs typeface="Arial"/>
              </a:rPr>
              <a:t>central </a:t>
            </a:r>
            <a:r>
              <a:rPr sz="2800" spc="-5" dirty="0">
                <a:latin typeface="Arial"/>
                <a:cs typeface="Arial"/>
              </a:rPr>
              <a:t>air </a:t>
            </a:r>
            <a:r>
              <a:rPr sz="2800" dirty="0">
                <a:latin typeface="Arial"/>
                <a:cs typeface="Arial"/>
              </a:rPr>
              <a:t>conditioner to</a:t>
            </a:r>
            <a:r>
              <a:rPr sz="2800" spc="20" dirty="0">
                <a:latin typeface="Arial"/>
                <a:cs typeface="Arial"/>
              </a:rPr>
              <a:t> </a:t>
            </a:r>
            <a:r>
              <a:rPr sz="2800" spc="-5" dirty="0">
                <a:latin typeface="Arial"/>
                <a:cs typeface="Arial"/>
              </a:rPr>
              <a:t>install.</a:t>
            </a:r>
            <a:endParaRPr sz="2800">
              <a:latin typeface="Arial"/>
              <a:cs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3804285" marR="5080" indent="-3533140">
              <a:lnSpc>
                <a:spcPct val="100000"/>
              </a:lnSpc>
              <a:spcBef>
                <a:spcPts val="100"/>
              </a:spcBef>
            </a:pPr>
            <a:r>
              <a:rPr sz="4800" spc="-45" dirty="0"/>
              <a:t>PACKAGED </a:t>
            </a:r>
            <a:r>
              <a:rPr sz="4800" dirty="0"/>
              <a:t>UNIT</a:t>
            </a:r>
            <a:r>
              <a:rPr sz="4800" spc="-140" dirty="0"/>
              <a:t> </a:t>
            </a:r>
            <a:r>
              <a:rPr sz="4800" dirty="0"/>
              <a:t>CENTRAL  </a:t>
            </a:r>
            <a:r>
              <a:rPr sz="4800" spc="-5" dirty="0"/>
              <a:t>AC</a:t>
            </a:r>
            <a:endParaRPr sz="4800"/>
          </a:p>
        </p:txBody>
      </p:sp>
      <p:sp>
        <p:nvSpPr>
          <p:cNvPr id="3" name="object 3"/>
          <p:cNvSpPr txBox="1"/>
          <p:nvPr/>
        </p:nvSpPr>
        <p:spPr>
          <a:xfrm>
            <a:off x="691387" y="1549654"/>
            <a:ext cx="7737475" cy="4636135"/>
          </a:xfrm>
          <a:prstGeom prst="rect">
            <a:avLst/>
          </a:prstGeom>
        </p:spPr>
        <p:txBody>
          <a:bodyPr vert="horz" wrap="square" lIns="0" tIns="88265" rIns="0" bIns="0" rtlCol="0">
            <a:spAutoFit/>
          </a:bodyPr>
          <a:lstStyle/>
          <a:p>
            <a:pPr marL="332740" marR="5080" indent="-320040">
              <a:lnSpc>
                <a:spcPct val="80000"/>
              </a:lnSpc>
              <a:spcBef>
                <a:spcPts val="695"/>
              </a:spcBef>
              <a:buClr>
                <a:srgbClr val="DD8046"/>
              </a:buClr>
              <a:buSzPct val="60000"/>
              <a:buFont typeface="Wingdings"/>
              <a:buChar char=""/>
              <a:tabLst>
                <a:tab pos="332740" algn="l"/>
                <a:tab pos="333375" algn="l"/>
              </a:tabLst>
            </a:pPr>
            <a:r>
              <a:rPr sz="2500" spc="-5" dirty="0">
                <a:latin typeface="Arial"/>
                <a:cs typeface="Arial"/>
              </a:rPr>
              <a:t>In a packaged central air </a:t>
            </a:r>
            <a:r>
              <a:rPr sz="2500" spc="-15" dirty="0">
                <a:latin typeface="Arial"/>
                <a:cs typeface="Arial"/>
              </a:rPr>
              <a:t>conditioner, </a:t>
            </a:r>
            <a:r>
              <a:rPr sz="2500" spc="-5" dirty="0">
                <a:latin typeface="Arial"/>
                <a:cs typeface="Arial"/>
              </a:rPr>
              <a:t>the </a:t>
            </a:r>
            <a:r>
              <a:rPr sz="2500" spc="-15" dirty="0">
                <a:latin typeface="Arial"/>
                <a:cs typeface="Arial"/>
              </a:rPr>
              <a:t>evaporator,  condenser, </a:t>
            </a:r>
            <a:r>
              <a:rPr sz="2500" spc="-5" dirty="0">
                <a:latin typeface="Arial"/>
                <a:cs typeface="Arial"/>
              </a:rPr>
              <a:t>and compressor are all located in one  cabinet, which usually is placed on a roof or on a  concrete slab </a:t>
            </a:r>
            <a:r>
              <a:rPr sz="2500" spc="-10" dirty="0">
                <a:latin typeface="Arial"/>
                <a:cs typeface="Arial"/>
              </a:rPr>
              <a:t>next </a:t>
            </a:r>
            <a:r>
              <a:rPr sz="2500" spc="-5" dirty="0">
                <a:latin typeface="Arial"/>
                <a:cs typeface="Arial"/>
              </a:rPr>
              <a:t>to the house's</a:t>
            </a:r>
            <a:r>
              <a:rPr sz="2500" spc="65" dirty="0">
                <a:latin typeface="Arial"/>
                <a:cs typeface="Arial"/>
              </a:rPr>
              <a:t> </a:t>
            </a:r>
            <a:r>
              <a:rPr sz="2500" spc="-5" dirty="0">
                <a:latin typeface="Arial"/>
                <a:cs typeface="Arial"/>
              </a:rPr>
              <a:t>foundation.</a:t>
            </a:r>
            <a:endParaRPr sz="2500">
              <a:latin typeface="Arial"/>
              <a:cs typeface="Arial"/>
            </a:endParaRPr>
          </a:p>
          <a:p>
            <a:pPr marL="332740" marR="750570" indent="-320040">
              <a:lnSpc>
                <a:spcPts val="2400"/>
              </a:lnSpc>
              <a:spcBef>
                <a:spcPts val="675"/>
              </a:spcBef>
              <a:buClr>
                <a:srgbClr val="DD8046"/>
              </a:buClr>
              <a:buSzPct val="60000"/>
              <a:buFont typeface="Wingdings"/>
              <a:buChar char=""/>
              <a:tabLst>
                <a:tab pos="332740" algn="l"/>
                <a:tab pos="333375" algn="l"/>
              </a:tabLst>
            </a:pPr>
            <a:r>
              <a:rPr sz="2500" spc="-5" dirty="0">
                <a:latin typeface="Arial"/>
                <a:cs typeface="Arial"/>
              </a:rPr>
              <a:t>This type </a:t>
            </a:r>
            <a:r>
              <a:rPr sz="2500" dirty="0">
                <a:latin typeface="Arial"/>
                <a:cs typeface="Arial"/>
              </a:rPr>
              <a:t>of </a:t>
            </a:r>
            <a:r>
              <a:rPr sz="2500" spc="-5" dirty="0">
                <a:latin typeface="Arial"/>
                <a:cs typeface="Arial"/>
              </a:rPr>
              <a:t>air conditioner is also used </a:t>
            </a:r>
            <a:r>
              <a:rPr sz="2500" spc="-10" dirty="0">
                <a:latin typeface="Arial"/>
                <a:cs typeface="Arial"/>
              </a:rPr>
              <a:t>in </a:t>
            </a:r>
            <a:r>
              <a:rPr sz="2500" spc="-5" dirty="0">
                <a:latin typeface="Arial"/>
                <a:cs typeface="Arial"/>
              </a:rPr>
              <a:t>small  commercial</a:t>
            </a:r>
            <a:r>
              <a:rPr sz="2500" spc="15" dirty="0">
                <a:latin typeface="Arial"/>
                <a:cs typeface="Arial"/>
              </a:rPr>
              <a:t> </a:t>
            </a:r>
            <a:r>
              <a:rPr sz="2500" spc="-5" dirty="0">
                <a:latin typeface="Arial"/>
                <a:cs typeface="Arial"/>
              </a:rPr>
              <a:t>buildings.</a:t>
            </a:r>
            <a:endParaRPr sz="2500">
              <a:latin typeface="Arial"/>
              <a:cs typeface="Arial"/>
            </a:endParaRPr>
          </a:p>
          <a:p>
            <a:pPr marL="332740" marR="347980" indent="-320040">
              <a:lnSpc>
                <a:spcPts val="2400"/>
              </a:lnSpc>
              <a:spcBef>
                <a:spcPts val="700"/>
              </a:spcBef>
              <a:buClr>
                <a:srgbClr val="DD8046"/>
              </a:buClr>
              <a:buSzPct val="60000"/>
              <a:buFont typeface="Wingdings"/>
              <a:buChar char=""/>
              <a:tabLst>
                <a:tab pos="404495" algn="l"/>
                <a:tab pos="405130" algn="l"/>
              </a:tabLst>
            </a:pPr>
            <a:r>
              <a:rPr sz="2500" spc="-5" dirty="0">
                <a:latin typeface="Arial"/>
                <a:cs typeface="Arial"/>
              </a:rPr>
              <a:t>Air supply and return ducts come from indoors  through the home's exterior wall or roof to connect  with the packaged air </a:t>
            </a:r>
            <a:r>
              <a:rPr sz="2500" spc="-15" dirty="0">
                <a:latin typeface="Arial"/>
                <a:cs typeface="Arial"/>
              </a:rPr>
              <a:t>conditioner, </a:t>
            </a:r>
            <a:r>
              <a:rPr sz="2500" spc="-5" dirty="0">
                <a:latin typeface="Arial"/>
                <a:cs typeface="Arial"/>
              </a:rPr>
              <a:t>which is usually  located</a:t>
            </a:r>
            <a:r>
              <a:rPr sz="2500" spc="-15" dirty="0">
                <a:latin typeface="Arial"/>
                <a:cs typeface="Arial"/>
              </a:rPr>
              <a:t> </a:t>
            </a:r>
            <a:r>
              <a:rPr sz="2500" spc="-5" dirty="0">
                <a:latin typeface="Arial"/>
                <a:cs typeface="Arial"/>
              </a:rPr>
              <a:t>outdoors.</a:t>
            </a:r>
            <a:endParaRPr sz="2500">
              <a:latin typeface="Arial"/>
              <a:cs typeface="Arial"/>
            </a:endParaRPr>
          </a:p>
          <a:p>
            <a:pPr marL="332740" marR="322580" indent="-320040">
              <a:lnSpc>
                <a:spcPct val="80000"/>
              </a:lnSpc>
              <a:spcBef>
                <a:spcPts val="725"/>
              </a:spcBef>
              <a:buClr>
                <a:srgbClr val="DD8046"/>
              </a:buClr>
              <a:buSzPct val="60000"/>
              <a:buFont typeface="Wingdings"/>
              <a:buChar char=""/>
              <a:tabLst>
                <a:tab pos="421005" algn="l"/>
                <a:tab pos="421640" algn="l"/>
              </a:tabLst>
            </a:pPr>
            <a:r>
              <a:rPr sz="2500" spc="-5" dirty="0">
                <a:latin typeface="Arial"/>
                <a:cs typeface="Arial"/>
              </a:rPr>
              <a:t>Packaged air conditioners </a:t>
            </a:r>
            <a:r>
              <a:rPr sz="2500" dirty="0">
                <a:latin typeface="Arial"/>
                <a:cs typeface="Arial"/>
              </a:rPr>
              <a:t>often </a:t>
            </a:r>
            <a:r>
              <a:rPr sz="2500" spc="-5" dirty="0">
                <a:latin typeface="Arial"/>
                <a:cs typeface="Arial"/>
              </a:rPr>
              <a:t>include electric  heating coils or a natural gas furnace. This  combination of air conditioner and central heater  eliminates the need for a separate furnace</a:t>
            </a:r>
            <a:r>
              <a:rPr sz="2500" spc="70" dirty="0">
                <a:latin typeface="Arial"/>
                <a:cs typeface="Arial"/>
              </a:rPr>
              <a:t> </a:t>
            </a:r>
            <a:r>
              <a:rPr sz="2500" spc="-5" dirty="0">
                <a:latin typeface="Arial"/>
                <a:cs typeface="Arial"/>
              </a:rPr>
              <a:t>indoors</a:t>
            </a:r>
            <a:endParaRPr sz="2500">
              <a:latin typeface="Arial"/>
              <a:cs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2326005" marR="5080" indent="-789940">
              <a:lnSpc>
                <a:spcPct val="100000"/>
              </a:lnSpc>
              <a:spcBef>
                <a:spcPts val="100"/>
              </a:spcBef>
            </a:pPr>
            <a:r>
              <a:rPr sz="4800" dirty="0"/>
              <a:t>COMPONENTS</a:t>
            </a:r>
            <a:r>
              <a:rPr sz="4800" spc="-95" dirty="0"/>
              <a:t> </a:t>
            </a:r>
            <a:r>
              <a:rPr sz="4800" dirty="0"/>
              <a:t>OF  </a:t>
            </a:r>
            <a:r>
              <a:rPr sz="4800" spc="-5" dirty="0"/>
              <a:t>CENTRAL</a:t>
            </a:r>
            <a:r>
              <a:rPr sz="4800" spc="-459" dirty="0"/>
              <a:t> </a:t>
            </a:r>
            <a:r>
              <a:rPr sz="4800" spc="-5" dirty="0"/>
              <a:t>AC</a:t>
            </a:r>
            <a:endParaRPr sz="4800"/>
          </a:p>
        </p:txBody>
      </p:sp>
      <p:sp>
        <p:nvSpPr>
          <p:cNvPr id="3" name="object 3"/>
          <p:cNvSpPr txBox="1"/>
          <p:nvPr/>
        </p:nvSpPr>
        <p:spPr>
          <a:xfrm>
            <a:off x="691387" y="1534326"/>
            <a:ext cx="4014470" cy="4805045"/>
          </a:xfrm>
          <a:prstGeom prst="rect">
            <a:avLst/>
          </a:prstGeom>
        </p:spPr>
        <p:txBody>
          <a:bodyPr vert="horz" wrap="square" lIns="0" tIns="101600" rIns="0" bIns="0" rtlCol="0">
            <a:spAutoFit/>
          </a:bodyPr>
          <a:lstStyle/>
          <a:p>
            <a:pPr marL="332740" indent="-320040">
              <a:lnSpc>
                <a:spcPct val="100000"/>
              </a:lnSpc>
              <a:spcBef>
                <a:spcPts val="800"/>
              </a:spcBef>
              <a:buClr>
                <a:srgbClr val="DD8046"/>
              </a:buClr>
              <a:buSzPct val="60344"/>
              <a:buFont typeface="Wingdings"/>
              <a:buChar char=""/>
              <a:tabLst>
                <a:tab pos="333375" algn="l"/>
              </a:tabLst>
            </a:pPr>
            <a:r>
              <a:rPr sz="2900" dirty="0">
                <a:latin typeface="Arial"/>
                <a:cs typeface="Arial"/>
              </a:rPr>
              <a:t>Air handling</a:t>
            </a:r>
            <a:r>
              <a:rPr sz="2900" spc="-75" dirty="0">
                <a:latin typeface="Arial"/>
                <a:cs typeface="Arial"/>
              </a:rPr>
              <a:t> </a:t>
            </a:r>
            <a:r>
              <a:rPr sz="2900" dirty="0">
                <a:latin typeface="Arial"/>
                <a:cs typeface="Arial"/>
              </a:rPr>
              <a:t>unit(AHU)</a:t>
            </a:r>
            <a:endParaRPr sz="2900">
              <a:latin typeface="Arial"/>
              <a:cs typeface="Arial"/>
            </a:endParaRPr>
          </a:p>
          <a:p>
            <a:pPr marL="332740" indent="-320040">
              <a:lnSpc>
                <a:spcPct val="100000"/>
              </a:lnSpc>
              <a:spcBef>
                <a:spcPts val="700"/>
              </a:spcBef>
              <a:buClr>
                <a:srgbClr val="DD8046"/>
              </a:buClr>
              <a:buSzPct val="60344"/>
              <a:buFont typeface="Wingdings"/>
              <a:buChar char=""/>
              <a:tabLst>
                <a:tab pos="333375" algn="l"/>
              </a:tabLst>
            </a:pPr>
            <a:r>
              <a:rPr sz="2900" dirty="0">
                <a:latin typeface="Arial"/>
                <a:cs typeface="Arial"/>
              </a:rPr>
              <a:t>Supplying</a:t>
            </a:r>
            <a:r>
              <a:rPr sz="2900" spc="-40" dirty="0">
                <a:latin typeface="Arial"/>
                <a:cs typeface="Arial"/>
              </a:rPr>
              <a:t> </a:t>
            </a:r>
            <a:r>
              <a:rPr sz="2900" dirty="0">
                <a:latin typeface="Arial"/>
                <a:cs typeface="Arial"/>
              </a:rPr>
              <a:t>duct</a:t>
            </a:r>
            <a:endParaRPr sz="2900">
              <a:latin typeface="Arial"/>
              <a:cs typeface="Arial"/>
            </a:endParaRPr>
          </a:p>
          <a:p>
            <a:pPr marL="332740" indent="-320040">
              <a:lnSpc>
                <a:spcPct val="100000"/>
              </a:lnSpc>
              <a:spcBef>
                <a:spcPts val="705"/>
              </a:spcBef>
              <a:buClr>
                <a:srgbClr val="DD8046"/>
              </a:buClr>
              <a:buSzPct val="60344"/>
              <a:buFont typeface="Wingdings"/>
              <a:buChar char=""/>
              <a:tabLst>
                <a:tab pos="333375" algn="l"/>
              </a:tabLst>
            </a:pPr>
            <a:r>
              <a:rPr sz="2900" dirty="0">
                <a:latin typeface="Arial"/>
                <a:cs typeface="Arial"/>
              </a:rPr>
              <a:t>Return</a:t>
            </a:r>
            <a:r>
              <a:rPr sz="2900" spc="-40" dirty="0">
                <a:latin typeface="Arial"/>
                <a:cs typeface="Arial"/>
              </a:rPr>
              <a:t> </a:t>
            </a:r>
            <a:r>
              <a:rPr sz="2900" dirty="0">
                <a:latin typeface="Arial"/>
                <a:cs typeface="Arial"/>
              </a:rPr>
              <a:t>duct</a:t>
            </a:r>
            <a:endParaRPr sz="2900">
              <a:latin typeface="Arial"/>
              <a:cs typeface="Arial"/>
            </a:endParaRPr>
          </a:p>
          <a:p>
            <a:pPr marL="332740" indent="-320040">
              <a:lnSpc>
                <a:spcPct val="100000"/>
              </a:lnSpc>
              <a:spcBef>
                <a:spcPts val="695"/>
              </a:spcBef>
              <a:buClr>
                <a:srgbClr val="DD8046"/>
              </a:buClr>
              <a:buSzPct val="60344"/>
              <a:buFont typeface="Wingdings"/>
              <a:buChar char=""/>
              <a:tabLst>
                <a:tab pos="333375" algn="l"/>
              </a:tabLst>
            </a:pPr>
            <a:r>
              <a:rPr sz="2900" spc="-5" dirty="0">
                <a:latin typeface="Arial"/>
                <a:cs typeface="Arial"/>
              </a:rPr>
              <a:t>Diffusers/Registers</a:t>
            </a:r>
            <a:endParaRPr sz="2900">
              <a:latin typeface="Arial"/>
              <a:cs typeface="Arial"/>
            </a:endParaRPr>
          </a:p>
          <a:p>
            <a:pPr marL="332740" indent="-320040">
              <a:lnSpc>
                <a:spcPct val="100000"/>
              </a:lnSpc>
              <a:spcBef>
                <a:spcPts val="700"/>
              </a:spcBef>
              <a:buClr>
                <a:srgbClr val="DD8046"/>
              </a:buClr>
              <a:buSzPct val="60344"/>
              <a:buFont typeface="Wingdings"/>
              <a:buChar char=""/>
              <a:tabLst>
                <a:tab pos="333375" algn="l"/>
              </a:tabLst>
            </a:pPr>
            <a:r>
              <a:rPr sz="2900" dirty="0">
                <a:latin typeface="Arial"/>
                <a:cs typeface="Arial"/>
              </a:rPr>
              <a:t>Compressor</a:t>
            </a:r>
            <a:endParaRPr sz="2900">
              <a:latin typeface="Arial"/>
              <a:cs typeface="Arial"/>
            </a:endParaRPr>
          </a:p>
          <a:p>
            <a:pPr marL="332740" indent="-320040">
              <a:lnSpc>
                <a:spcPct val="100000"/>
              </a:lnSpc>
              <a:spcBef>
                <a:spcPts val="710"/>
              </a:spcBef>
              <a:buClr>
                <a:srgbClr val="DD8046"/>
              </a:buClr>
              <a:buSzPct val="60344"/>
              <a:buFont typeface="Wingdings"/>
              <a:buChar char=""/>
              <a:tabLst>
                <a:tab pos="333375" algn="l"/>
              </a:tabLst>
            </a:pPr>
            <a:r>
              <a:rPr sz="2900" dirty="0">
                <a:latin typeface="Arial"/>
                <a:cs typeface="Arial"/>
              </a:rPr>
              <a:t>Condenser</a:t>
            </a:r>
            <a:endParaRPr sz="2900">
              <a:latin typeface="Arial"/>
              <a:cs typeface="Arial"/>
            </a:endParaRPr>
          </a:p>
          <a:p>
            <a:pPr marL="332740" indent="-320040">
              <a:lnSpc>
                <a:spcPct val="100000"/>
              </a:lnSpc>
              <a:spcBef>
                <a:spcPts val="695"/>
              </a:spcBef>
              <a:buClr>
                <a:srgbClr val="DD8046"/>
              </a:buClr>
              <a:buSzPct val="60344"/>
              <a:buFont typeface="Wingdings"/>
              <a:buChar char=""/>
              <a:tabLst>
                <a:tab pos="333375" algn="l"/>
              </a:tabLst>
            </a:pPr>
            <a:r>
              <a:rPr sz="2900" dirty="0">
                <a:latin typeface="Arial"/>
                <a:cs typeface="Arial"/>
              </a:rPr>
              <a:t>Expansion</a:t>
            </a:r>
            <a:r>
              <a:rPr sz="2900" spc="-45" dirty="0">
                <a:latin typeface="Arial"/>
                <a:cs typeface="Arial"/>
              </a:rPr>
              <a:t> </a:t>
            </a:r>
            <a:r>
              <a:rPr sz="2900" dirty="0">
                <a:latin typeface="Arial"/>
                <a:cs typeface="Arial"/>
              </a:rPr>
              <a:t>device</a:t>
            </a:r>
            <a:endParaRPr sz="2900">
              <a:latin typeface="Arial"/>
              <a:cs typeface="Arial"/>
            </a:endParaRPr>
          </a:p>
          <a:p>
            <a:pPr marL="332740" indent="-320040">
              <a:lnSpc>
                <a:spcPct val="100000"/>
              </a:lnSpc>
              <a:spcBef>
                <a:spcPts val="700"/>
              </a:spcBef>
              <a:buClr>
                <a:srgbClr val="DD8046"/>
              </a:buClr>
              <a:buSzPct val="60344"/>
              <a:buFont typeface="Wingdings"/>
              <a:buChar char=""/>
              <a:tabLst>
                <a:tab pos="333375" algn="l"/>
              </a:tabLst>
            </a:pPr>
            <a:r>
              <a:rPr sz="2900" dirty="0">
                <a:latin typeface="Arial"/>
                <a:cs typeface="Arial"/>
              </a:rPr>
              <a:t>Evaporator</a:t>
            </a:r>
            <a:endParaRPr sz="2900">
              <a:latin typeface="Arial"/>
              <a:cs typeface="Arial"/>
            </a:endParaRPr>
          </a:p>
          <a:p>
            <a:pPr marL="332740" indent="-320040">
              <a:lnSpc>
                <a:spcPct val="100000"/>
              </a:lnSpc>
              <a:spcBef>
                <a:spcPts val="705"/>
              </a:spcBef>
              <a:buClr>
                <a:srgbClr val="DD8046"/>
              </a:buClr>
              <a:buSzPct val="60344"/>
              <a:buFont typeface="Wingdings"/>
              <a:buChar char=""/>
              <a:tabLst>
                <a:tab pos="333375" algn="l"/>
              </a:tabLst>
            </a:pPr>
            <a:r>
              <a:rPr sz="2900" dirty="0">
                <a:latin typeface="Arial"/>
                <a:cs typeface="Arial"/>
              </a:rPr>
              <a:t>Thermostat</a:t>
            </a:r>
            <a:endParaRPr sz="2900">
              <a:latin typeface="Arial"/>
              <a:cs typeface="Arial"/>
            </a:endParaRPr>
          </a:p>
        </p:txBody>
      </p:sp>
      <p:sp>
        <p:nvSpPr>
          <p:cNvPr id="4" name="object 4"/>
          <p:cNvSpPr/>
          <p:nvPr/>
        </p:nvSpPr>
        <p:spPr>
          <a:xfrm>
            <a:off x="4072128" y="2142742"/>
            <a:ext cx="5032248" cy="4643628"/>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49121" y="281685"/>
            <a:ext cx="6693534" cy="848360"/>
          </a:xfrm>
          <a:prstGeom prst="rect">
            <a:avLst/>
          </a:prstGeom>
        </p:spPr>
        <p:txBody>
          <a:bodyPr vert="horz" wrap="square" lIns="0" tIns="12700" rIns="0" bIns="0" rtlCol="0">
            <a:spAutoFit/>
          </a:bodyPr>
          <a:lstStyle/>
          <a:p>
            <a:pPr marL="12700">
              <a:lnSpc>
                <a:spcPct val="100000"/>
              </a:lnSpc>
              <a:spcBef>
                <a:spcPts val="100"/>
              </a:spcBef>
            </a:pPr>
            <a:r>
              <a:rPr sz="5400" dirty="0"/>
              <a:t>AIR HANDLING</a:t>
            </a:r>
            <a:r>
              <a:rPr sz="5400" spc="-100" dirty="0"/>
              <a:t> </a:t>
            </a:r>
            <a:r>
              <a:rPr sz="5400" dirty="0"/>
              <a:t>UNIT</a:t>
            </a:r>
            <a:endParaRPr sz="5400"/>
          </a:p>
        </p:txBody>
      </p:sp>
      <p:sp>
        <p:nvSpPr>
          <p:cNvPr id="3" name="object 3"/>
          <p:cNvSpPr txBox="1"/>
          <p:nvPr/>
        </p:nvSpPr>
        <p:spPr>
          <a:xfrm>
            <a:off x="691387" y="1625853"/>
            <a:ext cx="7934325" cy="2763520"/>
          </a:xfrm>
          <a:prstGeom prst="rect">
            <a:avLst/>
          </a:prstGeom>
        </p:spPr>
        <p:txBody>
          <a:bodyPr vert="horz" wrap="square" lIns="0" tIns="12700" rIns="0" bIns="0" rtlCol="0">
            <a:spAutoFit/>
          </a:bodyPr>
          <a:lstStyle/>
          <a:p>
            <a:pPr marL="332740" marR="185420" indent="-320040">
              <a:lnSpc>
                <a:spcPct val="100000"/>
              </a:lnSpc>
              <a:spcBef>
                <a:spcPts val="100"/>
              </a:spcBef>
              <a:buClr>
                <a:srgbClr val="DD8046"/>
              </a:buClr>
              <a:buSzPct val="60416"/>
              <a:buFont typeface="Wingdings"/>
              <a:buChar char=""/>
              <a:tabLst>
                <a:tab pos="332740" algn="l"/>
                <a:tab pos="333375" algn="l"/>
              </a:tabLst>
            </a:pPr>
            <a:r>
              <a:rPr sz="2400" dirty="0">
                <a:latin typeface="Arial"/>
                <a:cs typeface="Arial"/>
              </a:rPr>
              <a:t>The </a:t>
            </a:r>
            <a:r>
              <a:rPr sz="2400" spc="-5" dirty="0">
                <a:latin typeface="Arial"/>
                <a:cs typeface="Arial"/>
              </a:rPr>
              <a:t>function </a:t>
            </a:r>
            <a:r>
              <a:rPr sz="2400" dirty="0">
                <a:latin typeface="Arial"/>
                <a:cs typeface="Arial"/>
              </a:rPr>
              <a:t>of </a:t>
            </a:r>
            <a:r>
              <a:rPr sz="2400" spc="-5" dirty="0">
                <a:latin typeface="Arial"/>
                <a:cs typeface="Arial"/>
              </a:rPr>
              <a:t>AHU is </a:t>
            </a:r>
            <a:r>
              <a:rPr sz="2400" dirty="0">
                <a:latin typeface="Arial"/>
                <a:cs typeface="Arial"/>
              </a:rPr>
              <a:t>to suck </a:t>
            </a:r>
            <a:r>
              <a:rPr sz="2400" spc="-5" dirty="0">
                <a:latin typeface="Arial"/>
                <a:cs typeface="Arial"/>
              </a:rPr>
              <a:t>air </a:t>
            </a:r>
            <a:r>
              <a:rPr sz="2400" dirty="0">
                <a:latin typeface="Arial"/>
                <a:cs typeface="Arial"/>
              </a:rPr>
              <a:t>from the </a:t>
            </a:r>
            <a:r>
              <a:rPr sz="2400" spc="-5" dirty="0">
                <a:latin typeface="Arial"/>
                <a:cs typeface="Arial"/>
              </a:rPr>
              <a:t>rooms  through return </a:t>
            </a:r>
            <a:r>
              <a:rPr sz="2400" dirty="0">
                <a:latin typeface="Arial"/>
                <a:cs typeface="Arial"/>
              </a:rPr>
              <a:t>duct </a:t>
            </a:r>
            <a:r>
              <a:rPr sz="2400" spc="-5" dirty="0">
                <a:latin typeface="Arial"/>
                <a:cs typeface="Arial"/>
              </a:rPr>
              <a:t>and let </a:t>
            </a:r>
            <a:r>
              <a:rPr sz="2400" dirty="0">
                <a:latin typeface="Arial"/>
                <a:cs typeface="Arial"/>
              </a:rPr>
              <a:t>it </a:t>
            </a:r>
            <a:r>
              <a:rPr sz="2400" spc="-5" dirty="0">
                <a:latin typeface="Arial"/>
                <a:cs typeface="Arial"/>
              </a:rPr>
              <a:t>pass through air </a:t>
            </a:r>
            <a:r>
              <a:rPr sz="2400" dirty="0">
                <a:latin typeface="Arial"/>
                <a:cs typeface="Arial"/>
              </a:rPr>
              <a:t>filters,  </a:t>
            </a:r>
            <a:r>
              <a:rPr sz="2400" spc="-5" dirty="0">
                <a:latin typeface="Arial"/>
                <a:cs typeface="Arial"/>
              </a:rPr>
              <a:t>then discharging </a:t>
            </a:r>
            <a:r>
              <a:rPr sz="2400" dirty="0">
                <a:latin typeface="Arial"/>
                <a:cs typeface="Arial"/>
              </a:rPr>
              <a:t>the </a:t>
            </a:r>
            <a:r>
              <a:rPr sz="2400" spc="-5" dirty="0">
                <a:latin typeface="Arial"/>
                <a:cs typeface="Arial"/>
              </a:rPr>
              <a:t>conditioned air back </a:t>
            </a:r>
            <a:r>
              <a:rPr sz="2400" dirty="0">
                <a:latin typeface="Arial"/>
                <a:cs typeface="Arial"/>
              </a:rPr>
              <a:t>to the</a:t>
            </a:r>
            <a:r>
              <a:rPr sz="2400" spc="90" dirty="0">
                <a:latin typeface="Arial"/>
                <a:cs typeface="Arial"/>
              </a:rPr>
              <a:t> </a:t>
            </a:r>
            <a:r>
              <a:rPr sz="2400" dirty="0">
                <a:latin typeface="Arial"/>
                <a:cs typeface="Arial"/>
              </a:rPr>
              <a:t>rooms.</a:t>
            </a:r>
            <a:endParaRPr sz="2400">
              <a:latin typeface="Arial"/>
              <a:cs typeface="Arial"/>
            </a:endParaRPr>
          </a:p>
          <a:p>
            <a:pPr marL="332740" marR="513080" indent="-320040">
              <a:lnSpc>
                <a:spcPct val="100000"/>
              </a:lnSpc>
              <a:spcBef>
                <a:spcPts val="700"/>
              </a:spcBef>
              <a:buClr>
                <a:srgbClr val="DD8046"/>
              </a:buClr>
              <a:buSzPct val="60416"/>
              <a:buFont typeface="Wingdings"/>
              <a:buChar char=""/>
              <a:tabLst>
                <a:tab pos="332740" algn="l"/>
                <a:tab pos="333375" algn="l"/>
              </a:tabLst>
            </a:pPr>
            <a:r>
              <a:rPr sz="2400" dirty="0">
                <a:latin typeface="Arial"/>
                <a:cs typeface="Arial"/>
              </a:rPr>
              <a:t>It </a:t>
            </a:r>
            <a:r>
              <a:rPr sz="2400" spc="-5" dirty="0">
                <a:latin typeface="Arial"/>
                <a:cs typeface="Arial"/>
              </a:rPr>
              <a:t>is shaped like a box </a:t>
            </a:r>
            <a:r>
              <a:rPr sz="2400" dirty="0">
                <a:latin typeface="Arial"/>
                <a:cs typeface="Arial"/>
              </a:rPr>
              <a:t>that </a:t>
            </a:r>
            <a:r>
              <a:rPr sz="2400" spc="-5" dirty="0">
                <a:latin typeface="Arial"/>
                <a:cs typeface="Arial"/>
              </a:rPr>
              <a:t>contain some equipments  such as </a:t>
            </a:r>
            <a:r>
              <a:rPr sz="2400" spc="-15" dirty="0">
                <a:latin typeface="Arial"/>
                <a:cs typeface="Arial"/>
              </a:rPr>
              <a:t>filter,blower</a:t>
            </a:r>
            <a:r>
              <a:rPr sz="2400" spc="25" dirty="0">
                <a:latin typeface="Arial"/>
                <a:cs typeface="Arial"/>
              </a:rPr>
              <a:t> </a:t>
            </a:r>
            <a:r>
              <a:rPr sz="2400" dirty="0">
                <a:latin typeface="Arial"/>
                <a:cs typeface="Arial"/>
              </a:rPr>
              <a:t>etc.</a:t>
            </a:r>
            <a:endParaRPr sz="2400">
              <a:latin typeface="Arial"/>
              <a:cs typeface="Arial"/>
            </a:endParaRPr>
          </a:p>
          <a:p>
            <a:pPr marL="332740" marR="5080" indent="-320040">
              <a:lnSpc>
                <a:spcPct val="100000"/>
              </a:lnSpc>
              <a:spcBef>
                <a:spcPts val="695"/>
              </a:spcBef>
              <a:buClr>
                <a:srgbClr val="DD8046"/>
              </a:buClr>
              <a:buSzPct val="60416"/>
              <a:buFont typeface="Wingdings"/>
              <a:buChar char=""/>
              <a:tabLst>
                <a:tab pos="332740" algn="l"/>
                <a:tab pos="333375" algn="l"/>
              </a:tabLst>
            </a:pPr>
            <a:r>
              <a:rPr sz="2400" dirty="0">
                <a:latin typeface="Arial"/>
                <a:cs typeface="Arial"/>
              </a:rPr>
              <a:t>It </a:t>
            </a:r>
            <a:r>
              <a:rPr sz="2400" spc="-5" dirty="0">
                <a:latin typeface="Arial"/>
                <a:cs typeface="Arial"/>
              </a:rPr>
              <a:t>is located </a:t>
            </a:r>
            <a:r>
              <a:rPr sz="2400" dirty="0">
                <a:latin typeface="Arial"/>
                <a:cs typeface="Arial"/>
              </a:rPr>
              <a:t>at the top </a:t>
            </a:r>
            <a:r>
              <a:rPr sz="2400" spc="-5" dirty="0">
                <a:latin typeface="Arial"/>
                <a:cs typeface="Arial"/>
              </a:rPr>
              <a:t>of building and </a:t>
            </a:r>
            <a:r>
              <a:rPr sz="2400" dirty="0">
                <a:latin typeface="Arial"/>
                <a:cs typeface="Arial"/>
              </a:rPr>
              <a:t>the </a:t>
            </a:r>
            <a:r>
              <a:rPr sz="2400" spc="-5" dirty="0">
                <a:latin typeface="Arial"/>
                <a:cs typeface="Arial"/>
              </a:rPr>
              <a:t>door </a:t>
            </a:r>
            <a:r>
              <a:rPr sz="2400" dirty="0">
                <a:latin typeface="Arial"/>
                <a:cs typeface="Arial"/>
              </a:rPr>
              <a:t>of </a:t>
            </a:r>
            <a:r>
              <a:rPr sz="2400" spc="-5" dirty="0">
                <a:latin typeface="Arial"/>
                <a:cs typeface="Arial"/>
              </a:rPr>
              <a:t>room </a:t>
            </a:r>
            <a:r>
              <a:rPr sz="2400" spc="-10" dirty="0">
                <a:latin typeface="Arial"/>
                <a:cs typeface="Arial"/>
              </a:rPr>
              <a:t>is  </a:t>
            </a:r>
            <a:r>
              <a:rPr sz="2400" spc="-5" dirty="0">
                <a:latin typeface="Arial"/>
                <a:cs typeface="Arial"/>
              </a:rPr>
              <a:t>always</a:t>
            </a:r>
            <a:r>
              <a:rPr sz="2400" spc="20" dirty="0">
                <a:latin typeface="Arial"/>
                <a:cs typeface="Arial"/>
              </a:rPr>
              <a:t> </a:t>
            </a:r>
            <a:r>
              <a:rPr sz="2400" spc="-5" dirty="0">
                <a:latin typeface="Arial"/>
                <a:cs typeface="Arial"/>
              </a:rPr>
              <a:t>closed.</a:t>
            </a:r>
            <a:endParaRPr sz="2400">
              <a:latin typeface="Arial"/>
              <a:cs typeface="Arial"/>
            </a:endParaRPr>
          </a:p>
        </p:txBody>
      </p:sp>
      <p:sp>
        <p:nvSpPr>
          <p:cNvPr id="4" name="object 4"/>
          <p:cNvSpPr/>
          <p:nvPr/>
        </p:nvSpPr>
        <p:spPr>
          <a:xfrm>
            <a:off x="1214627" y="4357115"/>
            <a:ext cx="7714488" cy="2500883"/>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92020" y="281685"/>
            <a:ext cx="5995035" cy="848360"/>
          </a:xfrm>
          <a:prstGeom prst="rect">
            <a:avLst/>
          </a:prstGeom>
        </p:spPr>
        <p:txBody>
          <a:bodyPr vert="horz" wrap="square" lIns="0" tIns="12700" rIns="0" bIns="0" rtlCol="0">
            <a:spAutoFit/>
          </a:bodyPr>
          <a:lstStyle/>
          <a:p>
            <a:pPr marL="12700">
              <a:lnSpc>
                <a:spcPct val="100000"/>
              </a:lnSpc>
              <a:spcBef>
                <a:spcPts val="100"/>
              </a:spcBef>
            </a:pPr>
            <a:r>
              <a:rPr sz="5400" spc="-50" dirty="0"/>
              <a:t>SUPPLYING</a:t>
            </a:r>
            <a:r>
              <a:rPr sz="5400" spc="-35" dirty="0"/>
              <a:t> </a:t>
            </a:r>
            <a:r>
              <a:rPr sz="5400" spc="-5" dirty="0"/>
              <a:t>DUCT</a:t>
            </a:r>
            <a:endParaRPr sz="5400"/>
          </a:p>
        </p:txBody>
      </p:sp>
      <p:sp>
        <p:nvSpPr>
          <p:cNvPr id="3" name="object 3"/>
          <p:cNvSpPr txBox="1"/>
          <p:nvPr/>
        </p:nvSpPr>
        <p:spPr>
          <a:xfrm>
            <a:off x="691387" y="1622501"/>
            <a:ext cx="7957820" cy="2415540"/>
          </a:xfrm>
          <a:prstGeom prst="rect">
            <a:avLst/>
          </a:prstGeom>
        </p:spPr>
        <p:txBody>
          <a:bodyPr vert="horz" wrap="square" lIns="0" tIns="13335" rIns="0" bIns="0" rtlCol="0">
            <a:spAutoFit/>
          </a:bodyPr>
          <a:lstStyle/>
          <a:p>
            <a:pPr marL="332740" marR="5080" indent="-320040">
              <a:lnSpc>
                <a:spcPct val="100000"/>
              </a:lnSpc>
              <a:spcBef>
                <a:spcPts val="105"/>
              </a:spcBef>
              <a:buClr>
                <a:srgbClr val="DD8046"/>
              </a:buClr>
              <a:buSzPct val="60344"/>
              <a:buFont typeface="Wingdings"/>
              <a:buChar char=""/>
              <a:tabLst>
                <a:tab pos="333375" algn="l"/>
              </a:tabLst>
            </a:pPr>
            <a:r>
              <a:rPr sz="2900" dirty="0">
                <a:latin typeface="Arial"/>
                <a:cs typeface="Arial"/>
              </a:rPr>
              <a:t>It supplies the conditioned air from air</a:t>
            </a:r>
            <a:r>
              <a:rPr sz="2900" spc="-165" dirty="0">
                <a:latin typeface="Arial"/>
                <a:cs typeface="Arial"/>
              </a:rPr>
              <a:t> </a:t>
            </a:r>
            <a:r>
              <a:rPr sz="2900" dirty="0">
                <a:latin typeface="Arial"/>
                <a:cs typeface="Arial"/>
              </a:rPr>
              <a:t>handling  unit (AHU) to the space or</a:t>
            </a:r>
            <a:r>
              <a:rPr sz="2900" spc="-130" dirty="0">
                <a:latin typeface="Arial"/>
                <a:cs typeface="Arial"/>
              </a:rPr>
              <a:t> </a:t>
            </a:r>
            <a:r>
              <a:rPr sz="2900" dirty="0">
                <a:latin typeface="Arial"/>
                <a:cs typeface="Arial"/>
              </a:rPr>
              <a:t>room.</a:t>
            </a:r>
            <a:endParaRPr sz="2900">
              <a:latin typeface="Arial"/>
              <a:cs typeface="Arial"/>
            </a:endParaRPr>
          </a:p>
          <a:p>
            <a:pPr marL="332740" indent="-320040">
              <a:lnSpc>
                <a:spcPct val="100000"/>
              </a:lnSpc>
              <a:spcBef>
                <a:spcPts val="700"/>
              </a:spcBef>
              <a:buClr>
                <a:srgbClr val="DD8046"/>
              </a:buClr>
              <a:buSzPct val="60344"/>
              <a:buFont typeface="Wingdings"/>
              <a:buChar char=""/>
              <a:tabLst>
                <a:tab pos="333375" algn="l"/>
              </a:tabLst>
            </a:pPr>
            <a:r>
              <a:rPr sz="2900" dirty="0">
                <a:latin typeface="Arial"/>
                <a:cs typeface="Arial"/>
              </a:rPr>
              <a:t>It is also called as main</a:t>
            </a:r>
            <a:r>
              <a:rPr sz="2900" spc="-100" dirty="0">
                <a:latin typeface="Arial"/>
                <a:cs typeface="Arial"/>
              </a:rPr>
              <a:t> </a:t>
            </a:r>
            <a:r>
              <a:rPr sz="2900" dirty="0">
                <a:latin typeface="Arial"/>
                <a:cs typeface="Arial"/>
              </a:rPr>
              <a:t>duct.</a:t>
            </a:r>
            <a:endParaRPr sz="2900">
              <a:latin typeface="Arial"/>
              <a:cs typeface="Arial"/>
            </a:endParaRPr>
          </a:p>
          <a:p>
            <a:pPr marL="332740" marR="581025" indent="-320040">
              <a:lnSpc>
                <a:spcPct val="100000"/>
              </a:lnSpc>
              <a:spcBef>
                <a:spcPts val="705"/>
              </a:spcBef>
              <a:buClr>
                <a:srgbClr val="DD8046"/>
              </a:buClr>
              <a:buSzPct val="60344"/>
              <a:buFont typeface="Wingdings"/>
              <a:buChar char=""/>
              <a:tabLst>
                <a:tab pos="333375" algn="l"/>
              </a:tabLst>
            </a:pPr>
            <a:r>
              <a:rPr sz="2900" dirty="0">
                <a:latin typeface="Arial"/>
                <a:cs typeface="Arial"/>
              </a:rPr>
              <a:t>From main duct a number of duct</a:t>
            </a:r>
            <a:r>
              <a:rPr sz="2900" spc="-204" dirty="0">
                <a:latin typeface="Arial"/>
                <a:cs typeface="Arial"/>
              </a:rPr>
              <a:t> </a:t>
            </a:r>
            <a:r>
              <a:rPr sz="2900" dirty="0">
                <a:latin typeface="Arial"/>
                <a:cs typeface="Arial"/>
              </a:rPr>
              <a:t>branches  are provided for the each</a:t>
            </a:r>
            <a:r>
              <a:rPr sz="2900" spc="-150" dirty="0">
                <a:latin typeface="Arial"/>
                <a:cs typeface="Arial"/>
              </a:rPr>
              <a:t> </a:t>
            </a:r>
            <a:r>
              <a:rPr sz="2900" dirty="0">
                <a:latin typeface="Arial"/>
                <a:cs typeface="Arial"/>
              </a:rPr>
              <a:t>room.</a:t>
            </a:r>
            <a:endParaRPr sz="2900">
              <a:latin typeface="Arial"/>
              <a:cs typeface="Arial"/>
            </a:endParaRPr>
          </a:p>
        </p:txBody>
      </p:sp>
      <p:sp>
        <p:nvSpPr>
          <p:cNvPr id="4" name="object 4"/>
          <p:cNvSpPr/>
          <p:nvPr/>
        </p:nvSpPr>
        <p:spPr>
          <a:xfrm>
            <a:off x="4215384" y="4287011"/>
            <a:ext cx="4088891" cy="2052827"/>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24125" y="0"/>
            <a:ext cx="4332605" cy="1671955"/>
          </a:xfrm>
          <a:prstGeom prst="rect">
            <a:avLst/>
          </a:prstGeom>
        </p:spPr>
        <p:txBody>
          <a:bodyPr vert="horz" wrap="square" lIns="0" tIns="12700" rIns="0" bIns="0" rtlCol="0">
            <a:spAutoFit/>
          </a:bodyPr>
          <a:lstStyle/>
          <a:p>
            <a:pPr marL="12700" marR="5080" indent="76200">
              <a:lnSpc>
                <a:spcPct val="100000"/>
              </a:lnSpc>
              <a:spcBef>
                <a:spcPts val="100"/>
              </a:spcBef>
            </a:pPr>
            <a:r>
              <a:rPr sz="5400" dirty="0"/>
              <a:t>RETURN AIR  </a:t>
            </a:r>
            <a:r>
              <a:rPr sz="5400" spc="-5" dirty="0"/>
              <a:t>INLET(DUC</a:t>
            </a:r>
            <a:r>
              <a:rPr sz="5400" spc="10" dirty="0"/>
              <a:t>T</a:t>
            </a:r>
            <a:r>
              <a:rPr sz="5400" spc="-5" dirty="0"/>
              <a:t>)</a:t>
            </a:r>
            <a:endParaRPr sz="5400"/>
          </a:p>
        </p:txBody>
      </p:sp>
      <p:sp>
        <p:nvSpPr>
          <p:cNvPr id="3" name="object 3"/>
          <p:cNvSpPr txBox="1"/>
          <p:nvPr/>
        </p:nvSpPr>
        <p:spPr>
          <a:xfrm>
            <a:off x="691387" y="1624329"/>
            <a:ext cx="7982584" cy="3706495"/>
          </a:xfrm>
          <a:prstGeom prst="rect">
            <a:avLst/>
          </a:prstGeom>
        </p:spPr>
        <p:txBody>
          <a:bodyPr vert="horz" wrap="square" lIns="0" tIns="12065" rIns="0" bIns="0" rtlCol="0">
            <a:spAutoFit/>
          </a:bodyPr>
          <a:lstStyle/>
          <a:p>
            <a:pPr marL="332740" marR="619125" indent="-320040">
              <a:lnSpc>
                <a:spcPct val="100000"/>
              </a:lnSpc>
              <a:spcBef>
                <a:spcPts val="95"/>
              </a:spcBef>
              <a:buClr>
                <a:srgbClr val="DD8046"/>
              </a:buClr>
              <a:buSzPct val="58928"/>
              <a:buFont typeface="Wingdings"/>
              <a:buChar char=""/>
              <a:tabLst>
                <a:tab pos="332740" algn="l"/>
                <a:tab pos="333375" algn="l"/>
              </a:tabLst>
            </a:pPr>
            <a:r>
              <a:rPr sz="2800" spc="-5" dirty="0">
                <a:latin typeface="Arial"/>
                <a:cs typeface="Arial"/>
              </a:rPr>
              <a:t>This component is to regulate and </a:t>
            </a:r>
            <a:r>
              <a:rPr sz="2800" dirty="0">
                <a:latin typeface="Arial"/>
                <a:cs typeface="Arial"/>
              </a:rPr>
              <a:t>extract </a:t>
            </a:r>
            <a:r>
              <a:rPr sz="2800" spc="-5" dirty="0">
                <a:latin typeface="Arial"/>
                <a:cs typeface="Arial"/>
              </a:rPr>
              <a:t>air  </a:t>
            </a:r>
            <a:r>
              <a:rPr sz="2800" dirty="0">
                <a:latin typeface="Arial"/>
                <a:cs typeface="Arial"/>
              </a:rPr>
              <a:t>from </a:t>
            </a:r>
            <a:r>
              <a:rPr sz="2800" spc="-5" dirty="0">
                <a:latin typeface="Arial"/>
                <a:cs typeface="Arial"/>
              </a:rPr>
              <a:t>a room and </a:t>
            </a:r>
            <a:r>
              <a:rPr sz="2800" dirty="0">
                <a:latin typeface="Arial"/>
                <a:cs typeface="Arial"/>
              </a:rPr>
              <a:t>recycle</a:t>
            </a:r>
            <a:r>
              <a:rPr sz="2800" spc="10" dirty="0">
                <a:latin typeface="Arial"/>
                <a:cs typeface="Arial"/>
              </a:rPr>
              <a:t> </a:t>
            </a:r>
            <a:r>
              <a:rPr sz="2800" spc="-5" dirty="0">
                <a:latin typeface="Arial"/>
                <a:cs typeface="Arial"/>
              </a:rPr>
              <a:t>it.</a:t>
            </a:r>
            <a:endParaRPr sz="2800">
              <a:latin typeface="Arial"/>
              <a:cs typeface="Arial"/>
            </a:endParaRPr>
          </a:p>
          <a:p>
            <a:pPr marL="332740" marR="1685925" indent="-320040">
              <a:lnSpc>
                <a:spcPct val="100000"/>
              </a:lnSpc>
              <a:spcBef>
                <a:spcPts val="700"/>
              </a:spcBef>
              <a:buClr>
                <a:srgbClr val="DD8046"/>
              </a:buClr>
              <a:buSzPct val="58928"/>
              <a:buFont typeface="Wingdings"/>
              <a:buChar char=""/>
              <a:tabLst>
                <a:tab pos="332740" algn="l"/>
                <a:tab pos="333375" algn="l"/>
              </a:tabLst>
            </a:pPr>
            <a:r>
              <a:rPr sz="2800" spc="-5" dirty="0">
                <a:latin typeface="Arial"/>
                <a:cs typeface="Arial"/>
              </a:rPr>
              <a:t>Use of </a:t>
            </a:r>
            <a:r>
              <a:rPr sz="2800" dirty="0">
                <a:latin typeface="Arial"/>
                <a:cs typeface="Arial"/>
              </a:rPr>
              <a:t>any ventilating, heating and</a:t>
            </a:r>
            <a:r>
              <a:rPr sz="2800" spc="-55" dirty="0">
                <a:latin typeface="Arial"/>
                <a:cs typeface="Arial"/>
              </a:rPr>
              <a:t> </a:t>
            </a:r>
            <a:r>
              <a:rPr sz="2800" spc="-5" dirty="0">
                <a:latin typeface="Arial"/>
                <a:cs typeface="Arial"/>
              </a:rPr>
              <a:t>air  conditioning.</a:t>
            </a:r>
            <a:endParaRPr sz="2800">
              <a:latin typeface="Arial"/>
              <a:cs typeface="Arial"/>
            </a:endParaRPr>
          </a:p>
          <a:p>
            <a:pPr marL="332740" marR="1193165" indent="-320040">
              <a:lnSpc>
                <a:spcPct val="100000"/>
              </a:lnSpc>
              <a:spcBef>
                <a:spcPts val="710"/>
              </a:spcBef>
              <a:buClr>
                <a:srgbClr val="DD8046"/>
              </a:buClr>
              <a:buSzPct val="58928"/>
              <a:buFont typeface="Wingdings"/>
              <a:buChar char=""/>
              <a:tabLst>
                <a:tab pos="332740" algn="l"/>
                <a:tab pos="333375" algn="l"/>
              </a:tabLst>
            </a:pPr>
            <a:r>
              <a:rPr sz="2800" spc="-5" dirty="0">
                <a:latin typeface="Arial"/>
                <a:cs typeface="Arial"/>
              </a:rPr>
              <a:t>The air will </a:t>
            </a:r>
            <a:r>
              <a:rPr sz="2800" dirty="0">
                <a:latin typeface="Arial"/>
                <a:cs typeface="Arial"/>
              </a:rPr>
              <a:t>force </a:t>
            </a:r>
            <a:r>
              <a:rPr sz="2800" spc="-5" dirty="0">
                <a:latin typeface="Arial"/>
                <a:cs typeface="Arial"/>
              </a:rPr>
              <a:t>air </a:t>
            </a:r>
            <a:r>
              <a:rPr sz="2800" dirty="0">
                <a:latin typeface="Arial"/>
                <a:cs typeface="Arial"/>
              </a:rPr>
              <a:t>process </a:t>
            </a:r>
            <a:r>
              <a:rPr sz="2800" spc="-5" dirty="0">
                <a:latin typeface="Arial"/>
                <a:cs typeface="Arial"/>
              </a:rPr>
              <a:t>which blows  </a:t>
            </a:r>
            <a:r>
              <a:rPr sz="2800" dirty="0">
                <a:latin typeface="Arial"/>
                <a:cs typeface="Arial"/>
              </a:rPr>
              <a:t>through </a:t>
            </a:r>
            <a:r>
              <a:rPr sz="2800" spc="-5" dirty="0">
                <a:latin typeface="Arial"/>
                <a:cs typeface="Arial"/>
              </a:rPr>
              <a:t>the </a:t>
            </a:r>
            <a:r>
              <a:rPr sz="2800" dirty="0">
                <a:latin typeface="Arial"/>
                <a:cs typeface="Arial"/>
              </a:rPr>
              <a:t>duct.</a:t>
            </a:r>
            <a:endParaRPr sz="2800">
              <a:latin typeface="Arial"/>
              <a:cs typeface="Arial"/>
            </a:endParaRPr>
          </a:p>
          <a:p>
            <a:pPr marL="332740" marR="5080" indent="-320040">
              <a:lnSpc>
                <a:spcPct val="100000"/>
              </a:lnSpc>
              <a:spcBef>
                <a:spcPts val="695"/>
              </a:spcBef>
              <a:buClr>
                <a:srgbClr val="DD8046"/>
              </a:buClr>
              <a:buSzPct val="58928"/>
              <a:buFont typeface="Wingdings"/>
              <a:buChar char=""/>
              <a:tabLst>
                <a:tab pos="332740" algn="l"/>
                <a:tab pos="333375" algn="l"/>
              </a:tabLst>
            </a:pPr>
            <a:r>
              <a:rPr sz="2800" spc="-5" dirty="0">
                <a:latin typeface="Arial"/>
                <a:cs typeface="Arial"/>
              </a:rPr>
              <a:t>Located </a:t>
            </a:r>
            <a:r>
              <a:rPr sz="2800" dirty="0">
                <a:latin typeface="Arial"/>
                <a:cs typeface="Arial"/>
              </a:rPr>
              <a:t>either in </a:t>
            </a:r>
            <a:r>
              <a:rPr sz="2800" spc="-5" dirty="0">
                <a:latin typeface="Arial"/>
                <a:cs typeface="Arial"/>
              </a:rPr>
              <a:t>hallway or in the </a:t>
            </a:r>
            <a:r>
              <a:rPr sz="2800" dirty="0">
                <a:latin typeface="Arial"/>
                <a:cs typeface="Arial"/>
              </a:rPr>
              <a:t>ceiling at</a:t>
            </a:r>
            <a:r>
              <a:rPr sz="2800" spc="-114" dirty="0">
                <a:latin typeface="Arial"/>
                <a:cs typeface="Arial"/>
              </a:rPr>
              <a:t> </a:t>
            </a:r>
            <a:r>
              <a:rPr sz="2800" spc="-5" dirty="0">
                <a:latin typeface="Arial"/>
                <a:cs typeface="Arial"/>
              </a:rPr>
              <a:t>AHU  Rooms.</a:t>
            </a:r>
            <a:endParaRPr sz="2800">
              <a:latin typeface="Arial"/>
              <a:cs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80694" y="0"/>
            <a:ext cx="7818755" cy="1489075"/>
          </a:xfrm>
          <a:prstGeom prst="rect">
            <a:avLst/>
          </a:prstGeom>
        </p:spPr>
        <p:txBody>
          <a:bodyPr vert="horz" wrap="square" lIns="0" tIns="12700" rIns="0" bIns="0" rtlCol="0">
            <a:spAutoFit/>
          </a:bodyPr>
          <a:lstStyle/>
          <a:p>
            <a:pPr marL="3061970" marR="5080" indent="-3049905">
              <a:lnSpc>
                <a:spcPct val="100000"/>
              </a:lnSpc>
              <a:spcBef>
                <a:spcPts val="100"/>
              </a:spcBef>
            </a:pPr>
            <a:r>
              <a:rPr sz="4800" dirty="0"/>
              <a:t>DIF</a:t>
            </a:r>
            <a:r>
              <a:rPr sz="4800" spc="-15" dirty="0"/>
              <a:t>F</a:t>
            </a:r>
            <a:r>
              <a:rPr sz="4800" dirty="0"/>
              <a:t>USERS/REGISTERS/G  </a:t>
            </a:r>
            <a:r>
              <a:rPr sz="4800" spc="-5" dirty="0"/>
              <a:t>RILLS</a:t>
            </a:r>
            <a:endParaRPr sz="4800"/>
          </a:p>
        </p:txBody>
      </p:sp>
      <p:sp>
        <p:nvSpPr>
          <p:cNvPr id="3" name="object 3"/>
          <p:cNvSpPr txBox="1"/>
          <p:nvPr/>
        </p:nvSpPr>
        <p:spPr>
          <a:xfrm>
            <a:off x="691387" y="1624329"/>
            <a:ext cx="7844790" cy="3706495"/>
          </a:xfrm>
          <a:prstGeom prst="rect">
            <a:avLst/>
          </a:prstGeom>
        </p:spPr>
        <p:txBody>
          <a:bodyPr vert="horz" wrap="square" lIns="0" tIns="12065" rIns="0" bIns="0" rtlCol="0">
            <a:spAutoFit/>
          </a:bodyPr>
          <a:lstStyle/>
          <a:p>
            <a:pPr marL="332740" marR="342265" indent="-320040">
              <a:lnSpc>
                <a:spcPct val="100000"/>
              </a:lnSpc>
              <a:spcBef>
                <a:spcPts val="95"/>
              </a:spcBef>
              <a:buClr>
                <a:srgbClr val="DD8046"/>
              </a:buClr>
              <a:buSzPct val="58928"/>
              <a:buFont typeface="Wingdings"/>
              <a:buChar char=""/>
              <a:tabLst>
                <a:tab pos="332740" algn="l"/>
                <a:tab pos="333375" algn="l"/>
              </a:tabLst>
            </a:pPr>
            <a:r>
              <a:rPr sz="2800" spc="-5" dirty="0">
                <a:latin typeface="Arial"/>
                <a:cs typeface="Arial"/>
              </a:rPr>
              <a:t>It distributes and </a:t>
            </a:r>
            <a:r>
              <a:rPr sz="2800" dirty="0">
                <a:latin typeface="Arial"/>
                <a:cs typeface="Arial"/>
              </a:rPr>
              <a:t>directs </a:t>
            </a:r>
            <a:r>
              <a:rPr sz="2800" spc="-5" dirty="0">
                <a:latin typeface="Arial"/>
                <a:cs typeface="Arial"/>
              </a:rPr>
              <a:t>the </a:t>
            </a:r>
            <a:r>
              <a:rPr sz="2800" dirty="0">
                <a:latin typeface="Arial"/>
                <a:cs typeface="Arial"/>
              </a:rPr>
              <a:t>conditioned air </a:t>
            </a:r>
            <a:r>
              <a:rPr sz="2800" spc="-5" dirty="0">
                <a:latin typeface="Arial"/>
                <a:cs typeface="Arial"/>
              </a:rPr>
              <a:t>to  the </a:t>
            </a:r>
            <a:r>
              <a:rPr sz="2800" dirty="0">
                <a:latin typeface="Arial"/>
                <a:cs typeface="Arial"/>
              </a:rPr>
              <a:t>occupied</a:t>
            </a:r>
            <a:r>
              <a:rPr sz="2800" spc="15" dirty="0">
                <a:latin typeface="Arial"/>
                <a:cs typeface="Arial"/>
              </a:rPr>
              <a:t> </a:t>
            </a:r>
            <a:r>
              <a:rPr sz="2800" dirty="0">
                <a:latin typeface="Arial"/>
                <a:cs typeface="Arial"/>
              </a:rPr>
              <a:t>space.</a:t>
            </a:r>
            <a:endParaRPr sz="2800">
              <a:latin typeface="Arial"/>
              <a:cs typeface="Arial"/>
            </a:endParaRPr>
          </a:p>
          <a:p>
            <a:pPr marL="332740" marR="5080" indent="-320040">
              <a:lnSpc>
                <a:spcPct val="100000"/>
              </a:lnSpc>
              <a:spcBef>
                <a:spcPts val="700"/>
              </a:spcBef>
              <a:buClr>
                <a:srgbClr val="DD8046"/>
              </a:buClr>
              <a:buSzPct val="58928"/>
              <a:buFont typeface="Wingdings"/>
              <a:buChar char=""/>
              <a:tabLst>
                <a:tab pos="332740" algn="l"/>
                <a:tab pos="333375" algn="l"/>
              </a:tabLst>
            </a:pPr>
            <a:r>
              <a:rPr sz="2800" spc="-5" dirty="0">
                <a:latin typeface="Arial"/>
                <a:cs typeface="Arial"/>
              </a:rPr>
              <a:t>It has a </a:t>
            </a:r>
            <a:r>
              <a:rPr sz="2800" dirty="0">
                <a:latin typeface="Arial"/>
                <a:cs typeface="Arial"/>
              </a:rPr>
              <a:t>rectangular </a:t>
            </a:r>
            <a:r>
              <a:rPr sz="2800" spc="-5" dirty="0">
                <a:latin typeface="Arial"/>
                <a:cs typeface="Arial"/>
              </a:rPr>
              <a:t>or </a:t>
            </a:r>
            <a:r>
              <a:rPr sz="2800" dirty="0">
                <a:latin typeface="Arial"/>
                <a:cs typeface="Arial"/>
              </a:rPr>
              <a:t>square face </a:t>
            </a:r>
            <a:r>
              <a:rPr sz="2800" spc="-5" dirty="0">
                <a:latin typeface="Arial"/>
                <a:cs typeface="Arial"/>
              </a:rPr>
              <a:t>incorporated  with vanes,blades</a:t>
            </a:r>
            <a:r>
              <a:rPr sz="2800" spc="40" dirty="0">
                <a:latin typeface="Arial"/>
                <a:cs typeface="Arial"/>
              </a:rPr>
              <a:t> </a:t>
            </a:r>
            <a:r>
              <a:rPr sz="2800" dirty="0">
                <a:latin typeface="Arial"/>
                <a:cs typeface="Arial"/>
              </a:rPr>
              <a:t>etc.</a:t>
            </a:r>
            <a:endParaRPr sz="2800">
              <a:latin typeface="Arial"/>
              <a:cs typeface="Arial"/>
            </a:endParaRPr>
          </a:p>
          <a:p>
            <a:pPr marL="332740" marR="579755" indent="-320040">
              <a:lnSpc>
                <a:spcPct val="100000"/>
              </a:lnSpc>
              <a:spcBef>
                <a:spcPts val="710"/>
              </a:spcBef>
              <a:buClr>
                <a:srgbClr val="DD8046"/>
              </a:buClr>
              <a:buSzPct val="58928"/>
              <a:buFont typeface="Wingdings"/>
              <a:buChar char=""/>
              <a:tabLst>
                <a:tab pos="332740" algn="l"/>
                <a:tab pos="333375" algn="l"/>
              </a:tabLst>
            </a:pPr>
            <a:r>
              <a:rPr sz="2800" spc="-5" dirty="0">
                <a:latin typeface="Arial"/>
                <a:cs typeface="Arial"/>
              </a:rPr>
              <a:t>It </a:t>
            </a:r>
            <a:r>
              <a:rPr sz="2800" dirty="0">
                <a:latin typeface="Arial"/>
                <a:cs typeface="Arial"/>
              </a:rPr>
              <a:t>controls </a:t>
            </a:r>
            <a:r>
              <a:rPr sz="2800" spc="-5" dirty="0">
                <a:latin typeface="Arial"/>
                <a:cs typeface="Arial"/>
              </a:rPr>
              <a:t>the amount </a:t>
            </a:r>
            <a:r>
              <a:rPr sz="2800" dirty="0">
                <a:latin typeface="Arial"/>
                <a:cs typeface="Arial"/>
              </a:rPr>
              <a:t>of conditioned air </a:t>
            </a:r>
            <a:r>
              <a:rPr sz="2800" spc="-5" dirty="0">
                <a:latin typeface="Arial"/>
                <a:cs typeface="Arial"/>
              </a:rPr>
              <a:t>and  </a:t>
            </a:r>
            <a:r>
              <a:rPr sz="2800" dirty="0">
                <a:latin typeface="Arial"/>
                <a:cs typeface="Arial"/>
              </a:rPr>
              <a:t>deflects </a:t>
            </a:r>
            <a:r>
              <a:rPr sz="2800" spc="-5" dirty="0">
                <a:latin typeface="Arial"/>
                <a:cs typeface="Arial"/>
              </a:rPr>
              <a:t>into the</a:t>
            </a:r>
            <a:r>
              <a:rPr sz="2800" dirty="0">
                <a:latin typeface="Arial"/>
                <a:cs typeface="Arial"/>
              </a:rPr>
              <a:t> space.</a:t>
            </a:r>
            <a:endParaRPr sz="2800">
              <a:latin typeface="Arial"/>
              <a:cs typeface="Arial"/>
            </a:endParaRPr>
          </a:p>
          <a:p>
            <a:pPr marL="332740" marR="243840" indent="-320040">
              <a:lnSpc>
                <a:spcPct val="100000"/>
              </a:lnSpc>
              <a:spcBef>
                <a:spcPts val="695"/>
              </a:spcBef>
              <a:buClr>
                <a:srgbClr val="DD8046"/>
              </a:buClr>
              <a:buSzPct val="58928"/>
              <a:buFont typeface="Wingdings"/>
              <a:buChar char=""/>
              <a:tabLst>
                <a:tab pos="332740" algn="l"/>
                <a:tab pos="333375" algn="l"/>
              </a:tabLst>
            </a:pPr>
            <a:r>
              <a:rPr sz="2800" spc="-5" dirty="0">
                <a:latin typeface="Arial"/>
                <a:cs typeface="Arial"/>
              </a:rPr>
              <a:t>Located at the top of </a:t>
            </a:r>
            <a:r>
              <a:rPr sz="2800" dirty="0">
                <a:latin typeface="Arial"/>
                <a:cs typeface="Arial"/>
              </a:rPr>
              <a:t>ceiling and </a:t>
            </a:r>
            <a:r>
              <a:rPr sz="2800" spc="-5" dirty="0">
                <a:latin typeface="Arial"/>
                <a:cs typeface="Arial"/>
              </a:rPr>
              <a:t>it will come </a:t>
            </a:r>
            <a:r>
              <a:rPr sz="2800" dirty="0">
                <a:latin typeface="Arial"/>
                <a:cs typeface="Arial"/>
              </a:rPr>
              <a:t>in  several types.</a:t>
            </a:r>
            <a:endParaRPr sz="2800">
              <a:latin typeface="Arial"/>
              <a:cs typeface="Arial"/>
            </a:endParaRPr>
          </a:p>
        </p:txBody>
      </p:sp>
      <p:sp>
        <p:nvSpPr>
          <p:cNvPr id="4" name="object 4"/>
          <p:cNvSpPr/>
          <p:nvPr/>
        </p:nvSpPr>
        <p:spPr>
          <a:xfrm>
            <a:off x="6071615" y="4858510"/>
            <a:ext cx="2857499" cy="192786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64104" y="281685"/>
            <a:ext cx="4650105" cy="848360"/>
          </a:xfrm>
          <a:prstGeom prst="rect">
            <a:avLst/>
          </a:prstGeom>
        </p:spPr>
        <p:txBody>
          <a:bodyPr vert="horz" wrap="square" lIns="0" tIns="12700" rIns="0" bIns="0" rtlCol="0">
            <a:spAutoFit/>
          </a:bodyPr>
          <a:lstStyle/>
          <a:p>
            <a:pPr marL="12700">
              <a:lnSpc>
                <a:spcPct val="100000"/>
              </a:lnSpc>
              <a:spcBef>
                <a:spcPts val="100"/>
              </a:spcBef>
            </a:pPr>
            <a:r>
              <a:rPr sz="5400" dirty="0"/>
              <a:t>THERMOS</a:t>
            </a:r>
            <a:r>
              <a:rPr sz="5400" spc="-390" dirty="0"/>
              <a:t>T</a:t>
            </a:r>
            <a:r>
              <a:rPr sz="5400" spc="-400" dirty="0"/>
              <a:t>A</a:t>
            </a:r>
            <a:r>
              <a:rPr sz="5400" dirty="0"/>
              <a:t>T</a:t>
            </a:r>
            <a:endParaRPr sz="5400"/>
          </a:p>
        </p:txBody>
      </p:sp>
      <p:sp>
        <p:nvSpPr>
          <p:cNvPr id="3" name="object 3"/>
          <p:cNvSpPr txBox="1"/>
          <p:nvPr/>
        </p:nvSpPr>
        <p:spPr>
          <a:xfrm>
            <a:off x="691387" y="1622501"/>
            <a:ext cx="7605395" cy="2325370"/>
          </a:xfrm>
          <a:prstGeom prst="rect">
            <a:avLst/>
          </a:prstGeom>
        </p:spPr>
        <p:txBody>
          <a:bodyPr vert="horz" wrap="square" lIns="0" tIns="13335" rIns="0" bIns="0" rtlCol="0">
            <a:spAutoFit/>
          </a:bodyPr>
          <a:lstStyle/>
          <a:p>
            <a:pPr marL="332740" marR="274320" indent="-320040">
              <a:lnSpc>
                <a:spcPct val="100000"/>
              </a:lnSpc>
              <a:spcBef>
                <a:spcPts val="105"/>
              </a:spcBef>
              <a:buClr>
                <a:srgbClr val="DD8046"/>
              </a:buClr>
              <a:buSzPct val="60344"/>
              <a:buFont typeface="Wingdings"/>
              <a:buChar char=""/>
              <a:tabLst>
                <a:tab pos="333375" algn="l"/>
              </a:tabLst>
            </a:pPr>
            <a:r>
              <a:rPr sz="2900" dirty="0">
                <a:latin typeface="Arial"/>
                <a:cs typeface="Arial"/>
              </a:rPr>
              <a:t>It controls the temperature and maintains</a:t>
            </a:r>
            <a:r>
              <a:rPr sz="2900" spc="-225" dirty="0">
                <a:latin typeface="Arial"/>
                <a:cs typeface="Arial"/>
              </a:rPr>
              <a:t> </a:t>
            </a:r>
            <a:r>
              <a:rPr sz="2900" dirty="0">
                <a:latin typeface="Arial"/>
                <a:cs typeface="Arial"/>
              </a:rPr>
              <a:t>a  constant temperature in </a:t>
            </a:r>
            <a:r>
              <a:rPr sz="2900" spc="-5" dirty="0">
                <a:latin typeface="Arial"/>
                <a:cs typeface="Arial"/>
              </a:rPr>
              <a:t>the </a:t>
            </a:r>
            <a:r>
              <a:rPr sz="2900" dirty="0">
                <a:latin typeface="Arial"/>
                <a:cs typeface="Arial"/>
              </a:rPr>
              <a:t>fixed range  throughout the</a:t>
            </a:r>
            <a:r>
              <a:rPr sz="2900" spc="-80" dirty="0">
                <a:latin typeface="Arial"/>
                <a:cs typeface="Arial"/>
              </a:rPr>
              <a:t> </a:t>
            </a:r>
            <a:r>
              <a:rPr sz="2900" dirty="0">
                <a:latin typeface="Arial"/>
                <a:cs typeface="Arial"/>
              </a:rPr>
              <a:t>room.</a:t>
            </a:r>
            <a:endParaRPr sz="2900">
              <a:latin typeface="Arial"/>
              <a:cs typeface="Arial"/>
            </a:endParaRPr>
          </a:p>
          <a:p>
            <a:pPr marL="332740" marR="5080" indent="-320040">
              <a:lnSpc>
                <a:spcPct val="100000"/>
              </a:lnSpc>
              <a:spcBef>
                <a:spcPts val="700"/>
              </a:spcBef>
              <a:buClr>
                <a:srgbClr val="DD8046"/>
              </a:buClr>
              <a:buSzPct val="60344"/>
              <a:buFont typeface="Wingdings"/>
              <a:buChar char=""/>
              <a:tabLst>
                <a:tab pos="333375" algn="l"/>
              </a:tabLst>
            </a:pPr>
            <a:r>
              <a:rPr sz="2900" dirty="0">
                <a:latin typeface="Arial"/>
                <a:cs typeface="Arial"/>
              </a:rPr>
              <a:t>It automatically switches the compressor</a:t>
            </a:r>
            <a:r>
              <a:rPr sz="2900" spc="-180" dirty="0">
                <a:latin typeface="Arial"/>
                <a:cs typeface="Arial"/>
              </a:rPr>
              <a:t> </a:t>
            </a:r>
            <a:r>
              <a:rPr sz="2900" dirty="0">
                <a:latin typeface="Arial"/>
                <a:cs typeface="Arial"/>
              </a:rPr>
              <a:t>ON  or OFF as the temperature rises or falls</a:t>
            </a:r>
            <a:r>
              <a:rPr sz="2900" spc="-180" dirty="0">
                <a:latin typeface="Arial"/>
                <a:cs typeface="Arial"/>
              </a:rPr>
              <a:t> </a:t>
            </a:r>
            <a:r>
              <a:rPr sz="2900" dirty="0">
                <a:latin typeface="Arial"/>
                <a:cs typeface="Arial"/>
              </a:rPr>
              <a:t>.</a:t>
            </a:r>
            <a:endParaRPr sz="2900">
              <a:latin typeface="Arial"/>
              <a:cs typeface="Arial"/>
            </a:endParaRPr>
          </a:p>
        </p:txBody>
      </p:sp>
      <p:sp>
        <p:nvSpPr>
          <p:cNvPr id="4" name="object 4"/>
          <p:cNvSpPr/>
          <p:nvPr/>
        </p:nvSpPr>
        <p:spPr>
          <a:xfrm>
            <a:off x="2785872" y="3785615"/>
            <a:ext cx="4486656" cy="2787396"/>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790825" y="281685"/>
            <a:ext cx="3799204" cy="848360"/>
          </a:xfrm>
          <a:prstGeom prst="rect">
            <a:avLst/>
          </a:prstGeom>
        </p:spPr>
        <p:txBody>
          <a:bodyPr vert="horz" wrap="square" lIns="0" tIns="12700" rIns="0" bIns="0" rtlCol="0">
            <a:spAutoFit/>
          </a:bodyPr>
          <a:lstStyle/>
          <a:p>
            <a:pPr marL="12700">
              <a:lnSpc>
                <a:spcPct val="100000"/>
              </a:lnSpc>
              <a:spcBef>
                <a:spcPts val="100"/>
              </a:spcBef>
            </a:pPr>
            <a:r>
              <a:rPr sz="5400" dirty="0"/>
              <a:t>CONTEN</a:t>
            </a:r>
            <a:r>
              <a:rPr sz="5400" spc="10" dirty="0"/>
              <a:t>T</a:t>
            </a:r>
            <a:r>
              <a:rPr sz="5400" dirty="0"/>
              <a:t>S</a:t>
            </a:r>
            <a:endParaRPr sz="5400"/>
          </a:p>
        </p:txBody>
      </p:sp>
      <p:sp>
        <p:nvSpPr>
          <p:cNvPr id="3" name="object 3"/>
          <p:cNvSpPr txBox="1"/>
          <p:nvPr/>
        </p:nvSpPr>
        <p:spPr>
          <a:xfrm>
            <a:off x="691387" y="1535557"/>
            <a:ext cx="6821805" cy="5077460"/>
          </a:xfrm>
          <a:prstGeom prst="rect">
            <a:avLst/>
          </a:prstGeom>
        </p:spPr>
        <p:txBody>
          <a:bodyPr vert="horz" wrap="square" lIns="0" tIns="60325" rIns="0" bIns="0" rtlCol="0">
            <a:spAutoFit/>
          </a:bodyPr>
          <a:lstStyle/>
          <a:p>
            <a:pPr marL="332740" indent="-320040">
              <a:lnSpc>
                <a:spcPct val="100000"/>
              </a:lnSpc>
              <a:spcBef>
                <a:spcPts val="475"/>
              </a:spcBef>
              <a:buClr>
                <a:srgbClr val="DD8046"/>
              </a:buClr>
              <a:buSzPct val="59259"/>
              <a:buFont typeface="Wingdings"/>
              <a:buChar char=""/>
              <a:tabLst>
                <a:tab pos="332740" algn="l"/>
                <a:tab pos="333375" algn="l"/>
              </a:tabLst>
            </a:pPr>
            <a:r>
              <a:rPr sz="2700" spc="-5" dirty="0">
                <a:latin typeface="Arial"/>
                <a:cs typeface="Arial"/>
              </a:rPr>
              <a:t>INTRODUCTION</a:t>
            </a:r>
            <a:endParaRPr sz="2700">
              <a:latin typeface="Arial"/>
              <a:cs typeface="Arial"/>
            </a:endParaRPr>
          </a:p>
          <a:p>
            <a:pPr marL="332740" indent="-320040">
              <a:lnSpc>
                <a:spcPct val="100000"/>
              </a:lnSpc>
              <a:spcBef>
                <a:spcPts val="375"/>
              </a:spcBef>
              <a:buClr>
                <a:srgbClr val="DD8046"/>
              </a:buClr>
              <a:buSzPct val="59259"/>
              <a:buFont typeface="Wingdings"/>
              <a:buChar char=""/>
              <a:tabLst>
                <a:tab pos="332740" algn="l"/>
                <a:tab pos="333375" algn="l"/>
              </a:tabLst>
            </a:pPr>
            <a:r>
              <a:rPr sz="2700" spc="-20" dirty="0">
                <a:latin typeface="Arial"/>
                <a:cs typeface="Arial"/>
              </a:rPr>
              <a:t>HISTORY</a:t>
            </a:r>
            <a:endParaRPr sz="2700">
              <a:latin typeface="Arial"/>
              <a:cs typeface="Arial"/>
            </a:endParaRPr>
          </a:p>
          <a:p>
            <a:pPr marL="332740" indent="-320040">
              <a:lnSpc>
                <a:spcPct val="100000"/>
              </a:lnSpc>
              <a:spcBef>
                <a:spcPts val="370"/>
              </a:spcBef>
              <a:buClr>
                <a:srgbClr val="DD8046"/>
              </a:buClr>
              <a:buSzPct val="59259"/>
              <a:buFont typeface="Wingdings"/>
              <a:buChar char=""/>
              <a:tabLst>
                <a:tab pos="332740" algn="l"/>
                <a:tab pos="333375" algn="l"/>
              </a:tabLst>
            </a:pPr>
            <a:r>
              <a:rPr sz="2700" spc="-5" dirty="0">
                <a:latin typeface="Arial"/>
                <a:cs typeface="Arial"/>
              </a:rPr>
              <a:t>WORKING PRINCIPLE </a:t>
            </a:r>
            <a:r>
              <a:rPr sz="2700" dirty="0">
                <a:latin typeface="Arial"/>
                <a:cs typeface="Arial"/>
              </a:rPr>
              <a:t>OF</a:t>
            </a:r>
            <a:r>
              <a:rPr sz="2700" spc="-140" dirty="0">
                <a:latin typeface="Arial"/>
                <a:cs typeface="Arial"/>
              </a:rPr>
              <a:t> </a:t>
            </a:r>
            <a:r>
              <a:rPr sz="2700" spc="-5" dirty="0">
                <a:latin typeface="Arial"/>
                <a:cs typeface="Arial"/>
              </a:rPr>
              <a:t>AC</a:t>
            </a:r>
            <a:endParaRPr sz="2700">
              <a:latin typeface="Arial"/>
              <a:cs typeface="Arial"/>
            </a:endParaRPr>
          </a:p>
          <a:p>
            <a:pPr marL="332740" indent="-320040">
              <a:lnSpc>
                <a:spcPct val="100000"/>
              </a:lnSpc>
              <a:spcBef>
                <a:spcPts val="385"/>
              </a:spcBef>
              <a:buClr>
                <a:srgbClr val="DD8046"/>
              </a:buClr>
              <a:buSzPct val="59259"/>
              <a:buFont typeface="Wingdings"/>
              <a:buChar char=""/>
              <a:tabLst>
                <a:tab pos="332740" algn="l"/>
                <a:tab pos="333375" algn="l"/>
              </a:tabLst>
            </a:pPr>
            <a:r>
              <a:rPr sz="2700" spc="-5" dirty="0">
                <a:latin typeface="Arial"/>
                <a:cs typeface="Arial"/>
              </a:rPr>
              <a:t>TYPES </a:t>
            </a:r>
            <a:r>
              <a:rPr sz="2700" dirty="0">
                <a:latin typeface="Arial"/>
                <a:cs typeface="Arial"/>
              </a:rPr>
              <a:t>OF AIR </a:t>
            </a:r>
            <a:r>
              <a:rPr sz="2700" spc="-5" dirty="0">
                <a:latin typeface="Arial"/>
                <a:cs typeface="Arial"/>
              </a:rPr>
              <a:t>CONDITIONING</a:t>
            </a:r>
            <a:r>
              <a:rPr sz="2700" spc="-160" dirty="0">
                <a:latin typeface="Arial"/>
                <a:cs typeface="Arial"/>
              </a:rPr>
              <a:t> </a:t>
            </a:r>
            <a:r>
              <a:rPr sz="2700" spc="-5" dirty="0">
                <a:latin typeface="Arial"/>
                <a:cs typeface="Arial"/>
              </a:rPr>
              <a:t>SYSTEM</a:t>
            </a:r>
            <a:endParaRPr sz="2700">
              <a:latin typeface="Arial"/>
              <a:cs typeface="Arial"/>
            </a:endParaRPr>
          </a:p>
          <a:p>
            <a:pPr marL="332740" indent="-320040">
              <a:lnSpc>
                <a:spcPct val="100000"/>
              </a:lnSpc>
              <a:spcBef>
                <a:spcPts val="370"/>
              </a:spcBef>
              <a:buClr>
                <a:srgbClr val="DD8046"/>
              </a:buClr>
              <a:buSzPct val="59259"/>
              <a:buFont typeface="Wingdings"/>
              <a:buChar char=""/>
              <a:tabLst>
                <a:tab pos="332740" algn="l"/>
                <a:tab pos="333375" algn="l"/>
              </a:tabLst>
            </a:pPr>
            <a:r>
              <a:rPr sz="2700" spc="-5" dirty="0">
                <a:latin typeface="Arial"/>
                <a:cs typeface="Arial"/>
              </a:rPr>
              <a:t>CENTRAL </a:t>
            </a:r>
            <a:r>
              <a:rPr sz="2700" dirty="0">
                <a:latin typeface="Arial"/>
                <a:cs typeface="Arial"/>
              </a:rPr>
              <a:t>AIR </a:t>
            </a:r>
            <a:r>
              <a:rPr sz="2700" spc="-5" dirty="0">
                <a:latin typeface="Arial"/>
                <a:cs typeface="Arial"/>
              </a:rPr>
              <a:t>CONDITIONING</a:t>
            </a:r>
            <a:r>
              <a:rPr sz="2700" spc="-265" dirty="0">
                <a:latin typeface="Arial"/>
                <a:cs typeface="Arial"/>
              </a:rPr>
              <a:t> </a:t>
            </a:r>
            <a:r>
              <a:rPr sz="2700" spc="-5" dirty="0">
                <a:latin typeface="Arial"/>
                <a:cs typeface="Arial"/>
              </a:rPr>
              <a:t>SYSTEM</a:t>
            </a:r>
            <a:endParaRPr sz="2700">
              <a:latin typeface="Arial"/>
              <a:cs typeface="Arial"/>
            </a:endParaRPr>
          </a:p>
          <a:p>
            <a:pPr marL="332740" indent="-320040">
              <a:lnSpc>
                <a:spcPct val="100000"/>
              </a:lnSpc>
              <a:spcBef>
                <a:spcPts val="375"/>
              </a:spcBef>
              <a:buClr>
                <a:srgbClr val="DD8046"/>
              </a:buClr>
              <a:buSzPct val="59259"/>
              <a:buFont typeface="Wingdings"/>
              <a:buChar char=""/>
              <a:tabLst>
                <a:tab pos="332740" algn="l"/>
                <a:tab pos="333375" algn="l"/>
              </a:tabLst>
            </a:pPr>
            <a:r>
              <a:rPr sz="2700" spc="-5" dirty="0">
                <a:latin typeface="Arial"/>
                <a:cs typeface="Arial"/>
              </a:rPr>
              <a:t>WORKING </a:t>
            </a:r>
            <a:r>
              <a:rPr sz="2700" dirty="0">
                <a:latin typeface="Arial"/>
                <a:cs typeface="Arial"/>
              </a:rPr>
              <a:t>OF </a:t>
            </a:r>
            <a:r>
              <a:rPr sz="2700" spc="-5" dirty="0">
                <a:latin typeface="Arial"/>
                <a:cs typeface="Arial"/>
              </a:rPr>
              <a:t>CENTRAL</a:t>
            </a:r>
            <a:r>
              <a:rPr sz="2700" spc="-229" dirty="0">
                <a:latin typeface="Arial"/>
                <a:cs typeface="Arial"/>
              </a:rPr>
              <a:t> </a:t>
            </a:r>
            <a:r>
              <a:rPr sz="2700" spc="-5" dirty="0">
                <a:latin typeface="Arial"/>
                <a:cs typeface="Arial"/>
              </a:rPr>
              <a:t>AC</a:t>
            </a:r>
            <a:endParaRPr sz="2700">
              <a:latin typeface="Arial"/>
              <a:cs typeface="Arial"/>
            </a:endParaRPr>
          </a:p>
          <a:p>
            <a:pPr marL="332740" indent="-320040">
              <a:lnSpc>
                <a:spcPct val="100000"/>
              </a:lnSpc>
              <a:spcBef>
                <a:spcPts val="385"/>
              </a:spcBef>
              <a:buClr>
                <a:srgbClr val="DD8046"/>
              </a:buClr>
              <a:buSzPct val="59259"/>
              <a:buFont typeface="Wingdings"/>
              <a:buChar char=""/>
              <a:tabLst>
                <a:tab pos="332740" algn="l"/>
                <a:tab pos="333375" algn="l"/>
              </a:tabLst>
            </a:pPr>
            <a:r>
              <a:rPr sz="2700" spc="-5" dirty="0">
                <a:latin typeface="Arial"/>
                <a:cs typeface="Arial"/>
              </a:rPr>
              <a:t>TYPES </a:t>
            </a:r>
            <a:r>
              <a:rPr sz="2700" dirty="0">
                <a:latin typeface="Arial"/>
                <a:cs typeface="Arial"/>
              </a:rPr>
              <a:t>OF </a:t>
            </a:r>
            <a:r>
              <a:rPr sz="2700" spc="-5" dirty="0">
                <a:latin typeface="Arial"/>
                <a:cs typeface="Arial"/>
              </a:rPr>
              <a:t>CENTRAL</a:t>
            </a:r>
            <a:r>
              <a:rPr sz="2700" spc="-229" dirty="0">
                <a:latin typeface="Arial"/>
                <a:cs typeface="Arial"/>
              </a:rPr>
              <a:t> </a:t>
            </a:r>
            <a:r>
              <a:rPr sz="2700" spc="-5" dirty="0">
                <a:latin typeface="Arial"/>
                <a:cs typeface="Arial"/>
              </a:rPr>
              <a:t>AC</a:t>
            </a:r>
            <a:endParaRPr sz="2700">
              <a:latin typeface="Arial"/>
              <a:cs typeface="Arial"/>
            </a:endParaRPr>
          </a:p>
          <a:p>
            <a:pPr marL="332740" indent="-320040">
              <a:lnSpc>
                <a:spcPct val="100000"/>
              </a:lnSpc>
              <a:spcBef>
                <a:spcPts val="370"/>
              </a:spcBef>
              <a:buClr>
                <a:srgbClr val="DD8046"/>
              </a:buClr>
              <a:buSzPct val="59259"/>
              <a:buFont typeface="Wingdings"/>
              <a:buChar char=""/>
              <a:tabLst>
                <a:tab pos="332740" algn="l"/>
                <a:tab pos="333375" algn="l"/>
              </a:tabLst>
            </a:pPr>
            <a:r>
              <a:rPr sz="2700" spc="-5" dirty="0">
                <a:latin typeface="Arial"/>
                <a:cs typeface="Arial"/>
              </a:rPr>
              <a:t>COMPONENTS </a:t>
            </a:r>
            <a:r>
              <a:rPr sz="2700" dirty="0">
                <a:latin typeface="Arial"/>
                <a:cs typeface="Arial"/>
              </a:rPr>
              <a:t>OF </a:t>
            </a:r>
            <a:r>
              <a:rPr sz="2700" spc="-5" dirty="0">
                <a:latin typeface="Arial"/>
                <a:cs typeface="Arial"/>
              </a:rPr>
              <a:t>CENTRAL</a:t>
            </a:r>
            <a:r>
              <a:rPr sz="2700" spc="-235" dirty="0">
                <a:latin typeface="Arial"/>
                <a:cs typeface="Arial"/>
              </a:rPr>
              <a:t> </a:t>
            </a:r>
            <a:r>
              <a:rPr sz="2700" dirty="0">
                <a:latin typeface="Arial"/>
                <a:cs typeface="Arial"/>
              </a:rPr>
              <a:t>AC</a:t>
            </a:r>
            <a:endParaRPr sz="2700">
              <a:latin typeface="Arial"/>
              <a:cs typeface="Arial"/>
            </a:endParaRPr>
          </a:p>
          <a:p>
            <a:pPr marL="332740" indent="-320040">
              <a:lnSpc>
                <a:spcPct val="100000"/>
              </a:lnSpc>
              <a:spcBef>
                <a:spcPts val="375"/>
              </a:spcBef>
              <a:buClr>
                <a:srgbClr val="DD8046"/>
              </a:buClr>
              <a:buSzPct val="59259"/>
              <a:buFont typeface="Wingdings"/>
              <a:buChar char=""/>
              <a:tabLst>
                <a:tab pos="332740" algn="l"/>
                <a:tab pos="333375" algn="l"/>
              </a:tabLst>
            </a:pPr>
            <a:r>
              <a:rPr sz="2700" spc="-45" dirty="0">
                <a:latin typeface="Arial"/>
                <a:cs typeface="Arial"/>
              </a:rPr>
              <a:t>ADVANTAGES</a:t>
            </a:r>
            <a:endParaRPr sz="2700">
              <a:latin typeface="Arial"/>
              <a:cs typeface="Arial"/>
            </a:endParaRPr>
          </a:p>
          <a:p>
            <a:pPr marL="332740" indent="-320040">
              <a:lnSpc>
                <a:spcPct val="100000"/>
              </a:lnSpc>
              <a:spcBef>
                <a:spcPts val="385"/>
              </a:spcBef>
              <a:buClr>
                <a:srgbClr val="DD8046"/>
              </a:buClr>
              <a:buSzPct val="59259"/>
              <a:buFont typeface="Wingdings"/>
              <a:buChar char=""/>
              <a:tabLst>
                <a:tab pos="332740" algn="l"/>
                <a:tab pos="333375" algn="l"/>
              </a:tabLst>
            </a:pPr>
            <a:r>
              <a:rPr sz="2700" spc="-35" dirty="0">
                <a:latin typeface="Arial"/>
                <a:cs typeface="Arial"/>
              </a:rPr>
              <a:t>DISADVANTAGES</a:t>
            </a:r>
            <a:endParaRPr sz="2700">
              <a:latin typeface="Arial"/>
              <a:cs typeface="Arial"/>
            </a:endParaRPr>
          </a:p>
          <a:p>
            <a:pPr marL="332740" indent="-320040">
              <a:lnSpc>
                <a:spcPct val="100000"/>
              </a:lnSpc>
              <a:spcBef>
                <a:spcPts val="370"/>
              </a:spcBef>
              <a:buClr>
                <a:srgbClr val="DD8046"/>
              </a:buClr>
              <a:buSzPct val="59259"/>
              <a:buFont typeface="Wingdings"/>
              <a:buChar char=""/>
              <a:tabLst>
                <a:tab pos="332740" algn="l"/>
                <a:tab pos="333375" algn="l"/>
              </a:tabLst>
            </a:pPr>
            <a:r>
              <a:rPr sz="2700" spc="-15" dirty="0">
                <a:latin typeface="Arial"/>
                <a:cs typeface="Arial"/>
              </a:rPr>
              <a:t>SUMMARY</a:t>
            </a:r>
            <a:endParaRPr sz="2700">
              <a:latin typeface="Arial"/>
              <a:cs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75819" rIns="0" bIns="0" rtlCol="0">
            <a:spAutoFit/>
          </a:bodyPr>
          <a:lstStyle/>
          <a:p>
            <a:pPr marL="2224405" marR="5080" indent="-1927225">
              <a:lnSpc>
                <a:spcPct val="100000"/>
              </a:lnSpc>
              <a:spcBef>
                <a:spcPts val="105"/>
              </a:spcBef>
            </a:pPr>
            <a:r>
              <a:rPr dirty="0"/>
              <a:t>TYPE </a:t>
            </a:r>
            <a:r>
              <a:rPr spc="5" dirty="0"/>
              <a:t>OF </a:t>
            </a:r>
            <a:r>
              <a:rPr dirty="0"/>
              <a:t>GAS </a:t>
            </a:r>
            <a:r>
              <a:rPr spc="-80" dirty="0"/>
              <a:t>THAT </a:t>
            </a:r>
            <a:r>
              <a:rPr dirty="0"/>
              <a:t>USED</a:t>
            </a:r>
            <a:r>
              <a:rPr spc="-434" dirty="0"/>
              <a:t> </a:t>
            </a:r>
            <a:r>
              <a:rPr dirty="0"/>
              <a:t>AS  REFRIGERANT</a:t>
            </a:r>
          </a:p>
        </p:txBody>
      </p:sp>
      <p:sp>
        <p:nvSpPr>
          <p:cNvPr id="3" name="object 3"/>
          <p:cNvSpPr txBox="1"/>
          <p:nvPr/>
        </p:nvSpPr>
        <p:spPr>
          <a:xfrm>
            <a:off x="691387" y="1622501"/>
            <a:ext cx="6730365" cy="1972945"/>
          </a:xfrm>
          <a:prstGeom prst="rect">
            <a:avLst/>
          </a:prstGeom>
        </p:spPr>
        <p:txBody>
          <a:bodyPr vert="horz" wrap="square" lIns="0" tIns="13335" rIns="0" bIns="0" rtlCol="0">
            <a:spAutoFit/>
          </a:bodyPr>
          <a:lstStyle/>
          <a:p>
            <a:pPr marL="332740" marR="715645" indent="-320040">
              <a:lnSpc>
                <a:spcPct val="100000"/>
              </a:lnSpc>
              <a:spcBef>
                <a:spcPts val="105"/>
              </a:spcBef>
              <a:buClr>
                <a:srgbClr val="DD8046"/>
              </a:buClr>
              <a:buSzPct val="60344"/>
              <a:buFont typeface="Wingdings"/>
              <a:buChar char=""/>
              <a:tabLst>
                <a:tab pos="333375" algn="l"/>
              </a:tabLst>
            </a:pPr>
            <a:r>
              <a:rPr sz="2900" dirty="0">
                <a:latin typeface="Arial"/>
                <a:cs typeface="Arial"/>
              </a:rPr>
              <a:t>Chlorodifluoromethane also</a:t>
            </a:r>
            <a:r>
              <a:rPr sz="2900" spc="-110" dirty="0">
                <a:latin typeface="Arial"/>
                <a:cs typeface="Arial"/>
              </a:rPr>
              <a:t> </a:t>
            </a:r>
            <a:r>
              <a:rPr sz="2900" dirty="0">
                <a:latin typeface="Arial"/>
                <a:cs typeface="Arial"/>
              </a:rPr>
              <a:t>known  hydrochlorofluorocarbon</a:t>
            </a:r>
            <a:r>
              <a:rPr sz="2900" spc="-60" dirty="0">
                <a:latin typeface="Arial"/>
                <a:cs typeface="Arial"/>
              </a:rPr>
              <a:t> </a:t>
            </a:r>
            <a:r>
              <a:rPr sz="2900" dirty="0">
                <a:latin typeface="Arial"/>
                <a:cs typeface="Arial"/>
              </a:rPr>
              <a:t>(HCFC).</a:t>
            </a:r>
            <a:endParaRPr sz="2900">
              <a:latin typeface="Arial"/>
              <a:cs typeface="Arial"/>
            </a:endParaRPr>
          </a:p>
          <a:p>
            <a:pPr marL="332740" indent="-320040">
              <a:lnSpc>
                <a:spcPct val="100000"/>
              </a:lnSpc>
              <a:spcBef>
                <a:spcPts val="700"/>
              </a:spcBef>
              <a:buClr>
                <a:srgbClr val="DD8046"/>
              </a:buClr>
              <a:buSzPct val="60344"/>
              <a:buFont typeface="Wingdings"/>
              <a:buChar char=""/>
              <a:tabLst>
                <a:tab pos="333375" algn="l"/>
              </a:tabLst>
            </a:pPr>
            <a:r>
              <a:rPr sz="2900" dirty="0">
                <a:latin typeface="Arial"/>
                <a:cs typeface="Arial"/>
              </a:rPr>
              <a:t>Usually known as R22</a:t>
            </a:r>
            <a:r>
              <a:rPr sz="2900" spc="-75" dirty="0">
                <a:latin typeface="Arial"/>
                <a:cs typeface="Arial"/>
              </a:rPr>
              <a:t> </a:t>
            </a:r>
            <a:r>
              <a:rPr sz="2900" dirty="0">
                <a:latin typeface="Arial"/>
                <a:cs typeface="Arial"/>
              </a:rPr>
              <a:t>gas.</a:t>
            </a:r>
            <a:endParaRPr sz="2900">
              <a:latin typeface="Arial"/>
              <a:cs typeface="Arial"/>
            </a:endParaRPr>
          </a:p>
          <a:p>
            <a:pPr marL="332740" indent="-320040">
              <a:lnSpc>
                <a:spcPct val="100000"/>
              </a:lnSpc>
              <a:spcBef>
                <a:spcPts val="705"/>
              </a:spcBef>
              <a:buClr>
                <a:srgbClr val="DD8046"/>
              </a:buClr>
              <a:buSzPct val="60344"/>
              <a:buFont typeface="Wingdings"/>
              <a:buChar char=""/>
              <a:tabLst>
                <a:tab pos="333375" algn="l"/>
              </a:tabLst>
            </a:pPr>
            <a:r>
              <a:rPr sz="2900" spc="-40" dirty="0">
                <a:latin typeface="Arial"/>
                <a:cs typeface="Arial"/>
              </a:rPr>
              <a:t>Very </a:t>
            </a:r>
            <a:r>
              <a:rPr sz="2900" dirty="0">
                <a:latin typeface="Arial"/>
                <a:cs typeface="Arial"/>
              </a:rPr>
              <a:t>high quality and competitive</a:t>
            </a:r>
            <a:r>
              <a:rPr sz="2900" spc="-130" dirty="0">
                <a:latin typeface="Arial"/>
                <a:cs typeface="Arial"/>
              </a:rPr>
              <a:t> </a:t>
            </a:r>
            <a:r>
              <a:rPr sz="2900" dirty="0">
                <a:latin typeface="Arial"/>
                <a:cs typeface="Arial"/>
              </a:rPr>
              <a:t>price.</a:t>
            </a:r>
            <a:endParaRPr sz="2900">
              <a:latin typeface="Arial"/>
              <a:cs typeface="Arial"/>
            </a:endParaRPr>
          </a:p>
        </p:txBody>
      </p:sp>
      <p:sp>
        <p:nvSpPr>
          <p:cNvPr id="4" name="object 4"/>
          <p:cNvSpPr/>
          <p:nvPr/>
        </p:nvSpPr>
        <p:spPr>
          <a:xfrm>
            <a:off x="3857244" y="4072128"/>
            <a:ext cx="2700528" cy="23622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83917" y="281685"/>
            <a:ext cx="4612640" cy="848360"/>
          </a:xfrm>
          <a:prstGeom prst="rect">
            <a:avLst/>
          </a:prstGeom>
        </p:spPr>
        <p:txBody>
          <a:bodyPr vert="horz" wrap="square" lIns="0" tIns="12700" rIns="0" bIns="0" rtlCol="0">
            <a:spAutoFit/>
          </a:bodyPr>
          <a:lstStyle/>
          <a:p>
            <a:pPr marL="12700">
              <a:lnSpc>
                <a:spcPct val="100000"/>
              </a:lnSpc>
              <a:spcBef>
                <a:spcPts val="100"/>
              </a:spcBef>
            </a:pPr>
            <a:r>
              <a:rPr sz="5400" spc="-5" dirty="0"/>
              <a:t>AD</a:t>
            </a:r>
            <a:r>
              <a:rPr sz="5400" spc="-400" dirty="0"/>
              <a:t>V</a:t>
            </a:r>
            <a:r>
              <a:rPr sz="5400" spc="-5" dirty="0"/>
              <a:t>AN</a:t>
            </a:r>
            <a:r>
              <a:rPr sz="5400" spc="-395" dirty="0"/>
              <a:t>T</a:t>
            </a:r>
            <a:r>
              <a:rPr sz="5400" dirty="0"/>
              <a:t>AGES</a:t>
            </a:r>
            <a:endParaRPr sz="5400"/>
          </a:p>
        </p:txBody>
      </p:sp>
      <p:sp>
        <p:nvSpPr>
          <p:cNvPr id="3" name="object 3"/>
          <p:cNvSpPr/>
          <p:nvPr/>
        </p:nvSpPr>
        <p:spPr>
          <a:xfrm>
            <a:off x="518159" y="1918716"/>
            <a:ext cx="8289035" cy="2609088"/>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518159" y="4536947"/>
            <a:ext cx="8302752" cy="1347215"/>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781608" y="2243150"/>
            <a:ext cx="7775575" cy="3343275"/>
          </a:xfrm>
          <a:prstGeom prst="rect">
            <a:avLst/>
          </a:prstGeom>
        </p:spPr>
        <p:txBody>
          <a:bodyPr vert="horz" wrap="square" lIns="0" tIns="13335" rIns="0" bIns="0" rtlCol="0">
            <a:spAutoFit/>
          </a:bodyPr>
          <a:lstStyle/>
          <a:p>
            <a:pPr marL="12700">
              <a:lnSpc>
                <a:spcPct val="100000"/>
              </a:lnSpc>
              <a:spcBef>
                <a:spcPts val="105"/>
              </a:spcBef>
            </a:pPr>
            <a:r>
              <a:rPr sz="3200" dirty="0">
                <a:solidFill>
                  <a:srgbClr val="FFFFFF"/>
                </a:solidFill>
                <a:latin typeface="Arial"/>
                <a:cs typeface="Arial"/>
              </a:rPr>
              <a:t>Improves </a:t>
            </a:r>
            <a:r>
              <a:rPr sz="3200" spc="-5" dirty="0">
                <a:solidFill>
                  <a:srgbClr val="FFFFFF"/>
                </a:solidFill>
                <a:latin typeface="Arial"/>
                <a:cs typeface="Arial"/>
              </a:rPr>
              <a:t>indoor </a:t>
            </a:r>
            <a:r>
              <a:rPr sz="3200" dirty="0">
                <a:solidFill>
                  <a:srgbClr val="FFFFFF"/>
                </a:solidFill>
                <a:latin typeface="Arial"/>
                <a:cs typeface="Arial"/>
              </a:rPr>
              <a:t>air</a:t>
            </a:r>
            <a:r>
              <a:rPr sz="3200" spc="-15" dirty="0">
                <a:solidFill>
                  <a:srgbClr val="FFFFFF"/>
                </a:solidFill>
                <a:latin typeface="Arial"/>
                <a:cs typeface="Arial"/>
              </a:rPr>
              <a:t> </a:t>
            </a:r>
            <a:r>
              <a:rPr sz="3200" spc="-35" dirty="0">
                <a:solidFill>
                  <a:srgbClr val="FFFFFF"/>
                </a:solidFill>
                <a:latin typeface="Arial"/>
                <a:cs typeface="Arial"/>
              </a:rPr>
              <a:t>quality.</a:t>
            </a:r>
            <a:endParaRPr sz="3200">
              <a:latin typeface="Arial"/>
              <a:cs typeface="Arial"/>
            </a:endParaRPr>
          </a:p>
          <a:p>
            <a:pPr>
              <a:lnSpc>
                <a:spcPct val="100000"/>
              </a:lnSpc>
            </a:pPr>
            <a:endParaRPr sz="3600">
              <a:latin typeface="Times New Roman"/>
              <a:cs typeface="Times New Roman"/>
            </a:endParaRPr>
          </a:p>
          <a:p>
            <a:pPr marL="12700">
              <a:lnSpc>
                <a:spcPct val="100000"/>
              </a:lnSpc>
              <a:spcBef>
                <a:spcPts val="2330"/>
              </a:spcBef>
            </a:pPr>
            <a:r>
              <a:rPr sz="3200" spc="-5" dirty="0">
                <a:solidFill>
                  <a:srgbClr val="FFFFFF"/>
                </a:solidFill>
                <a:latin typeface="Arial"/>
                <a:cs typeface="Arial"/>
              </a:rPr>
              <a:t>Level </a:t>
            </a:r>
            <a:r>
              <a:rPr sz="3200" dirty="0">
                <a:solidFill>
                  <a:srgbClr val="FFFFFF"/>
                </a:solidFill>
                <a:latin typeface="Arial"/>
                <a:cs typeface="Arial"/>
              </a:rPr>
              <a:t>of </a:t>
            </a:r>
            <a:r>
              <a:rPr sz="3200" spc="-5" dirty="0">
                <a:solidFill>
                  <a:srgbClr val="FFFFFF"/>
                </a:solidFill>
                <a:latin typeface="Arial"/>
                <a:cs typeface="Arial"/>
              </a:rPr>
              <a:t>indoor </a:t>
            </a:r>
            <a:r>
              <a:rPr sz="3200" dirty="0">
                <a:solidFill>
                  <a:srgbClr val="FFFFFF"/>
                </a:solidFill>
                <a:latin typeface="Arial"/>
                <a:cs typeface="Arial"/>
              </a:rPr>
              <a:t>noise is </a:t>
            </a:r>
            <a:r>
              <a:rPr sz="3200" spc="-5" dirty="0">
                <a:solidFill>
                  <a:srgbClr val="FFFFFF"/>
                </a:solidFill>
                <a:latin typeface="Arial"/>
                <a:cs typeface="Arial"/>
              </a:rPr>
              <a:t>almost</a:t>
            </a:r>
            <a:r>
              <a:rPr sz="3200" spc="5" dirty="0">
                <a:solidFill>
                  <a:srgbClr val="FFFFFF"/>
                </a:solidFill>
                <a:latin typeface="Arial"/>
                <a:cs typeface="Arial"/>
              </a:rPr>
              <a:t> </a:t>
            </a:r>
            <a:r>
              <a:rPr sz="3200" spc="-5" dirty="0">
                <a:solidFill>
                  <a:srgbClr val="FFFFFF"/>
                </a:solidFill>
                <a:latin typeface="Arial"/>
                <a:cs typeface="Arial"/>
              </a:rPr>
              <a:t>negligible.</a:t>
            </a:r>
            <a:endParaRPr sz="3200">
              <a:latin typeface="Arial"/>
              <a:cs typeface="Arial"/>
            </a:endParaRPr>
          </a:p>
          <a:p>
            <a:pPr>
              <a:lnSpc>
                <a:spcPct val="100000"/>
              </a:lnSpc>
              <a:spcBef>
                <a:spcPts val="15"/>
              </a:spcBef>
            </a:pPr>
            <a:endParaRPr sz="4650">
              <a:latin typeface="Times New Roman"/>
              <a:cs typeface="Times New Roman"/>
            </a:endParaRPr>
          </a:p>
          <a:p>
            <a:pPr marL="12700" marR="5080">
              <a:lnSpc>
                <a:spcPts val="3310"/>
              </a:lnSpc>
            </a:pPr>
            <a:r>
              <a:rPr sz="3200" spc="-5" dirty="0">
                <a:solidFill>
                  <a:srgbClr val="FFFFFF"/>
                </a:solidFill>
                <a:latin typeface="Arial"/>
                <a:cs typeface="Arial"/>
              </a:rPr>
              <a:t>Maintains </a:t>
            </a:r>
            <a:r>
              <a:rPr sz="3200" dirty="0">
                <a:solidFill>
                  <a:srgbClr val="FFFFFF"/>
                </a:solidFill>
                <a:latin typeface="Arial"/>
                <a:cs typeface="Arial"/>
              </a:rPr>
              <a:t>a constant </a:t>
            </a:r>
            <a:r>
              <a:rPr sz="3200" spc="-5" dirty="0">
                <a:solidFill>
                  <a:srgbClr val="FFFFFF"/>
                </a:solidFill>
                <a:latin typeface="Arial"/>
                <a:cs typeface="Arial"/>
              </a:rPr>
              <a:t>temperature </a:t>
            </a:r>
            <a:r>
              <a:rPr sz="3200" dirty="0">
                <a:solidFill>
                  <a:srgbClr val="FFFFFF"/>
                </a:solidFill>
                <a:latin typeface="Arial"/>
                <a:cs typeface="Arial"/>
              </a:rPr>
              <a:t>and  </a:t>
            </a:r>
            <a:r>
              <a:rPr sz="3200" spc="-5" dirty="0">
                <a:solidFill>
                  <a:srgbClr val="FFFFFF"/>
                </a:solidFill>
                <a:latin typeface="Arial"/>
                <a:cs typeface="Arial"/>
              </a:rPr>
              <a:t>humidity throughout the conditioned</a:t>
            </a:r>
            <a:r>
              <a:rPr sz="3200" spc="55" dirty="0">
                <a:solidFill>
                  <a:srgbClr val="FFFFFF"/>
                </a:solidFill>
                <a:latin typeface="Arial"/>
                <a:cs typeface="Arial"/>
              </a:rPr>
              <a:t> </a:t>
            </a:r>
            <a:r>
              <a:rPr sz="3200" dirty="0">
                <a:solidFill>
                  <a:srgbClr val="FFFFFF"/>
                </a:solidFill>
                <a:latin typeface="Arial"/>
                <a:cs typeface="Arial"/>
              </a:rPr>
              <a:t>space.</a:t>
            </a:r>
            <a:endParaRPr sz="3200">
              <a:latin typeface="Arial"/>
              <a:cs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29408" y="328929"/>
            <a:ext cx="5118100" cy="756920"/>
          </a:xfrm>
          <a:prstGeom prst="rect">
            <a:avLst/>
          </a:prstGeom>
        </p:spPr>
        <p:txBody>
          <a:bodyPr vert="horz" wrap="square" lIns="0" tIns="12700" rIns="0" bIns="0" rtlCol="0">
            <a:spAutoFit/>
          </a:bodyPr>
          <a:lstStyle/>
          <a:p>
            <a:pPr marL="12700">
              <a:lnSpc>
                <a:spcPct val="100000"/>
              </a:lnSpc>
              <a:spcBef>
                <a:spcPts val="100"/>
              </a:spcBef>
            </a:pPr>
            <a:r>
              <a:rPr sz="4800" spc="-5" dirty="0"/>
              <a:t>DISAD</a:t>
            </a:r>
            <a:r>
              <a:rPr sz="4800" spc="-360" dirty="0"/>
              <a:t>V</a:t>
            </a:r>
            <a:r>
              <a:rPr sz="4800" spc="-5" dirty="0"/>
              <a:t>AN</a:t>
            </a:r>
            <a:r>
              <a:rPr sz="4800" spc="-360" dirty="0"/>
              <a:t>T</a:t>
            </a:r>
            <a:r>
              <a:rPr sz="4800" dirty="0"/>
              <a:t>AGES</a:t>
            </a:r>
            <a:endParaRPr sz="4800"/>
          </a:p>
        </p:txBody>
      </p:sp>
      <p:sp>
        <p:nvSpPr>
          <p:cNvPr id="3" name="object 3"/>
          <p:cNvSpPr/>
          <p:nvPr/>
        </p:nvSpPr>
        <p:spPr>
          <a:xfrm>
            <a:off x="510540" y="1943100"/>
            <a:ext cx="8296656" cy="1252727"/>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513587" y="3479291"/>
            <a:ext cx="8331708" cy="1316736"/>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786790" y="2227833"/>
            <a:ext cx="7657465" cy="2111375"/>
          </a:xfrm>
          <a:prstGeom prst="rect">
            <a:avLst/>
          </a:prstGeom>
        </p:spPr>
        <p:txBody>
          <a:bodyPr vert="horz" wrap="square" lIns="0" tIns="12065" rIns="0" bIns="0" rtlCol="0">
            <a:spAutoFit/>
          </a:bodyPr>
          <a:lstStyle/>
          <a:p>
            <a:pPr marL="12700">
              <a:lnSpc>
                <a:spcPct val="100000"/>
              </a:lnSpc>
              <a:spcBef>
                <a:spcPts val="95"/>
              </a:spcBef>
            </a:pPr>
            <a:r>
              <a:rPr sz="3400" spc="-5" dirty="0">
                <a:solidFill>
                  <a:srgbClr val="FFFFFF"/>
                </a:solidFill>
                <a:latin typeface="Arial"/>
                <a:cs typeface="Arial"/>
              </a:rPr>
              <a:t>The </a:t>
            </a:r>
            <a:r>
              <a:rPr sz="3400" dirty="0">
                <a:solidFill>
                  <a:srgbClr val="FFFFFF"/>
                </a:solidFill>
                <a:latin typeface="Arial"/>
                <a:cs typeface="Arial"/>
              </a:rPr>
              <a:t>size for </a:t>
            </a:r>
            <a:r>
              <a:rPr sz="3400" spc="-5" dirty="0">
                <a:solidFill>
                  <a:srgbClr val="FFFFFF"/>
                </a:solidFill>
                <a:latin typeface="Arial"/>
                <a:cs typeface="Arial"/>
              </a:rPr>
              <a:t>the AC unit is</a:t>
            </a:r>
            <a:r>
              <a:rPr sz="3400" spc="-200" dirty="0">
                <a:solidFill>
                  <a:srgbClr val="FFFFFF"/>
                </a:solidFill>
                <a:latin typeface="Arial"/>
                <a:cs typeface="Arial"/>
              </a:rPr>
              <a:t> </a:t>
            </a:r>
            <a:r>
              <a:rPr sz="3400" spc="-5" dirty="0">
                <a:solidFill>
                  <a:srgbClr val="FFFFFF"/>
                </a:solidFill>
                <a:latin typeface="Arial"/>
                <a:cs typeface="Arial"/>
              </a:rPr>
              <a:t>large.</a:t>
            </a:r>
            <a:endParaRPr sz="3400">
              <a:latin typeface="Arial"/>
              <a:cs typeface="Arial"/>
            </a:endParaRPr>
          </a:p>
          <a:p>
            <a:pPr>
              <a:lnSpc>
                <a:spcPct val="100000"/>
              </a:lnSpc>
            </a:pPr>
            <a:endParaRPr sz="3800">
              <a:latin typeface="Times New Roman"/>
              <a:cs typeface="Times New Roman"/>
            </a:endParaRPr>
          </a:p>
          <a:p>
            <a:pPr>
              <a:lnSpc>
                <a:spcPct val="100000"/>
              </a:lnSpc>
              <a:spcBef>
                <a:spcPts val="45"/>
              </a:spcBef>
            </a:pPr>
            <a:endParaRPr sz="3350">
              <a:latin typeface="Times New Roman"/>
              <a:cs typeface="Times New Roman"/>
            </a:endParaRPr>
          </a:p>
          <a:p>
            <a:pPr marL="15240">
              <a:lnSpc>
                <a:spcPct val="100000"/>
              </a:lnSpc>
            </a:pPr>
            <a:r>
              <a:rPr sz="3400" spc="-5" dirty="0">
                <a:solidFill>
                  <a:srgbClr val="FFFFFF"/>
                </a:solidFill>
                <a:latin typeface="Arial"/>
                <a:cs typeface="Arial"/>
              </a:rPr>
              <a:t>The </a:t>
            </a:r>
            <a:r>
              <a:rPr sz="3400" dirty="0">
                <a:solidFill>
                  <a:srgbClr val="FFFFFF"/>
                </a:solidFill>
                <a:latin typeface="Arial"/>
                <a:cs typeface="Arial"/>
              </a:rPr>
              <a:t>cost </a:t>
            </a:r>
            <a:r>
              <a:rPr sz="3400" spc="-10" dirty="0">
                <a:solidFill>
                  <a:srgbClr val="FFFFFF"/>
                </a:solidFill>
                <a:latin typeface="Arial"/>
                <a:cs typeface="Arial"/>
              </a:rPr>
              <a:t>of </a:t>
            </a:r>
            <a:r>
              <a:rPr sz="3400" spc="-5" dirty="0">
                <a:solidFill>
                  <a:srgbClr val="FFFFFF"/>
                </a:solidFill>
                <a:latin typeface="Arial"/>
                <a:cs typeface="Arial"/>
              </a:rPr>
              <a:t>installing the </a:t>
            </a:r>
            <a:r>
              <a:rPr sz="3400" dirty="0">
                <a:solidFill>
                  <a:srgbClr val="FFFFFF"/>
                </a:solidFill>
                <a:latin typeface="Arial"/>
                <a:cs typeface="Arial"/>
              </a:rPr>
              <a:t>system </a:t>
            </a:r>
            <a:r>
              <a:rPr sz="3400" spc="-5" dirty="0">
                <a:solidFill>
                  <a:srgbClr val="FFFFFF"/>
                </a:solidFill>
                <a:latin typeface="Arial"/>
                <a:cs typeface="Arial"/>
              </a:rPr>
              <a:t>is</a:t>
            </a:r>
            <a:r>
              <a:rPr sz="3400" spc="10" dirty="0">
                <a:solidFill>
                  <a:srgbClr val="FFFFFF"/>
                </a:solidFill>
                <a:latin typeface="Arial"/>
                <a:cs typeface="Arial"/>
              </a:rPr>
              <a:t> </a:t>
            </a:r>
            <a:r>
              <a:rPr sz="3400" spc="-5" dirty="0">
                <a:solidFill>
                  <a:srgbClr val="FFFFFF"/>
                </a:solidFill>
                <a:latin typeface="Arial"/>
                <a:cs typeface="Arial"/>
              </a:rPr>
              <a:t>high.</a:t>
            </a:r>
            <a:endParaRPr sz="3400">
              <a:latin typeface="Arial"/>
              <a:cs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929889" y="281685"/>
            <a:ext cx="3519170" cy="848360"/>
          </a:xfrm>
          <a:prstGeom prst="rect">
            <a:avLst/>
          </a:prstGeom>
        </p:spPr>
        <p:txBody>
          <a:bodyPr vert="horz" wrap="square" lIns="0" tIns="12700" rIns="0" bIns="0" rtlCol="0">
            <a:spAutoFit/>
          </a:bodyPr>
          <a:lstStyle/>
          <a:p>
            <a:pPr marL="12700">
              <a:lnSpc>
                <a:spcPct val="100000"/>
              </a:lnSpc>
              <a:spcBef>
                <a:spcPts val="100"/>
              </a:spcBef>
            </a:pPr>
            <a:r>
              <a:rPr sz="5400" spc="-5" dirty="0"/>
              <a:t>SUMMA</a:t>
            </a:r>
            <a:r>
              <a:rPr sz="5400" spc="-100" dirty="0"/>
              <a:t>R</a:t>
            </a:r>
            <a:r>
              <a:rPr sz="5400" spc="-5" dirty="0"/>
              <a:t>Y</a:t>
            </a:r>
            <a:endParaRPr sz="5400"/>
          </a:p>
        </p:txBody>
      </p:sp>
      <p:sp>
        <p:nvSpPr>
          <p:cNvPr id="3" name="object 3"/>
          <p:cNvSpPr txBox="1">
            <a:spLocks noGrp="1"/>
          </p:cNvSpPr>
          <p:nvPr>
            <p:ph type="body" idx="1"/>
          </p:nvPr>
        </p:nvSpPr>
        <p:spPr>
          <a:prstGeom prst="rect">
            <a:avLst/>
          </a:prstGeom>
        </p:spPr>
        <p:txBody>
          <a:bodyPr vert="horz" wrap="square" lIns="0" tIns="13335" rIns="0" bIns="0" rtlCol="0">
            <a:spAutoFit/>
          </a:bodyPr>
          <a:lstStyle/>
          <a:p>
            <a:pPr marL="490855" marR="5080" indent="-320040">
              <a:lnSpc>
                <a:spcPct val="100000"/>
              </a:lnSpc>
              <a:spcBef>
                <a:spcPts val="105"/>
              </a:spcBef>
              <a:buClr>
                <a:srgbClr val="DD8046"/>
              </a:buClr>
              <a:buSzPct val="59375"/>
              <a:buFont typeface="Wingdings"/>
              <a:buChar char=""/>
              <a:tabLst>
                <a:tab pos="492125" algn="l"/>
                <a:tab pos="5633720" algn="l"/>
              </a:tabLst>
            </a:pPr>
            <a:r>
              <a:rPr spc="-45" dirty="0"/>
              <a:t>Very </a:t>
            </a:r>
            <a:r>
              <a:rPr dirty="0"/>
              <a:t>large </a:t>
            </a:r>
            <a:r>
              <a:rPr spc="-5" dirty="0"/>
              <a:t>buildings, hotels, theaters,  airports, shopping malls </a:t>
            </a:r>
            <a:r>
              <a:rPr dirty="0"/>
              <a:t>can be air  con</a:t>
            </a:r>
            <a:r>
              <a:rPr spc="-10" dirty="0"/>
              <a:t>d</a:t>
            </a:r>
            <a:r>
              <a:rPr dirty="0"/>
              <a:t>iti</a:t>
            </a:r>
            <a:r>
              <a:rPr spc="-20" dirty="0"/>
              <a:t>o</a:t>
            </a:r>
            <a:r>
              <a:rPr dirty="0"/>
              <a:t>n</a:t>
            </a:r>
            <a:r>
              <a:rPr spc="-10" dirty="0"/>
              <a:t>e</a:t>
            </a:r>
            <a:r>
              <a:rPr dirty="0"/>
              <a:t>d</a:t>
            </a:r>
            <a:r>
              <a:rPr spc="-20" dirty="0"/>
              <a:t> </a:t>
            </a:r>
            <a:r>
              <a:rPr dirty="0"/>
              <a:t>com</a:t>
            </a:r>
            <a:r>
              <a:rPr spc="-10" dirty="0"/>
              <a:t>p</a:t>
            </a:r>
            <a:r>
              <a:rPr dirty="0"/>
              <a:t>le</a:t>
            </a:r>
            <a:r>
              <a:rPr spc="-15" dirty="0"/>
              <a:t>t</a:t>
            </a:r>
            <a:r>
              <a:rPr dirty="0"/>
              <a:t>ely</a:t>
            </a:r>
            <a:r>
              <a:rPr spc="-15" dirty="0"/>
              <a:t> </a:t>
            </a:r>
            <a:r>
              <a:rPr dirty="0"/>
              <a:t>a</a:t>
            </a:r>
            <a:r>
              <a:rPr spc="-10" dirty="0"/>
              <a:t>n</a:t>
            </a:r>
            <a:r>
              <a:rPr dirty="0"/>
              <a:t>d	eco</a:t>
            </a:r>
            <a:r>
              <a:rPr spc="-10" dirty="0"/>
              <a:t>n</a:t>
            </a:r>
            <a:r>
              <a:rPr dirty="0"/>
              <a:t>o</a:t>
            </a:r>
            <a:r>
              <a:rPr spc="-10" dirty="0"/>
              <a:t>m</a:t>
            </a:r>
            <a:r>
              <a:rPr dirty="0"/>
              <a:t>icall</a:t>
            </a:r>
            <a:r>
              <a:rPr spc="-245" dirty="0"/>
              <a:t>y</a:t>
            </a:r>
            <a:r>
              <a:rPr dirty="0"/>
              <a:t>.</a:t>
            </a:r>
          </a:p>
          <a:p>
            <a:pPr marL="490855" marR="360045" indent="-320040">
              <a:lnSpc>
                <a:spcPct val="100000"/>
              </a:lnSpc>
              <a:spcBef>
                <a:spcPts val="710"/>
              </a:spcBef>
              <a:buClr>
                <a:srgbClr val="DD8046"/>
              </a:buClr>
              <a:buSzPct val="59375"/>
              <a:buFont typeface="Wingdings"/>
              <a:buChar char=""/>
              <a:tabLst>
                <a:tab pos="492125" algn="l"/>
                <a:tab pos="5725160" algn="l"/>
              </a:tabLst>
            </a:pPr>
            <a:r>
              <a:rPr spc="-5" dirty="0"/>
              <a:t>Central </a:t>
            </a:r>
            <a:r>
              <a:rPr dirty="0"/>
              <a:t>AC</a:t>
            </a:r>
            <a:r>
              <a:rPr spc="-155" dirty="0"/>
              <a:t> </a:t>
            </a:r>
            <a:r>
              <a:rPr dirty="0"/>
              <a:t>system</a:t>
            </a:r>
            <a:r>
              <a:rPr spc="-10" dirty="0"/>
              <a:t> </a:t>
            </a:r>
            <a:r>
              <a:rPr spc="-5" dirty="0"/>
              <a:t>provides	uniform  distribution </a:t>
            </a:r>
            <a:r>
              <a:rPr dirty="0"/>
              <a:t>of </a:t>
            </a:r>
            <a:r>
              <a:rPr spc="-5" dirty="0"/>
              <a:t>conditioned air throughout  </a:t>
            </a:r>
            <a:r>
              <a:rPr dirty="0"/>
              <a:t>the </a:t>
            </a:r>
            <a:r>
              <a:rPr spc="-5" dirty="0"/>
              <a:t>whole building </a:t>
            </a:r>
            <a:r>
              <a:rPr dirty="0"/>
              <a:t>or</a:t>
            </a:r>
            <a:r>
              <a:rPr spc="-55" dirty="0"/>
              <a:t> </a:t>
            </a:r>
            <a:r>
              <a:rPr dirty="0"/>
              <a:t>space.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1524000"/>
            <a:ext cx="9144000" cy="1143000"/>
          </a:xfrm>
          <a:custGeom>
            <a:avLst/>
            <a:gdLst/>
            <a:ahLst/>
            <a:cxnLst/>
            <a:rect l="l" t="t" r="r" b="b"/>
            <a:pathLst>
              <a:path w="9144000" h="1143000">
                <a:moveTo>
                  <a:pt x="0" y="1143000"/>
                </a:moveTo>
                <a:lnTo>
                  <a:pt x="9144000" y="1143000"/>
                </a:lnTo>
                <a:lnTo>
                  <a:pt x="9144000" y="0"/>
                </a:lnTo>
                <a:lnTo>
                  <a:pt x="0" y="0"/>
                </a:lnTo>
                <a:lnTo>
                  <a:pt x="0" y="1143000"/>
                </a:lnTo>
                <a:close/>
              </a:path>
            </a:pathLst>
          </a:custGeom>
          <a:solidFill>
            <a:srgbClr val="FFFFFF"/>
          </a:solidFill>
        </p:spPr>
        <p:txBody>
          <a:bodyPr wrap="square" lIns="0" tIns="0" rIns="0" bIns="0" rtlCol="0"/>
          <a:lstStyle/>
          <a:p>
            <a:endParaRPr/>
          </a:p>
        </p:txBody>
      </p:sp>
      <p:sp>
        <p:nvSpPr>
          <p:cNvPr id="3" name="object 3"/>
          <p:cNvSpPr/>
          <p:nvPr/>
        </p:nvSpPr>
        <p:spPr>
          <a:xfrm>
            <a:off x="0" y="1600200"/>
            <a:ext cx="1295400" cy="990600"/>
          </a:xfrm>
          <a:custGeom>
            <a:avLst/>
            <a:gdLst/>
            <a:ahLst/>
            <a:cxnLst/>
            <a:rect l="l" t="t" r="r" b="b"/>
            <a:pathLst>
              <a:path w="1295400" h="990600">
                <a:moveTo>
                  <a:pt x="0" y="990600"/>
                </a:moveTo>
                <a:lnTo>
                  <a:pt x="1295400" y="990600"/>
                </a:lnTo>
                <a:lnTo>
                  <a:pt x="1295400" y="0"/>
                </a:lnTo>
                <a:lnTo>
                  <a:pt x="0" y="0"/>
                </a:lnTo>
                <a:lnTo>
                  <a:pt x="0" y="990600"/>
                </a:lnTo>
                <a:close/>
              </a:path>
            </a:pathLst>
          </a:custGeom>
          <a:solidFill>
            <a:srgbClr val="DD8046"/>
          </a:solidFill>
        </p:spPr>
        <p:txBody>
          <a:bodyPr wrap="square" lIns="0" tIns="0" rIns="0" bIns="0" rtlCol="0"/>
          <a:lstStyle/>
          <a:p>
            <a:endParaRPr/>
          </a:p>
        </p:txBody>
      </p:sp>
      <p:sp>
        <p:nvSpPr>
          <p:cNvPr id="4" name="object 4"/>
          <p:cNvSpPr/>
          <p:nvPr/>
        </p:nvSpPr>
        <p:spPr>
          <a:xfrm>
            <a:off x="1371600" y="1600200"/>
            <a:ext cx="7772400" cy="990600"/>
          </a:xfrm>
          <a:custGeom>
            <a:avLst/>
            <a:gdLst/>
            <a:ahLst/>
            <a:cxnLst/>
            <a:rect l="l" t="t" r="r" b="b"/>
            <a:pathLst>
              <a:path w="7772400" h="990600">
                <a:moveTo>
                  <a:pt x="0" y="990600"/>
                </a:moveTo>
                <a:lnTo>
                  <a:pt x="7772400" y="990600"/>
                </a:lnTo>
                <a:lnTo>
                  <a:pt x="7772400" y="0"/>
                </a:lnTo>
                <a:lnTo>
                  <a:pt x="0" y="0"/>
                </a:lnTo>
                <a:lnTo>
                  <a:pt x="0" y="990600"/>
                </a:lnTo>
                <a:close/>
              </a:path>
            </a:pathLst>
          </a:custGeom>
          <a:solidFill>
            <a:srgbClr val="93B6D2"/>
          </a:solidFill>
        </p:spPr>
        <p:txBody>
          <a:bodyPr wrap="square" lIns="0" tIns="0" rIns="0" bIns="0" rtlCol="0"/>
          <a:lstStyle/>
          <a:p>
            <a:endParaRPr/>
          </a:p>
        </p:txBody>
      </p:sp>
      <p:sp>
        <p:nvSpPr>
          <p:cNvPr id="5" name="object 5"/>
          <p:cNvSpPr txBox="1">
            <a:spLocks noGrp="1"/>
          </p:cNvSpPr>
          <p:nvPr>
            <p:ph type="title"/>
          </p:nvPr>
        </p:nvSpPr>
        <p:spPr>
          <a:xfrm>
            <a:off x="2080641" y="3779596"/>
            <a:ext cx="5263515" cy="1245870"/>
          </a:xfrm>
          <a:prstGeom prst="rect">
            <a:avLst/>
          </a:prstGeom>
        </p:spPr>
        <p:txBody>
          <a:bodyPr vert="horz" wrap="square" lIns="0" tIns="13335" rIns="0" bIns="0" rtlCol="0">
            <a:spAutoFit/>
          </a:bodyPr>
          <a:lstStyle/>
          <a:p>
            <a:pPr marL="12700">
              <a:lnSpc>
                <a:spcPct val="100000"/>
              </a:lnSpc>
              <a:spcBef>
                <a:spcPts val="105"/>
              </a:spcBef>
            </a:pPr>
            <a:r>
              <a:rPr sz="8000" spc="-1655" dirty="0">
                <a:solidFill>
                  <a:srgbClr val="FF0000"/>
                </a:solidFill>
                <a:latin typeface="Times New Roman"/>
                <a:cs typeface="Times New Roman"/>
              </a:rPr>
              <a:t>THANK </a:t>
            </a:r>
            <a:r>
              <a:rPr sz="8000" spc="-1785">
                <a:solidFill>
                  <a:srgbClr val="FF0000"/>
                </a:solidFill>
                <a:latin typeface="Times New Roman"/>
                <a:cs typeface="Times New Roman"/>
              </a:rPr>
              <a:t>YOU</a:t>
            </a:r>
            <a:r>
              <a:rPr sz="8000" spc="-1770">
                <a:solidFill>
                  <a:srgbClr val="FF0000"/>
                </a:solidFill>
                <a:latin typeface="Times New Roman"/>
                <a:cs typeface="Times New Roman"/>
              </a:rPr>
              <a:t> </a:t>
            </a:r>
            <a:endParaRPr sz="8000">
              <a:latin typeface="Wingdings"/>
              <a:cs typeface="Wingding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47113" y="281685"/>
            <a:ext cx="5283200" cy="848360"/>
          </a:xfrm>
          <a:prstGeom prst="rect">
            <a:avLst/>
          </a:prstGeom>
        </p:spPr>
        <p:txBody>
          <a:bodyPr vert="horz" wrap="square" lIns="0" tIns="12700" rIns="0" bIns="0" rtlCol="0">
            <a:spAutoFit/>
          </a:bodyPr>
          <a:lstStyle/>
          <a:p>
            <a:pPr marL="12700">
              <a:lnSpc>
                <a:spcPct val="100000"/>
              </a:lnSpc>
              <a:spcBef>
                <a:spcPts val="100"/>
              </a:spcBef>
            </a:pPr>
            <a:r>
              <a:rPr sz="5400" dirty="0"/>
              <a:t>INTRODUCTION</a:t>
            </a:r>
            <a:endParaRPr sz="5400"/>
          </a:p>
        </p:txBody>
      </p:sp>
      <p:sp>
        <p:nvSpPr>
          <p:cNvPr id="3" name="object 3"/>
          <p:cNvSpPr txBox="1"/>
          <p:nvPr/>
        </p:nvSpPr>
        <p:spPr>
          <a:xfrm>
            <a:off x="691387" y="1516319"/>
            <a:ext cx="7893050" cy="4906645"/>
          </a:xfrm>
          <a:prstGeom prst="rect">
            <a:avLst/>
          </a:prstGeom>
        </p:spPr>
        <p:txBody>
          <a:bodyPr vert="horz" wrap="square" lIns="0" tIns="64769" rIns="0" bIns="0" rtlCol="0">
            <a:spAutoFit/>
          </a:bodyPr>
          <a:lstStyle/>
          <a:p>
            <a:pPr marL="12700">
              <a:lnSpc>
                <a:spcPct val="100000"/>
              </a:lnSpc>
              <a:spcBef>
                <a:spcPts val="509"/>
              </a:spcBef>
            </a:pPr>
            <a:r>
              <a:rPr sz="3500" b="1" u="heavy" dirty="0">
                <a:solidFill>
                  <a:srgbClr val="C00000"/>
                </a:solidFill>
                <a:uFill>
                  <a:solidFill>
                    <a:srgbClr val="C00000"/>
                  </a:solidFill>
                </a:uFill>
                <a:latin typeface="Arial"/>
                <a:cs typeface="Arial"/>
              </a:rPr>
              <a:t>DEFINITION OF</a:t>
            </a:r>
            <a:r>
              <a:rPr sz="3500" b="1" u="heavy" spc="-190" dirty="0">
                <a:solidFill>
                  <a:srgbClr val="C00000"/>
                </a:solidFill>
                <a:uFill>
                  <a:solidFill>
                    <a:srgbClr val="C00000"/>
                  </a:solidFill>
                </a:uFill>
                <a:latin typeface="Arial"/>
                <a:cs typeface="Arial"/>
              </a:rPr>
              <a:t> </a:t>
            </a:r>
            <a:r>
              <a:rPr sz="3500" b="1" u="heavy" dirty="0">
                <a:solidFill>
                  <a:srgbClr val="C00000"/>
                </a:solidFill>
                <a:uFill>
                  <a:solidFill>
                    <a:srgbClr val="C00000"/>
                  </a:solidFill>
                </a:uFill>
                <a:latin typeface="Arial"/>
                <a:cs typeface="Arial"/>
              </a:rPr>
              <a:t>AIR-CONDITIONING:-</a:t>
            </a:r>
            <a:endParaRPr sz="3500">
              <a:latin typeface="Arial"/>
              <a:cs typeface="Arial"/>
            </a:endParaRPr>
          </a:p>
          <a:p>
            <a:pPr marL="332740" marR="86360" indent="-320040">
              <a:lnSpc>
                <a:spcPts val="3240"/>
              </a:lnSpc>
              <a:spcBef>
                <a:spcPts val="755"/>
              </a:spcBef>
              <a:buClr>
                <a:srgbClr val="DD8046"/>
              </a:buClr>
              <a:buSzPct val="60000"/>
              <a:buFont typeface="Wingdings"/>
              <a:buChar char=""/>
              <a:tabLst>
                <a:tab pos="333375" algn="l"/>
              </a:tabLst>
            </a:pPr>
            <a:r>
              <a:rPr sz="3000" dirty="0">
                <a:latin typeface="Arial"/>
                <a:cs typeface="Arial"/>
              </a:rPr>
              <a:t>Air </a:t>
            </a:r>
            <a:r>
              <a:rPr sz="3000" spc="-5" dirty="0">
                <a:latin typeface="Arial"/>
                <a:cs typeface="Arial"/>
              </a:rPr>
              <a:t>conditioning is </a:t>
            </a:r>
            <a:r>
              <a:rPr sz="3000" dirty="0">
                <a:latin typeface="Arial"/>
                <a:cs typeface="Arial"/>
              </a:rPr>
              <a:t>the </a:t>
            </a:r>
            <a:r>
              <a:rPr sz="3000" spc="-5" dirty="0">
                <a:latin typeface="Arial"/>
                <a:cs typeface="Arial"/>
              </a:rPr>
              <a:t>process </a:t>
            </a:r>
            <a:r>
              <a:rPr sz="3000" dirty="0">
                <a:latin typeface="Arial"/>
                <a:cs typeface="Arial"/>
              </a:rPr>
              <a:t>of </a:t>
            </a:r>
            <a:r>
              <a:rPr sz="3000" spc="-5" dirty="0">
                <a:latin typeface="Arial"/>
                <a:cs typeface="Arial"/>
              </a:rPr>
              <a:t>altering</a:t>
            </a:r>
            <a:r>
              <a:rPr sz="3000" spc="-45" dirty="0">
                <a:latin typeface="Arial"/>
                <a:cs typeface="Arial"/>
              </a:rPr>
              <a:t> </a:t>
            </a:r>
            <a:r>
              <a:rPr sz="3000" dirty="0">
                <a:latin typeface="Arial"/>
                <a:cs typeface="Arial"/>
              </a:rPr>
              <a:t>the  </a:t>
            </a:r>
            <a:r>
              <a:rPr sz="3000" spc="-5" dirty="0">
                <a:latin typeface="Arial"/>
                <a:cs typeface="Arial"/>
              </a:rPr>
              <a:t>properties</a:t>
            </a:r>
            <a:endParaRPr sz="3000">
              <a:latin typeface="Arial"/>
              <a:cs typeface="Arial"/>
            </a:endParaRPr>
          </a:p>
          <a:p>
            <a:pPr marL="332740" marR="64769">
              <a:lnSpc>
                <a:spcPts val="3240"/>
              </a:lnSpc>
            </a:pPr>
            <a:r>
              <a:rPr sz="3000" dirty="0">
                <a:latin typeface="Arial"/>
                <a:cs typeface="Arial"/>
              </a:rPr>
              <a:t>of </a:t>
            </a:r>
            <a:r>
              <a:rPr sz="3000" spc="-5" dirty="0">
                <a:latin typeface="Arial"/>
                <a:cs typeface="Arial"/>
              </a:rPr>
              <a:t>air (primarily temperature and </a:t>
            </a:r>
            <a:r>
              <a:rPr sz="3000" dirty="0">
                <a:latin typeface="Arial"/>
                <a:cs typeface="Arial"/>
              </a:rPr>
              <a:t>humidity)</a:t>
            </a:r>
            <a:r>
              <a:rPr sz="3000" spc="-35" dirty="0">
                <a:latin typeface="Arial"/>
                <a:cs typeface="Arial"/>
              </a:rPr>
              <a:t> </a:t>
            </a:r>
            <a:r>
              <a:rPr sz="3000" dirty="0">
                <a:latin typeface="Arial"/>
                <a:cs typeface="Arial"/>
              </a:rPr>
              <a:t>to  </a:t>
            </a:r>
            <a:r>
              <a:rPr sz="3000" spc="-5" dirty="0">
                <a:latin typeface="Arial"/>
                <a:cs typeface="Arial"/>
              </a:rPr>
              <a:t>more favorable</a:t>
            </a:r>
            <a:r>
              <a:rPr sz="3000" spc="-30" dirty="0">
                <a:latin typeface="Arial"/>
                <a:cs typeface="Arial"/>
              </a:rPr>
              <a:t> </a:t>
            </a:r>
            <a:r>
              <a:rPr sz="3000" dirty="0">
                <a:latin typeface="Arial"/>
                <a:cs typeface="Arial"/>
              </a:rPr>
              <a:t>conditions.</a:t>
            </a:r>
            <a:endParaRPr sz="3000">
              <a:latin typeface="Arial"/>
              <a:cs typeface="Arial"/>
            </a:endParaRPr>
          </a:p>
          <a:p>
            <a:pPr marL="332740" marR="152400" indent="-320040">
              <a:lnSpc>
                <a:spcPct val="90000"/>
              </a:lnSpc>
              <a:spcBef>
                <a:spcPts val="660"/>
              </a:spcBef>
              <a:buClr>
                <a:srgbClr val="DD8046"/>
              </a:buClr>
              <a:buSzPct val="60000"/>
              <a:buFont typeface="Wingdings"/>
              <a:buChar char=""/>
              <a:tabLst>
                <a:tab pos="333375" algn="l"/>
              </a:tabLst>
            </a:pPr>
            <a:r>
              <a:rPr sz="3000" dirty="0">
                <a:latin typeface="Arial"/>
                <a:cs typeface="Arial"/>
              </a:rPr>
              <a:t>The </a:t>
            </a:r>
            <a:r>
              <a:rPr sz="3000" spc="-5" dirty="0">
                <a:latin typeface="Arial"/>
                <a:cs typeface="Arial"/>
              </a:rPr>
              <a:t>control </a:t>
            </a:r>
            <a:r>
              <a:rPr sz="3000" dirty="0">
                <a:latin typeface="Arial"/>
                <a:cs typeface="Arial"/>
              </a:rPr>
              <a:t>of </a:t>
            </a:r>
            <a:r>
              <a:rPr sz="3000" spc="-5" dirty="0">
                <a:latin typeface="Arial"/>
                <a:cs typeface="Arial"/>
              </a:rPr>
              <a:t>these conditions </a:t>
            </a:r>
            <a:r>
              <a:rPr sz="3000" dirty="0">
                <a:latin typeface="Arial"/>
                <a:cs typeface="Arial"/>
              </a:rPr>
              <a:t>may </a:t>
            </a:r>
            <a:r>
              <a:rPr sz="3000" spc="-5" dirty="0">
                <a:latin typeface="Arial"/>
                <a:cs typeface="Arial"/>
              </a:rPr>
              <a:t>be  </a:t>
            </a:r>
            <a:r>
              <a:rPr sz="3000" dirty="0">
                <a:latin typeface="Arial"/>
                <a:cs typeface="Arial"/>
              </a:rPr>
              <a:t>desirable </a:t>
            </a:r>
            <a:r>
              <a:rPr sz="3000" spc="-10" dirty="0">
                <a:latin typeface="Arial"/>
                <a:cs typeface="Arial"/>
              </a:rPr>
              <a:t>to </a:t>
            </a:r>
            <a:r>
              <a:rPr sz="3000" spc="-5" dirty="0">
                <a:latin typeface="Arial"/>
                <a:cs typeface="Arial"/>
              </a:rPr>
              <a:t>maintain </a:t>
            </a:r>
            <a:r>
              <a:rPr sz="3000" dirty="0">
                <a:latin typeface="Arial"/>
                <a:cs typeface="Arial"/>
              </a:rPr>
              <a:t>the </a:t>
            </a:r>
            <a:r>
              <a:rPr sz="3000" spc="-5" dirty="0">
                <a:latin typeface="Arial"/>
                <a:cs typeface="Arial"/>
              </a:rPr>
              <a:t>health and</a:t>
            </a:r>
            <a:r>
              <a:rPr sz="3000" spc="-65" dirty="0">
                <a:latin typeface="Arial"/>
                <a:cs typeface="Arial"/>
              </a:rPr>
              <a:t> </a:t>
            </a:r>
            <a:r>
              <a:rPr sz="3000" spc="-5" dirty="0">
                <a:latin typeface="Arial"/>
                <a:cs typeface="Arial"/>
              </a:rPr>
              <a:t>comfort  </a:t>
            </a:r>
            <a:r>
              <a:rPr sz="3000" dirty="0">
                <a:latin typeface="Arial"/>
                <a:cs typeface="Arial"/>
              </a:rPr>
              <a:t>of </a:t>
            </a:r>
            <a:r>
              <a:rPr sz="3000" spc="-5" dirty="0">
                <a:latin typeface="Arial"/>
                <a:cs typeface="Arial"/>
              </a:rPr>
              <a:t>the </a:t>
            </a:r>
            <a:r>
              <a:rPr sz="3000" dirty="0">
                <a:latin typeface="Arial"/>
                <a:cs typeface="Arial"/>
              </a:rPr>
              <a:t>occupants, </a:t>
            </a:r>
            <a:r>
              <a:rPr sz="3000" spc="-5" dirty="0">
                <a:latin typeface="Arial"/>
                <a:cs typeface="Arial"/>
              </a:rPr>
              <a:t>or </a:t>
            </a:r>
            <a:r>
              <a:rPr sz="3000" dirty="0">
                <a:latin typeface="Arial"/>
                <a:cs typeface="Arial"/>
              </a:rPr>
              <a:t>to meet the  </a:t>
            </a:r>
            <a:r>
              <a:rPr sz="3000" spc="-5" dirty="0">
                <a:latin typeface="Arial"/>
                <a:cs typeface="Arial"/>
              </a:rPr>
              <a:t>requirements </a:t>
            </a:r>
            <a:r>
              <a:rPr sz="3000" dirty="0">
                <a:latin typeface="Arial"/>
                <a:cs typeface="Arial"/>
              </a:rPr>
              <a:t>of </a:t>
            </a:r>
            <a:r>
              <a:rPr sz="3000" spc="-5" dirty="0">
                <a:latin typeface="Arial"/>
                <a:cs typeface="Arial"/>
              </a:rPr>
              <a:t>industrial processes  irrespective </a:t>
            </a:r>
            <a:r>
              <a:rPr sz="3000" dirty="0">
                <a:latin typeface="Arial"/>
                <a:cs typeface="Arial"/>
              </a:rPr>
              <a:t>of the </a:t>
            </a:r>
            <a:r>
              <a:rPr sz="3000" spc="-5" dirty="0">
                <a:latin typeface="Arial"/>
                <a:cs typeface="Arial"/>
              </a:rPr>
              <a:t>external </a:t>
            </a:r>
            <a:r>
              <a:rPr sz="3000" dirty="0">
                <a:latin typeface="Arial"/>
                <a:cs typeface="Arial"/>
              </a:rPr>
              <a:t>climatic  </a:t>
            </a:r>
            <a:r>
              <a:rPr sz="3000" spc="-5" dirty="0">
                <a:latin typeface="Arial"/>
                <a:cs typeface="Arial"/>
              </a:rPr>
              <a:t>conditions.</a:t>
            </a:r>
            <a:endParaRPr sz="3000">
              <a:latin typeface="Arial"/>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998470" y="232917"/>
            <a:ext cx="3383915" cy="939800"/>
          </a:xfrm>
          <a:prstGeom prst="rect">
            <a:avLst/>
          </a:prstGeom>
        </p:spPr>
        <p:txBody>
          <a:bodyPr vert="horz" wrap="square" lIns="0" tIns="12700" rIns="0" bIns="0" rtlCol="0">
            <a:spAutoFit/>
          </a:bodyPr>
          <a:lstStyle/>
          <a:p>
            <a:pPr marL="12700">
              <a:lnSpc>
                <a:spcPct val="100000"/>
              </a:lnSpc>
              <a:spcBef>
                <a:spcPts val="100"/>
              </a:spcBef>
            </a:pPr>
            <a:r>
              <a:rPr sz="6000" dirty="0"/>
              <a:t>HIS</a:t>
            </a:r>
            <a:r>
              <a:rPr sz="6000" spc="-120" dirty="0"/>
              <a:t>T</a:t>
            </a:r>
            <a:r>
              <a:rPr sz="6000" dirty="0"/>
              <a:t>O</a:t>
            </a:r>
            <a:r>
              <a:rPr sz="6000" spc="-114" dirty="0"/>
              <a:t>R</a:t>
            </a:r>
            <a:r>
              <a:rPr sz="6000" dirty="0"/>
              <a:t>Y</a:t>
            </a:r>
            <a:endParaRPr sz="6000"/>
          </a:p>
        </p:txBody>
      </p:sp>
      <p:sp>
        <p:nvSpPr>
          <p:cNvPr id="3" name="object 3"/>
          <p:cNvSpPr txBox="1"/>
          <p:nvPr/>
        </p:nvSpPr>
        <p:spPr>
          <a:xfrm>
            <a:off x="691387" y="1622501"/>
            <a:ext cx="7894320" cy="2858135"/>
          </a:xfrm>
          <a:prstGeom prst="rect">
            <a:avLst/>
          </a:prstGeom>
        </p:spPr>
        <p:txBody>
          <a:bodyPr vert="horz" wrap="square" lIns="0" tIns="12700" rIns="0" bIns="0" rtlCol="0">
            <a:spAutoFit/>
          </a:bodyPr>
          <a:lstStyle/>
          <a:p>
            <a:pPr marL="332740" marR="975994" indent="-320040">
              <a:lnSpc>
                <a:spcPct val="100000"/>
              </a:lnSpc>
              <a:spcBef>
                <a:spcPts val="100"/>
              </a:spcBef>
              <a:buClr>
                <a:srgbClr val="DD8046"/>
              </a:buClr>
              <a:buSzPct val="60000"/>
              <a:buFont typeface="Wingdings"/>
              <a:buChar char=""/>
              <a:tabLst>
                <a:tab pos="333375" algn="l"/>
              </a:tabLst>
            </a:pPr>
            <a:r>
              <a:rPr sz="3000" dirty="0">
                <a:latin typeface="Arial"/>
                <a:cs typeface="Arial"/>
              </a:rPr>
              <a:t>In 1902, </a:t>
            </a:r>
            <a:r>
              <a:rPr sz="3000" spc="-5" dirty="0">
                <a:latin typeface="Arial"/>
                <a:cs typeface="Arial"/>
              </a:rPr>
              <a:t>the </a:t>
            </a:r>
            <a:r>
              <a:rPr sz="3000" dirty="0">
                <a:latin typeface="Arial"/>
                <a:cs typeface="Arial"/>
              </a:rPr>
              <a:t>first modern electrical air  </a:t>
            </a:r>
            <a:r>
              <a:rPr sz="3000" spc="-5" dirty="0">
                <a:latin typeface="Arial"/>
                <a:cs typeface="Arial"/>
              </a:rPr>
              <a:t>conditioning unit was invented by </a:t>
            </a:r>
            <a:r>
              <a:rPr sz="3000" dirty="0">
                <a:latin typeface="Arial"/>
                <a:cs typeface="Arial"/>
              </a:rPr>
              <a:t>Willis  </a:t>
            </a:r>
            <a:r>
              <a:rPr sz="3000" spc="-5" dirty="0">
                <a:latin typeface="Arial"/>
                <a:cs typeface="Arial"/>
              </a:rPr>
              <a:t>Carrier in </a:t>
            </a:r>
            <a:r>
              <a:rPr sz="3000" dirty="0">
                <a:latin typeface="Arial"/>
                <a:cs typeface="Arial"/>
              </a:rPr>
              <a:t>Bufallo,</a:t>
            </a:r>
            <a:r>
              <a:rPr sz="3000" spc="-40" dirty="0">
                <a:latin typeface="Arial"/>
                <a:cs typeface="Arial"/>
              </a:rPr>
              <a:t> </a:t>
            </a:r>
            <a:r>
              <a:rPr sz="3000" dirty="0">
                <a:latin typeface="Arial"/>
                <a:cs typeface="Arial"/>
              </a:rPr>
              <a:t>Newyork.</a:t>
            </a:r>
            <a:endParaRPr sz="3000">
              <a:latin typeface="Arial"/>
              <a:cs typeface="Arial"/>
            </a:endParaRPr>
          </a:p>
          <a:p>
            <a:pPr marL="332740" marR="5080" indent="-320040" algn="just">
              <a:lnSpc>
                <a:spcPct val="100000"/>
              </a:lnSpc>
              <a:spcBef>
                <a:spcPts val="700"/>
              </a:spcBef>
              <a:buClr>
                <a:srgbClr val="DD8046"/>
              </a:buClr>
              <a:buSzPct val="60000"/>
              <a:buFont typeface="Wingdings"/>
              <a:buChar char=""/>
              <a:tabLst>
                <a:tab pos="333375" algn="l"/>
              </a:tabLst>
            </a:pPr>
            <a:r>
              <a:rPr sz="3000" dirty="0">
                <a:latin typeface="Arial"/>
                <a:cs typeface="Arial"/>
              </a:rPr>
              <a:t>The first </a:t>
            </a:r>
            <a:r>
              <a:rPr sz="3000" spc="-5" dirty="0">
                <a:latin typeface="Arial"/>
                <a:cs typeface="Arial"/>
              </a:rPr>
              <a:t>air </a:t>
            </a:r>
            <a:r>
              <a:rPr sz="3000" spc="-20" dirty="0">
                <a:latin typeface="Arial"/>
                <a:cs typeface="Arial"/>
              </a:rPr>
              <a:t>conditioner, </a:t>
            </a:r>
            <a:r>
              <a:rPr sz="3000" spc="-5" dirty="0">
                <a:latin typeface="Arial"/>
                <a:cs typeface="Arial"/>
              </a:rPr>
              <a:t>designed and </a:t>
            </a:r>
            <a:r>
              <a:rPr sz="3000" dirty="0">
                <a:latin typeface="Arial"/>
                <a:cs typeface="Arial"/>
              </a:rPr>
              <a:t>built</a:t>
            </a:r>
            <a:r>
              <a:rPr sz="3000" spc="-35" dirty="0">
                <a:latin typeface="Arial"/>
                <a:cs typeface="Arial"/>
              </a:rPr>
              <a:t> </a:t>
            </a:r>
            <a:r>
              <a:rPr sz="3000" spc="-5" dirty="0">
                <a:latin typeface="Arial"/>
                <a:cs typeface="Arial"/>
              </a:rPr>
              <a:t>in  </a:t>
            </a:r>
            <a:r>
              <a:rPr sz="3000" spc="-10" dirty="0">
                <a:latin typeface="Arial"/>
                <a:cs typeface="Arial"/>
              </a:rPr>
              <a:t>Buffalo </a:t>
            </a:r>
            <a:r>
              <a:rPr sz="3000" spc="-5" dirty="0">
                <a:latin typeface="Arial"/>
                <a:cs typeface="Arial"/>
              </a:rPr>
              <a:t>by </a:t>
            </a:r>
            <a:r>
              <a:rPr sz="3000" spc="-25" dirty="0">
                <a:latin typeface="Arial"/>
                <a:cs typeface="Arial"/>
              </a:rPr>
              <a:t>Carrier, </a:t>
            </a:r>
            <a:r>
              <a:rPr sz="3000" spc="-5" dirty="0">
                <a:latin typeface="Arial"/>
                <a:cs typeface="Arial"/>
              </a:rPr>
              <a:t>began working on 17 July  1902.</a:t>
            </a:r>
            <a:endParaRPr sz="3000">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3804920" marR="5080" indent="-3268345">
              <a:lnSpc>
                <a:spcPct val="100000"/>
              </a:lnSpc>
              <a:spcBef>
                <a:spcPts val="100"/>
              </a:spcBef>
            </a:pPr>
            <a:r>
              <a:rPr sz="4800" dirty="0"/>
              <a:t>WORKING </a:t>
            </a:r>
            <a:r>
              <a:rPr sz="4800" spc="-5" dirty="0"/>
              <a:t>PRINCIPLE</a:t>
            </a:r>
            <a:r>
              <a:rPr sz="4800" spc="-50" dirty="0"/>
              <a:t> </a:t>
            </a:r>
            <a:r>
              <a:rPr sz="4800" dirty="0"/>
              <a:t>OF  </a:t>
            </a:r>
            <a:r>
              <a:rPr sz="4800" spc="-5" dirty="0"/>
              <a:t>AC</a:t>
            </a:r>
            <a:endParaRPr sz="4800"/>
          </a:p>
        </p:txBody>
      </p:sp>
      <p:sp>
        <p:nvSpPr>
          <p:cNvPr id="3" name="object 3"/>
          <p:cNvSpPr txBox="1"/>
          <p:nvPr/>
        </p:nvSpPr>
        <p:spPr>
          <a:xfrm>
            <a:off x="78739" y="1438427"/>
            <a:ext cx="8870315" cy="5369560"/>
          </a:xfrm>
          <a:prstGeom prst="rect">
            <a:avLst/>
          </a:prstGeom>
        </p:spPr>
        <p:txBody>
          <a:bodyPr vert="horz" wrap="square" lIns="0" tIns="100965" rIns="0" bIns="0" rtlCol="0">
            <a:spAutoFit/>
          </a:bodyPr>
          <a:lstStyle/>
          <a:p>
            <a:pPr marL="332740" indent="-320040">
              <a:lnSpc>
                <a:spcPct val="100000"/>
              </a:lnSpc>
              <a:spcBef>
                <a:spcPts val="795"/>
              </a:spcBef>
              <a:buClr>
                <a:srgbClr val="DD8046"/>
              </a:buClr>
              <a:buSzPct val="60526"/>
              <a:buFont typeface="Wingdings"/>
              <a:buChar char=""/>
              <a:tabLst>
                <a:tab pos="332105" algn="l"/>
                <a:tab pos="332740" algn="l"/>
              </a:tabLst>
            </a:pPr>
            <a:r>
              <a:rPr sz="1900" spc="-5" dirty="0">
                <a:latin typeface="Arial"/>
                <a:cs typeface="Arial"/>
              </a:rPr>
              <a:t>Air conditioners and refrigerators </a:t>
            </a:r>
            <a:r>
              <a:rPr sz="1900" spc="-10" dirty="0">
                <a:latin typeface="Arial"/>
                <a:cs typeface="Arial"/>
              </a:rPr>
              <a:t>work </a:t>
            </a:r>
            <a:r>
              <a:rPr sz="1900" spc="-5" dirty="0">
                <a:latin typeface="Arial"/>
                <a:cs typeface="Arial"/>
              </a:rPr>
              <a:t>the same</a:t>
            </a:r>
            <a:r>
              <a:rPr sz="1900" spc="175" dirty="0">
                <a:latin typeface="Arial"/>
                <a:cs typeface="Arial"/>
              </a:rPr>
              <a:t> </a:t>
            </a:r>
            <a:r>
              <a:rPr sz="1900" spc="-45" dirty="0">
                <a:latin typeface="Arial"/>
                <a:cs typeface="Arial"/>
              </a:rPr>
              <a:t>way.</a:t>
            </a:r>
            <a:endParaRPr sz="1900">
              <a:latin typeface="Arial"/>
              <a:cs typeface="Arial"/>
            </a:endParaRPr>
          </a:p>
          <a:p>
            <a:pPr marL="332740" indent="-320040">
              <a:lnSpc>
                <a:spcPct val="100000"/>
              </a:lnSpc>
              <a:spcBef>
                <a:spcPts val="695"/>
              </a:spcBef>
              <a:buClr>
                <a:srgbClr val="DD8046"/>
              </a:buClr>
              <a:buSzPct val="60526"/>
              <a:buFont typeface="Wingdings"/>
              <a:buChar char=""/>
              <a:tabLst>
                <a:tab pos="332105" algn="l"/>
                <a:tab pos="332740" algn="l"/>
              </a:tabLst>
            </a:pPr>
            <a:r>
              <a:rPr sz="1900" spc="-5" dirty="0">
                <a:latin typeface="Arial"/>
                <a:cs typeface="Arial"/>
              </a:rPr>
              <a:t>Air conditioners use refrigerant that easily convert from a gas to a liquid</a:t>
            </a:r>
            <a:r>
              <a:rPr sz="1900" spc="310" dirty="0">
                <a:latin typeface="Arial"/>
                <a:cs typeface="Arial"/>
              </a:rPr>
              <a:t> </a:t>
            </a:r>
            <a:r>
              <a:rPr sz="1900" spc="-5" dirty="0">
                <a:latin typeface="Arial"/>
                <a:cs typeface="Arial"/>
              </a:rPr>
              <a:t>and</a:t>
            </a:r>
            <a:endParaRPr sz="1900">
              <a:latin typeface="Arial"/>
              <a:cs typeface="Arial"/>
            </a:endParaRPr>
          </a:p>
          <a:p>
            <a:pPr marL="332740">
              <a:lnSpc>
                <a:spcPct val="100000"/>
              </a:lnSpc>
            </a:pPr>
            <a:r>
              <a:rPr sz="1900" spc="-5" dirty="0">
                <a:latin typeface="Arial"/>
                <a:cs typeface="Arial"/>
              </a:rPr>
              <a:t>back</a:t>
            </a:r>
            <a:r>
              <a:rPr sz="1900" dirty="0">
                <a:latin typeface="Arial"/>
                <a:cs typeface="Arial"/>
              </a:rPr>
              <a:t> </a:t>
            </a:r>
            <a:r>
              <a:rPr sz="1900" spc="-5" dirty="0">
                <a:latin typeface="Arial"/>
                <a:cs typeface="Arial"/>
              </a:rPr>
              <a:t>again.</a:t>
            </a:r>
            <a:endParaRPr sz="1900">
              <a:latin typeface="Arial"/>
              <a:cs typeface="Arial"/>
            </a:endParaRPr>
          </a:p>
          <a:p>
            <a:pPr marL="332740" marR="536575" indent="-320040">
              <a:lnSpc>
                <a:spcPct val="100000"/>
              </a:lnSpc>
              <a:spcBef>
                <a:spcPts val="710"/>
              </a:spcBef>
              <a:buClr>
                <a:srgbClr val="DD8046"/>
              </a:buClr>
              <a:buSzPct val="60526"/>
              <a:buFont typeface="Wingdings"/>
              <a:buChar char=""/>
              <a:tabLst>
                <a:tab pos="332105" algn="l"/>
                <a:tab pos="332740" algn="l"/>
              </a:tabLst>
            </a:pPr>
            <a:r>
              <a:rPr sz="1900" spc="-5" dirty="0">
                <a:latin typeface="Arial"/>
                <a:cs typeface="Arial"/>
              </a:rPr>
              <a:t>The machine has four main parts. They are a </a:t>
            </a:r>
            <a:r>
              <a:rPr sz="1900" spc="-15" dirty="0">
                <a:latin typeface="Arial"/>
                <a:cs typeface="Arial"/>
              </a:rPr>
              <a:t>compressor, </a:t>
            </a:r>
            <a:r>
              <a:rPr sz="1900" spc="-5" dirty="0">
                <a:latin typeface="Arial"/>
                <a:cs typeface="Arial"/>
              </a:rPr>
              <a:t>a </a:t>
            </a:r>
            <a:r>
              <a:rPr sz="1900" spc="-15" dirty="0">
                <a:latin typeface="Arial"/>
                <a:cs typeface="Arial"/>
              </a:rPr>
              <a:t>condenser, </a:t>
            </a:r>
            <a:r>
              <a:rPr sz="1900" spc="-5" dirty="0">
                <a:latin typeface="Arial"/>
                <a:cs typeface="Arial"/>
              </a:rPr>
              <a:t>an  expansion device and an</a:t>
            </a:r>
            <a:r>
              <a:rPr sz="1900" spc="114" dirty="0">
                <a:latin typeface="Arial"/>
                <a:cs typeface="Arial"/>
              </a:rPr>
              <a:t> </a:t>
            </a:r>
            <a:r>
              <a:rPr sz="1900" spc="-15" dirty="0">
                <a:latin typeface="Arial"/>
                <a:cs typeface="Arial"/>
              </a:rPr>
              <a:t>evaporator.</a:t>
            </a:r>
            <a:endParaRPr sz="1900">
              <a:latin typeface="Arial"/>
              <a:cs typeface="Arial"/>
            </a:endParaRPr>
          </a:p>
          <a:p>
            <a:pPr marL="332740" marR="363220" indent="-320040">
              <a:lnSpc>
                <a:spcPct val="100000"/>
              </a:lnSpc>
              <a:spcBef>
                <a:spcPts val="700"/>
              </a:spcBef>
              <a:buClr>
                <a:srgbClr val="DD8046"/>
              </a:buClr>
              <a:buSzPct val="60526"/>
              <a:buFont typeface="Wingdings"/>
              <a:buChar char=""/>
              <a:tabLst>
                <a:tab pos="332105" algn="l"/>
                <a:tab pos="332740" algn="l"/>
              </a:tabLst>
            </a:pPr>
            <a:r>
              <a:rPr sz="1900" spc="-5" dirty="0">
                <a:latin typeface="Arial"/>
                <a:cs typeface="Arial"/>
              </a:rPr>
              <a:t>The working fluid arrives at the compressor as a cool, low pressure gas. The  compressor compresses this refrigerant resulting into high temperature and  pressure</a:t>
            </a:r>
            <a:r>
              <a:rPr sz="1900" spc="15" dirty="0">
                <a:latin typeface="Arial"/>
                <a:cs typeface="Arial"/>
              </a:rPr>
              <a:t> </a:t>
            </a:r>
            <a:r>
              <a:rPr sz="1900" spc="-5" dirty="0">
                <a:latin typeface="Arial"/>
                <a:cs typeface="Arial"/>
              </a:rPr>
              <a:t>gas.</a:t>
            </a:r>
            <a:endParaRPr sz="1900">
              <a:latin typeface="Arial"/>
              <a:cs typeface="Arial"/>
            </a:endParaRPr>
          </a:p>
          <a:p>
            <a:pPr marL="332740" marR="5080" indent="-320040">
              <a:lnSpc>
                <a:spcPct val="100000"/>
              </a:lnSpc>
              <a:spcBef>
                <a:spcPts val="695"/>
              </a:spcBef>
              <a:buClr>
                <a:srgbClr val="DD8046"/>
              </a:buClr>
              <a:buSzPct val="60526"/>
              <a:buFont typeface="Wingdings"/>
              <a:buChar char=""/>
              <a:tabLst>
                <a:tab pos="332105" algn="l"/>
                <a:tab pos="332740" algn="l"/>
              </a:tabLst>
            </a:pPr>
            <a:r>
              <a:rPr sz="1900" spc="-5" dirty="0">
                <a:latin typeface="Arial"/>
                <a:cs typeface="Arial"/>
              </a:rPr>
              <a:t>The working fluid leaves the compressor and flows into the </a:t>
            </a:r>
            <a:r>
              <a:rPr sz="1900" spc="-15" dirty="0">
                <a:latin typeface="Arial"/>
                <a:cs typeface="Arial"/>
              </a:rPr>
              <a:t>condenser. </a:t>
            </a:r>
            <a:r>
              <a:rPr sz="1900" spc="-5" dirty="0">
                <a:latin typeface="Arial"/>
                <a:cs typeface="Arial"/>
              </a:rPr>
              <a:t>The  condenser condenses the refrigerant and change the hot gas into high pressure  liquid.</a:t>
            </a:r>
            <a:endParaRPr sz="1900">
              <a:latin typeface="Arial"/>
              <a:cs typeface="Arial"/>
            </a:endParaRPr>
          </a:p>
          <a:p>
            <a:pPr marL="332740" marR="408940" indent="-320040">
              <a:lnSpc>
                <a:spcPct val="100000"/>
              </a:lnSpc>
              <a:spcBef>
                <a:spcPts val="710"/>
              </a:spcBef>
              <a:buClr>
                <a:srgbClr val="DD8046"/>
              </a:buClr>
              <a:buSzPct val="60526"/>
              <a:buFont typeface="Wingdings"/>
              <a:buChar char=""/>
              <a:tabLst>
                <a:tab pos="332105" algn="l"/>
                <a:tab pos="332740" algn="l"/>
              </a:tabLst>
            </a:pPr>
            <a:r>
              <a:rPr sz="1900" spc="-5" dirty="0">
                <a:latin typeface="Arial"/>
                <a:cs typeface="Arial"/>
              </a:rPr>
              <a:t>The liquid goes into the expansion device where it expands and its pressure  drops.</a:t>
            </a:r>
            <a:endParaRPr sz="1900">
              <a:latin typeface="Arial"/>
              <a:cs typeface="Arial"/>
            </a:endParaRPr>
          </a:p>
          <a:p>
            <a:pPr marL="332740" marR="313690" indent="-320040">
              <a:lnSpc>
                <a:spcPct val="100000"/>
              </a:lnSpc>
              <a:spcBef>
                <a:spcPts val="700"/>
              </a:spcBef>
              <a:buClr>
                <a:srgbClr val="DD8046"/>
              </a:buClr>
              <a:buSzPct val="60526"/>
              <a:buFont typeface="Wingdings"/>
              <a:buChar char=""/>
              <a:tabLst>
                <a:tab pos="332105" algn="l"/>
                <a:tab pos="332740" algn="l"/>
              </a:tabLst>
            </a:pPr>
            <a:r>
              <a:rPr sz="1900" spc="-5" dirty="0">
                <a:latin typeface="Arial"/>
                <a:cs typeface="Arial"/>
              </a:rPr>
              <a:t>Now it goes to evaporator where the liquid changes to gas and evaporates, it  extracts heat from the </a:t>
            </a:r>
            <a:r>
              <a:rPr sz="1900" dirty="0">
                <a:latin typeface="Arial"/>
                <a:cs typeface="Arial"/>
              </a:rPr>
              <a:t>air </a:t>
            </a:r>
            <a:r>
              <a:rPr sz="1900" spc="-5" dirty="0">
                <a:latin typeface="Arial"/>
                <a:cs typeface="Arial"/>
              </a:rPr>
              <a:t>around</a:t>
            </a:r>
            <a:r>
              <a:rPr sz="1900" spc="95" dirty="0">
                <a:latin typeface="Arial"/>
                <a:cs typeface="Arial"/>
              </a:rPr>
              <a:t> </a:t>
            </a:r>
            <a:r>
              <a:rPr sz="1900" spc="-5" dirty="0">
                <a:latin typeface="Arial"/>
                <a:cs typeface="Arial"/>
              </a:rPr>
              <a:t>it.</a:t>
            </a:r>
            <a:endParaRPr sz="1900">
              <a:latin typeface="Arial"/>
              <a:cs typeface="Arial"/>
            </a:endParaRPr>
          </a:p>
          <a:p>
            <a:pPr marL="332740" indent="-320040">
              <a:lnSpc>
                <a:spcPct val="100000"/>
              </a:lnSpc>
              <a:spcBef>
                <a:spcPts val="695"/>
              </a:spcBef>
              <a:buClr>
                <a:srgbClr val="DD8046"/>
              </a:buClr>
              <a:buSzPct val="60526"/>
              <a:buFont typeface="Wingdings"/>
              <a:buChar char=""/>
              <a:tabLst>
                <a:tab pos="332105" algn="l"/>
                <a:tab pos="332740" algn="l"/>
              </a:tabLst>
            </a:pPr>
            <a:r>
              <a:rPr sz="1900" spc="-5" dirty="0">
                <a:latin typeface="Arial"/>
                <a:cs typeface="Arial"/>
              </a:rPr>
              <a:t>By the time the working fluid leaves the </a:t>
            </a:r>
            <a:r>
              <a:rPr sz="1900" spc="-15" dirty="0">
                <a:latin typeface="Arial"/>
                <a:cs typeface="Arial"/>
              </a:rPr>
              <a:t>evaporator, </a:t>
            </a:r>
            <a:r>
              <a:rPr sz="1900" spc="-5" dirty="0">
                <a:latin typeface="Arial"/>
                <a:cs typeface="Arial"/>
              </a:rPr>
              <a:t>it is a cool, low</a:t>
            </a:r>
            <a:r>
              <a:rPr sz="1900" spc="305" dirty="0">
                <a:latin typeface="Arial"/>
                <a:cs typeface="Arial"/>
              </a:rPr>
              <a:t> </a:t>
            </a:r>
            <a:r>
              <a:rPr sz="1900" spc="-5" dirty="0">
                <a:latin typeface="Arial"/>
                <a:cs typeface="Arial"/>
              </a:rPr>
              <a:t>pressure</a:t>
            </a:r>
            <a:endParaRPr sz="1900">
              <a:latin typeface="Arial"/>
              <a:cs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1234439"/>
            <a:ext cx="9144000" cy="320040"/>
          </a:xfrm>
          <a:custGeom>
            <a:avLst/>
            <a:gdLst/>
            <a:ahLst/>
            <a:cxnLst/>
            <a:rect l="l" t="t" r="r" b="b"/>
            <a:pathLst>
              <a:path w="9144000" h="320040">
                <a:moveTo>
                  <a:pt x="0" y="320039"/>
                </a:moveTo>
                <a:lnTo>
                  <a:pt x="9144000" y="320039"/>
                </a:lnTo>
                <a:lnTo>
                  <a:pt x="9144000" y="0"/>
                </a:lnTo>
                <a:lnTo>
                  <a:pt x="0" y="0"/>
                </a:lnTo>
                <a:lnTo>
                  <a:pt x="0" y="320039"/>
                </a:lnTo>
                <a:close/>
              </a:path>
            </a:pathLst>
          </a:custGeom>
          <a:solidFill>
            <a:srgbClr val="FFFFFF"/>
          </a:solidFill>
        </p:spPr>
        <p:txBody>
          <a:bodyPr wrap="square" lIns="0" tIns="0" rIns="0" bIns="0" rtlCol="0"/>
          <a:lstStyle/>
          <a:p>
            <a:endParaRPr/>
          </a:p>
        </p:txBody>
      </p:sp>
      <p:sp>
        <p:nvSpPr>
          <p:cNvPr id="3" name="object 3"/>
          <p:cNvSpPr/>
          <p:nvPr/>
        </p:nvSpPr>
        <p:spPr>
          <a:xfrm>
            <a:off x="0" y="1280160"/>
            <a:ext cx="533400" cy="228600"/>
          </a:xfrm>
          <a:custGeom>
            <a:avLst/>
            <a:gdLst/>
            <a:ahLst/>
            <a:cxnLst/>
            <a:rect l="l" t="t" r="r" b="b"/>
            <a:pathLst>
              <a:path w="533400" h="228600">
                <a:moveTo>
                  <a:pt x="0" y="228600"/>
                </a:moveTo>
                <a:lnTo>
                  <a:pt x="533400" y="228600"/>
                </a:lnTo>
                <a:lnTo>
                  <a:pt x="533400" y="0"/>
                </a:lnTo>
                <a:lnTo>
                  <a:pt x="0" y="0"/>
                </a:lnTo>
                <a:lnTo>
                  <a:pt x="0" y="228600"/>
                </a:lnTo>
                <a:close/>
              </a:path>
            </a:pathLst>
          </a:custGeom>
          <a:solidFill>
            <a:srgbClr val="DD8046"/>
          </a:solidFill>
        </p:spPr>
        <p:txBody>
          <a:bodyPr wrap="square" lIns="0" tIns="0" rIns="0" bIns="0" rtlCol="0"/>
          <a:lstStyle/>
          <a:p>
            <a:endParaRPr/>
          </a:p>
        </p:txBody>
      </p:sp>
      <p:sp>
        <p:nvSpPr>
          <p:cNvPr id="4" name="object 4"/>
          <p:cNvSpPr/>
          <p:nvPr/>
        </p:nvSpPr>
        <p:spPr>
          <a:xfrm>
            <a:off x="591312" y="1280160"/>
            <a:ext cx="8552815" cy="228600"/>
          </a:xfrm>
          <a:custGeom>
            <a:avLst/>
            <a:gdLst/>
            <a:ahLst/>
            <a:cxnLst/>
            <a:rect l="l" t="t" r="r" b="b"/>
            <a:pathLst>
              <a:path w="8552815" h="228600">
                <a:moveTo>
                  <a:pt x="0" y="228600"/>
                </a:moveTo>
                <a:lnTo>
                  <a:pt x="8552688" y="228600"/>
                </a:lnTo>
                <a:lnTo>
                  <a:pt x="8552688" y="0"/>
                </a:lnTo>
                <a:lnTo>
                  <a:pt x="0" y="0"/>
                </a:lnTo>
                <a:lnTo>
                  <a:pt x="0" y="228600"/>
                </a:lnTo>
                <a:close/>
              </a:path>
            </a:pathLst>
          </a:custGeom>
          <a:solidFill>
            <a:srgbClr val="93B6D2"/>
          </a:solidFill>
        </p:spPr>
        <p:txBody>
          <a:bodyPr wrap="square" lIns="0" tIns="0" rIns="0" bIns="0" rtlCol="0"/>
          <a:lstStyle/>
          <a:p>
            <a:endParaRPr/>
          </a:p>
        </p:txBody>
      </p:sp>
      <p:sp>
        <p:nvSpPr>
          <p:cNvPr id="5" name="object 5"/>
          <p:cNvSpPr txBox="1">
            <a:spLocks noGrp="1"/>
          </p:cNvSpPr>
          <p:nvPr>
            <p:ph type="title"/>
          </p:nvPr>
        </p:nvSpPr>
        <p:spPr>
          <a:xfrm>
            <a:off x="695045" y="281685"/>
            <a:ext cx="7993380" cy="848360"/>
          </a:xfrm>
          <a:prstGeom prst="rect">
            <a:avLst/>
          </a:prstGeom>
        </p:spPr>
        <p:txBody>
          <a:bodyPr vert="horz" wrap="square" lIns="0" tIns="12700" rIns="0" bIns="0" rtlCol="0">
            <a:spAutoFit/>
          </a:bodyPr>
          <a:lstStyle/>
          <a:p>
            <a:pPr marL="12700">
              <a:lnSpc>
                <a:spcPct val="100000"/>
              </a:lnSpc>
              <a:spcBef>
                <a:spcPts val="100"/>
              </a:spcBef>
            </a:pPr>
            <a:r>
              <a:rPr sz="5400" spc="-5" dirty="0"/>
              <a:t>BLOCK </a:t>
            </a:r>
            <a:r>
              <a:rPr sz="5400" dirty="0"/>
              <a:t>DIAGRAM OF</a:t>
            </a:r>
            <a:r>
              <a:rPr sz="5400" spc="-340" dirty="0"/>
              <a:t> </a:t>
            </a:r>
            <a:r>
              <a:rPr sz="5400" spc="-5" dirty="0"/>
              <a:t>AC</a:t>
            </a:r>
            <a:endParaRPr sz="5400"/>
          </a:p>
        </p:txBody>
      </p:sp>
      <p:sp>
        <p:nvSpPr>
          <p:cNvPr id="6" name="object 6"/>
          <p:cNvSpPr/>
          <p:nvPr/>
        </p:nvSpPr>
        <p:spPr>
          <a:xfrm>
            <a:off x="214884" y="1714500"/>
            <a:ext cx="8644128" cy="4928616"/>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75819" rIns="0" bIns="0" rtlCol="0">
            <a:spAutoFit/>
          </a:bodyPr>
          <a:lstStyle/>
          <a:p>
            <a:pPr marL="936625" marR="5080" indent="1381125">
              <a:lnSpc>
                <a:spcPct val="100000"/>
              </a:lnSpc>
              <a:spcBef>
                <a:spcPts val="105"/>
              </a:spcBef>
            </a:pPr>
            <a:r>
              <a:rPr dirty="0"/>
              <a:t>TYPES </a:t>
            </a:r>
            <a:r>
              <a:rPr spc="5" dirty="0"/>
              <a:t>OF </a:t>
            </a:r>
            <a:r>
              <a:rPr dirty="0"/>
              <a:t>AIR  CONDITIONING</a:t>
            </a:r>
            <a:r>
              <a:rPr spc="-90" dirty="0"/>
              <a:t> </a:t>
            </a:r>
            <a:r>
              <a:rPr dirty="0"/>
              <a:t>SYSTEM</a:t>
            </a:r>
          </a:p>
        </p:txBody>
      </p:sp>
      <p:sp>
        <p:nvSpPr>
          <p:cNvPr id="3" name="object 3"/>
          <p:cNvSpPr txBox="1"/>
          <p:nvPr/>
        </p:nvSpPr>
        <p:spPr>
          <a:xfrm>
            <a:off x="691387" y="1622501"/>
            <a:ext cx="7959090" cy="3902075"/>
          </a:xfrm>
          <a:prstGeom prst="rect">
            <a:avLst/>
          </a:prstGeom>
        </p:spPr>
        <p:txBody>
          <a:bodyPr vert="horz" wrap="square" lIns="0" tIns="13335" rIns="0" bIns="0" rtlCol="0">
            <a:spAutoFit/>
          </a:bodyPr>
          <a:lstStyle/>
          <a:p>
            <a:pPr marL="332740" marR="5080" indent="-320040">
              <a:lnSpc>
                <a:spcPct val="100000"/>
              </a:lnSpc>
              <a:spcBef>
                <a:spcPts val="105"/>
              </a:spcBef>
              <a:buClr>
                <a:srgbClr val="DD8046"/>
              </a:buClr>
              <a:buSzPct val="60344"/>
              <a:buFont typeface="Wingdings"/>
              <a:buChar char=""/>
              <a:tabLst>
                <a:tab pos="333375" algn="l"/>
              </a:tabLst>
            </a:pPr>
            <a:r>
              <a:rPr sz="2900" dirty="0">
                <a:latin typeface="Arial"/>
                <a:cs typeface="Arial"/>
              </a:rPr>
              <a:t>Depe</a:t>
            </a:r>
            <a:r>
              <a:rPr sz="2800" dirty="0">
                <a:latin typeface="Arial"/>
                <a:cs typeface="Arial"/>
              </a:rPr>
              <a:t>nding </a:t>
            </a:r>
            <a:r>
              <a:rPr sz="2800" spc="-5" dirty="0">
                <a:latin typeface="Arial"/>
                <a:cs typeface="Arial"/>
              </a:rPr>
              <a:t>upon </a:t>
            </a:r>
            <a:r>
              <a:rPr sz="2800" dirty="0">
                <a:latin typeface="Arial"/>
                <a:cs typeface="Arial"/>
              </a:rPr>
              <a:t>the </a:t>
            </a:r>
            <a:r>
              <a:rPr sz="2800" spc="-5" dirty="0">
                <a:latin typeface="Arial"/>
                <a:cs typeface="Arial"/>
              </a:rPr>
              <a:t>need or </a:t>
            </a:r>
            <a:r>
              <a:rPr sz="2800" dirty="0">
                <a:latin typeface="Arial"/>
                <a:cs typeface="Arial"/>
              </a:rPr>
              <a:t>application, the</a:t>
            </a:r>
            <a:r>
              <a:rPr sz="2800" spc="-135" dirty="0">
                <a:latin typeface="Arial"/>
                <a:cs typeface="Arial"/>
              </a:rPr>
              <a:t> </a:t>
            </a:r>
            <a:r>
              <a:rPr sz="2800" spc="-5" dirty="0">
                <a:latin typeface="Arial"/>
                <a:cs typeface="Arial"/>
              </a:rPr>
              <a:t>AC  system is </a:t>
            </a:r>
            <a:r>
              <a:rPr sz="2800" dirty="0">
                <a:latin typeface="Arial"/>
                <a:cs typeface="Arial"/>
              </a:rPr>
              <a:t>designed in </a:t>
            </a:r>
            <a:r>
              <a:rPr sz="2800" spc="-5" dirty="0">
                <a:latin typeface="Arial"/>
                <a:cs typeface="Arial"/>
              </a:rPr>
              <a:t>different </a:t>
            </a:r>
            <a:r>
              <a:rPr sz="2800" spc="-10" dirty="0">
                <a:latin typeface="Arial"/>
                <a:cs typeface="Arial"/>
              </a:rPr>
              <a:t>way </a:t>
            </a:r>
            <a:r>
              <a:rPr sz="2800" dirty="0">
                <a:latin typeface="Arial"/>
                <a:cs typeface="Arial"/>
              </a:rPr>
              <a:t>but the  </a:t>
            </a:r>
            <a:r>
              <a:rPr sz="2800" spc="-5" dirty="0">
                <a:latin typeface="Arial"/>
                <a:cs typeface="Arial"/>
              </a:rPr>
              <a:t>working </a:t>
            </a:r>
            <a:r>
              <a:rPr sz="2800" dirty="0">
                <a:latin typeface="Arial"/>
                <a:cs typeface="Arial"/>
              </a:rPr>
              <a:t>principle remains </a:t>
            </a:r>
            <a:r>
              <a:rPr sz="2800" spc="-5" dirty="0">
                <a:latin typeface="Arial"/>
                <a:cs typeface="Arial"/>
              </a:rPr>
              <a:t>the</a:t>
            </a:r>
            <a:r>
              <a:rPr sz="2800" spc="35" dirty="0">
                <a:latin typeface="Arial"/>
                <a:cs typeface="Arial"/>
              </a:rPr>
              <a:t> </a:t>
            </a:r>
            <a:r>
              <a:rPr sz="2800" spc="-5" dirty="0">
                <a:latin typeface="Arial"/>
                <a:cs typeface="Arial"/>
              </a:rPr>
              <a:t>same.</a:t>
            </a:r>
            <a:endParaRPr sz="2800">
              <a:latin typeface="Arial"/>
              <a:cs typeface="Arial"/>
            </a:endParaRPr>
          </a:p>
          <a:p>
            <a:pPr marL="332740" indent="-320040">
              <a:lnSpc>
                <a:spcPct val="100000"/>
              </a:lnSpc>
              <a:spcBef>
                <a:spcPts val="705"/>
              </a:spcBef>
              <a:buClr>
                <a:srgbClr val="DD8046"/>
              </a:buClr>
              <a:buSzPct val="58928"/>
              <a:buFont typeface="Wingdings"/>
              <a:buChar char=""/>
              <a:tabLst>
                <a:tab pos="332740" algn="l"/>
                <a:tab pos="333375" algn="l"/>
              </a:tabLst>
            </a:pPr>
            <a:r>
              <a:rPr sz="2800" spc="-35" dirty="0">
                <a:latin typeface="Arial"/>
                <a:cs typeface="Arial"/>
              </a:rPr>
              <a:t>Types </a:t>
            </a:r>
            <a:r>
              <a:rPr sz="2800" spc="-5" dirty="0">
                <a:latin typeface="Arial"/>
                <a:cs typeface="Arial"/>
              </a:rPr>
              <a:t>of</a:t>
            </a:r>
            <a:r>
              <a:rPr sz="2800" spc="-114" dirty="0">
                <a:latin typeface="Arial"/>
                <a:cs typeface="Arial"/>
              </a:rPr>
              <a:t> </a:t>
            </a:r>
            <a:r>
              <a:rPr sz="2800" spc="-5" dirty="0">
                <a:latin typeface="Arial"/>
                <a:cs typeface="Arial"/>
              </a:rPr>
              <a:t>AC</a:t>
            </a:r>
            <a:endParaRPr sz="2800">
              <a:latin typeface="Arial"/>
              <a:cs typeface="Arial"/>
            </a:endParaRPr>
          </a:p>
          <a:p>
            <a:pPr marL="12700" marR="2494280">
              <a:lnSpc>
                <a:spcPct val="120900"/>
              </a:lnSpc>
              <a:spcBef>
                <a:spcPts val="5"/>
              </a:spcBef>
            </a:pPr>
            <a:r>
              <a:rPr sz="2800" dirty="0">
                <a:solidFill>
                  <a:srgbClr val="FF0000"/>
                </a:solidFill>
                <a:latin typeface="Arial"/>
                <a:cs typeface="Arial"/>
              </a:rPr>
              <a:t>1) </a:t>
            </a:r>
            <a:r>
              <a:rPr sz="2800" spc="-5" dirty="0">
                <a:latin typeface="Arial"/>
                <a:cs typeface="Arial"/>
              </a:rPr>
              <a:t>Window </a:t>
            </a:r>
            <a:r>
              <a:rPr sz="2800" dirty="0">
                <a:latin typeface="Arial"/>
                <a:cs typeface="Arial"/>
              </a:rPr>
              <a:t>air-conditioning system </a:t>
            </a:r>
            <a:r>
              <a:rPr sz="2800" dirty="0">
                <a:solidFill>
                  <a:srgbClr val="FF0000"/>
                </a:solidFill>
                <a:latin typeface="Arial"/>
                <a:cs typeface="Arial"/>
              </a:rPr>
              <a:t> </a:t>
            </a:r>
            <a:r>
              <a:rPr sz="2800" spc="-5" dirty="0">
                <a:solidFill>
                  <a:srgbClr val="FF0000"/>
                </a:solidFill>
                <a:latin typeface="Arial"/>
                <a:cs typeface="Arial"/>
              </a:rPr>
              <a:t>2)</a:t>
            </a:r>
            <a:r>
              <a:rPr sz="2800" spc="-5" dirty="0">
                <a:latin typeface="Arial"/>
                <a:cs typeface="Arial"/>
              </a:rPr>
              <a:t>Split </a:t>
            </a:r>
            <a:r>
              <a:rPr sz="2800" dirty="0">
                <a:latin typeface="Arial"/>
                <a:cs typeface="Arial"/>
              </a:rPr>
              <a:t>air-conditioning </a:t>
            </a:r>
            <a:r>
              <a:rPr sz="2800" spc="-5" dirty="0">
                <a:latin typeface="Arial"/>
                <a:cs typeface="Arial"/>
              </a:rPr>
              <a:t>system </a:t>
            </a:r>
            <a:r>
              <a:rPr sz="2800" spc="-5" dirty="0">
                <a:solidFill>
                  <a:srgbClr val="FF0000"/>
                </a:solidFill>
                <a:latin typeface="Arial"/>
                <a:cs typeface="Arial"/>
              </a:rPr>
              <a:t> 3)</a:t>
            </a:r>
            <a:r>
              <a:rPr sz="2800" spc="-5" dirty="0">
                <a:latin typeface="Arial"/>
                <a:cs typeface="Arial"/>
              </a:rPr>
              <a:t>Package </a:t>
            </a:r>
            <a:r>
              <a:rPr sz="2800" dirty="0">
                <a:latin typeface="Arial"/>
                <a:cs typeface="Arial"/>
              </a:rPr>
              <a:t>air-conditioning </a:t>
            </a:r>
            <a:r>
              <a:rPr sz="2800" spc="-5" dirty="0">
                <a:latin typeface="Arial"/>
                <a:cs typeface="Arial"/>
              </a:rPr>
              <a:t>system </a:t>
            </a:r>
            <a:r>
              <a:rPr sz="2800" spc="-5" dirty="0">
                <a:solidFill>
                  <a:srgbClr val="FF0000"/>
                </a:solidFill>
                <a:latin typeface="Arial"/>
                <a:cs typeface="Arial"/>
              </a:rPr>
              <a:t> </a:t>
            </a:r>
            <a:r>
              <a:rPr sz="2800" dirty="0">
                <a:solidFill>
                  <a:srgbClr val="FF0000"/>
                </a:solidFill>
                <a:latin typeface="Arial"/>
                <a:cs typeface="Arial"/>
              </a:rPr>
              <a:t>4)</a:t>
            </a:r>
            <a:r>
              <a:rPr sz="2800" dirty="0">
                <a:solidFill>
                  <a:srgbClr val="C00000"/>
                </a:solidFill>
                <a:latin typeface="Arial"/>
                <a:cs typeface="Arial"/>
              </a:rPr>
              <a:t>Central air-conditioning</a:t>
            </a:r>
            <a:r>
              <a:rPr sz="2800" spc="-5" dirty="0">
                <a:solidFill>
                  <a:srgbClr val="C00000"/>
                </a:solidFill>
                <a:latin typeface="Arial"/>
                <a:cs typeface="Arial"/>
              </a:rPr>
              <a:t> system</a:t>
            </a:r>
            <a:endParaRPr sz="2800">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32154" y="281685"/>
            <a:ext cx="7315834" cy="848360"/>
          </a:xfrm>
          <a:prstGeom prst="rect">
            <a:avLst/>
          </a:prstGeom>
        </p:spPr>
        <p:txBody>
          <a:bodyPr vert="horz" wrap="square" lIns="0" tIns="12700" rIns="0" bIns="0" rtlCol="0">
            <a:spAutoFit/>
          </a:bodyPr>
          <a:lstStyle/>
          <a:p>
            <a:pPr marL="12700">
              <a:lnSpc>
                <a:spcPct val="100000"/>
              </a:lnSpc>
              <a:spcBef>
                <a:spcPts val="100"/>
              </a:spcBef>
            </a:pPr>
            <a:r>
              <a:rPr sz="5400" spc="-5" dirty="0"/>
              <a:t>CENTRAL AC</a:t>
            </a:r>
            <a:r>
              <a:rPr sz="5400" spc="-565" dirty="0"/>
              <a:t> </a:t>
            </a:r>
            <a:r>
              <a:rPr sz="5400" dirty="0"/>
              <a:t>SYSTEM</a:t>
            </a:r>
            <a:endParaRPr sz="5400"/>
          </a:p>
        </p:txBody>
      </p:sp>
      <p:sp>
        <p:nvSpPr>
          <p:cNvPr id="3" name="object 3"/>
          <p:cNvSpPr txBox="1"/>
          <p:nvPr/>
        </p:nvSpPr>
        <p:spPr>
          <a:xfrm>
            <a:off x="691387" y="1622501"/>
            <a:ext cx="7977505" cy="4183379"/>
          </a:xfrm>
          <a:prstGeom prst="rect">
            <a:avLst/>
          </a:prstGeom>
        </p:spPr>
        <p:txBody>
          <a:bodyPr vert="horz" wrap="square" lIns="0" tIns="13335" rIns="0" bIns="0" rtlCol="0">
            <a:spAutoFit/>
          </a:bodyPr>
          <a:lstStyle/>
          <a:p>
            <a:pPr marL="332740" marR="5080" indent="-320040">
              <a:lnSpc>
                <a:spcPct val="100000"/>
              </a:lnSpc>
              <a:spcBef>
                <a:spcPts val="105"/>
              </a:spcBef>
              <a:buClr>
                <a:srgbClr val="DD8046"/>
              </a:buClr>
              <a:buSzPct val="60344"/>
              <a:buFont typeface="Wingdings"/>
              <a:buChar char=""/>
              <a:tabLst>
                <a:tab pos="333375" algn="l"/>
              </a:tabLst>
            </a:pPr>
            <a:r>
              <a:rPr sz="2900" dirty="0">
                <a:latin typeface="Arial"/>
                <a:cs typeface="Arial"/>
              </a:rPr>
              <a:t>The central air conditioning plants or the  systems are used when large buildings,</a:t>
            </a:r>
            <a:r>
              <a:rPr sz="2900" spc="-180" dirty="0">
                <a:latin typeface="Arial"/>
                <a:cs typeface="Arial"/>
              </a:rPr>
              <a:t> </a:t>
            </a:r>
            <a:r>
              <a:rPr sz="2900" dirty="0">
                <a:latin typeface="Arial"/>
                <a:cs typeface="Arial"/>
              </a:rPr>
              <a:t>hotels,  theaters, airports, shopping malls etc. are to  be air conditioned</a:t>
            </a:r>
            <a:r>
              <a:rPr sz="2900" spc="-75" dirty="0">
                <a:latin typeface="Arial"/>
                <a:cs typeface="Arial"/>
              </a:rPr>
              <a:t> </a:t>
            </a:r>
            <a:r>
              <a:rPr sz="2900" spc="-20" dirty="0">
                <a:latin typeface="Arial"/>
                <a:cs typeface="Arial"/>
              </a:rPr>
              <a:t>completely.</a:t>
            </a:r>
            <a:endParaRPr sz="2900">
              <a:latin typeface="Arial"/>
              <a:cs typeface="Arial"/>
            </a:endParaRPr>
          </a:p>
          <a:p>
            <a:pPr marL="332740" marR="596265" indent="-320040">
              <a:lnSpc>
                <a:spcPct val="100000"/>
              </a:lnSpc>
              <a:spcBef>
                <a:spcPts val="700"/>
              </a:spcBef>
              <a:buClr>
                <a:srgbClr val="DD8046"/>
              </a:buClr>
              <a:buSzPct val="60344"/>
              <a:buFont typeface="Wingdings"/>
              <a:buChar char=""/>
              <a:tabLst>
                <a:tab pos="333375" algn="l"/>
              </a:tabLst>
            </a:pPr>
            <a:r>
              <a:rPr sz="2900" dirty="0">
                <a:latin typeface="Arial"/>
                <a:cs typeface="Arial"/>
              </a:rPr>
              <a:t>A method of structural cooling in which a  centralized unit cools and dehumidifies air  before circulating it throughout the</a:t>
            </a:r>
            <a:r>
              <a:rPr sz="2900" spc="-150" dirty="0">
                <a:latin typeface="Arial"/>
                <a:cs typeface="Arial"/>
              </a:rPr>
              <a:t> </a:t>
            </a:r>
            <a:r>
              <a:rPr sz="2900" dirty="0">
                <a:latin typeface="Arial"/>
                <a:cs typeface="Arial"/>
              </a:rPr>
              <a:t>building.</a:t>
            </a:r>
            <a:endParaRPr sz="2900">
              <a:latin typeface="Arial"/>
              <a:cs typeface="Arial"/>
            </a:endParaRPr>
          </a:p>
          <a:p>
            <a:pPr marL="332740" marR="24765" indent="-320040">
              <a:lnSpc>
                <a:spcPct val="100000"/>
              </a:lnSpc>
              <a:spcBef>
                <a:spcPts val="710"/>
              </a:spcBef>
              <a:buClr>
                <a:srgbClr val="DD8046"/>
              </a:buClr>
              <a:buSzPct val="60344"/>
              <a:buFont typeface="Wingdings"/>
              <a:buChar char=""/>
              <a:tabLst>
                <a:tab pos="333375" algn="l"/>
              </a:tabLst>
            </a:pPr>
            <a:r>
              <a:rPr sz="2900" dirty="0">
                <a:latin typeface="Arial"/>
                <a:cs typeface="Arial"/>
              </a:rPr>
              <a:t>The main unit is located outdoors or in</a:t>
            </a:r>
            <a:r>
              <a:rPr sz="2900" spc="-165" dirty="0">
                <a:latin typeface="Arial"/>
                <a:cs typeface="Arial"/>
              </a:rPr>
              <a:t> </a:t>
            </a:r>
            <a:r>
              <a:rPr sz="2900" dirty="0">
                <a:latin typeface="Arial"/>
                <a:cs typeface="Arial"/>
              </a:rPr>
              <a:t>isolated  area of a</a:t>
            </a:r>
            <a:r>
              <a:rPr sz="2900" spc="-65" dirty="0">
                <a:latin typeface="Arial"/>
                <a:cs typeface="Arial"/>
              </a:rPr>
              <a:t> </a:t>
            </a:r>
            <a:r>
              <a:rPr sz="2900" spc="5" dirty="0">
                <a:latin typeface="Arial"/>
                <a:cs typeface="Arial"/>
              </a:rPr>
              <a:t>building.</a:t>
            </a:r>
            <a:endParaRPr sz="2900">
              <a:latin typeface="Arial"/>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1234439"/>
            <a:ext cx="9144000" cy="320040"/>
          </a:xfrm>
          <a:custGeom>
            <a:avLst/>
            <a:gdLst/>
            <a:ahLst/>
            <a:cxnLst/>
            <a:rect l="l" t="t" r="r" b="b"/>
            <a:pathLst>
              <a:path w="9144000" h="320040">
                <a:moveTo>
                  <a:pt x="0" y="320039"/>
                </a:moveTo>
                <a:lnTo>
                  <a:pt x="9144000" y="320039"/>
                </a:lnTo>
                <a:lnTo>
                  <a:pt x="9144000" y="0"/>
                </a:lnTo>
                <a:lnTo>
                  <a:pt x="0" y="0"/>
                </a:lnTo>
                <a:lnTo>
                  <a:pt x="0" y="320039"/>
                </a:lnTo>
                <a:close/>
              </a:path>
            </a:pathLst>
          </a:custGeom>
          <a:solidFill>
            <a:srgbClr val="FFFFFF"/>
          </a:solidFill>
        </p:spPr>
        <p:txBody>
          <a:bodyPr wrap="square" lIns="0" tIns="0" rIns="0" bIns="0" rtlCol="0"/>
          <a:lstStyle/>
          <a:p>
            <a:endParaRPr/>
          </a:p>
        </p:txBody>
      </p:sp>
      <p:sp>
        <p:nvSpPr>
          <p:cNvPr id="3" name="object 3"/>
          <p:cNvSpPr/>
          <p:nvPr/>
        </p:nvSpPr>
        <p:spPr>
          <a:xfrm>
            <a:off x="0" y="1280160"/>
            <a:ext cx="533400" cy="228600"/>
          </a:xfrm>
          <a:custGeom>
            <a:avLst/>
            <a:gdLst/>
            <a:ahLst/>
            <a:cxnLst/>
            <a:rect l="l" t="t" r="r" b="b"/>
            <a:pathLst>
              <a:path w="533400" h="228600">
                <a:moveTo>
                  <a:pt x="0" y="228600"/>
                </a:moveTo>
                <a:lnTo>
                  <a:pt x="533400" y="228600"/>
                </a:lnTo>
                <a:lnTo>
                  <a:pt x="533400" y="0"/>
                </a:lnTo>
                <a:lnTo>
                  <a:pt x="0" y="0"/>
                </a:lnTo>
                <a:lnTo>
                  <a:pt x="0" y="228600"/>
                </a:lnTo>
                <a:close/>
              </a:path>
            </a:pathLst>
          </a:custGeom>
          <a:solidFill>
            <a:srgbClr val="DD8046"/>
          </a:solidFill>
        </p:spPr>
        <p:txBody>
          <a:bodyPr wrap="square" lIns="0" tIns="0" rIns="0" bIns="0" rtlCol="0"/>
          <a:lstStyle/>
          <a:p>
            <a:endParaRPr/>
          </a:p>
        </p:txBody>
      </p:sp>
      <p:sp>
        <p:nvSpPr>
          <p:cNvPr id="4" name="object 4"/>
          <p:cNvSpPr/>
          <p:nvPr/>
        </p:nvSpPr>
        <p:spPr>
          <a:xfrm>
            <a:off x="591312" y="1280160"/>
            <a:ext cx="8552815" cy="228600"/>
          </a:xfrm>
          <a:custGeom>
            <a:avLst/>
            <a:gdLst/>
            <a:ahLst/>
            <a:cxnLst/>
            <a:rect l="l" t="t" r="r" b="b"/>
            <a:pathLst>
              <a:path w="8552815" h="228600">
                <a:moveTo>
                  <a:pt x="0" y="228600"/>
                </a:moveTo>
                <a:lnTo>
                  <a:pt x="8552688" y="228600"/>
                </a:lnTo>
                <a:lnTo>
                  <a:pt x="8552688" y="0"/>
                </a:lnTo>
                <a:lnTo>
                  <a:pt x="0" y="0"/>
                </a:lnTo>
                <a:lnTo>
                  <a:pt x="0" y="228600"/>
                </a:lnTo>
                <a:close/>
              </a:path>
            </a:pathLst>
          </a:custGeom>
          <a:solidFill>
            <a:srgbClr val="93B6D2"/>
          </a:solidFill>
        </p:spPr>
        <p:txBody>
          <a:bodyPr wrap="square" lIns="0" tIns="0" rIns="0" bIns="0" rtlCol="0"/>
          <a:lstStyle/>
          <a:p>
            <a:endParaRPr/>
          </a:p>
        </p:txBody>
      </p:sp>
      <p:sp>
        <p:nvSpPr>
          <p:cNvPr id="5" name="object 5"/>
          <p:cNvSpPr txBox="1">
            <a:spLocks noGrp="1"/>
          </p:cNvSpPr>
          <p:nvPr>
            <p:ph type="title"/>
          </p:nvPr>
        </p:nvSpPr>
        <p:spPr>
          <a:xfrm>
            <a:off x="1082446" y="0"/>
            <a:ext cx="7240905" cy="1671955"/>
          </a:xfrm>
          <a:prstGeom prst="rect">
            <a:avLst/>
          </a:prstGeom>
        </p:spPr>
        <p:txBody>
          <a:bodyPr vert="horz" wrap="square" lIns="0" tIns="12700" rIns="0" bIns="0" rtlCol="0">
            <a:spAutoFit/>
          </a:bodyPr>
          <a:lstStyle/>
          <a:p>
            <a:pPr marL="3130550" marR="5080" indent="-3118485">
              <a:lnSpc>
                <a:spcPct val="100000"/>
              </a:lnSpc>
              <a:spcBef>
                <a:spcPts val="100"/>
              </a:spcBef>
            </a:pPr>
            <a:r>
              <a:rPr sz="5400" spc="-70" dirty="0"/>
              <a:t>LAYOUT </a:t>
            </a:r>
            <a:r>
              <a:rPr sz="5400" spc="-10" dirty="0"/>
              <a:t>OF</a:t>
            </a:r>
            <a:r>
              <a:rPr sz="5400" spc="-105" dirty="0"/>
              <a:t> </a:t>
            </a:r>
            <a:r>
              <a:rPr sz="5400" dirty="0"/>
              <a:t>CENTRAL  </a:t>
            </a:r>
            <a:r>
              <a:rPr sz="5400" spc="-10" dirty="0"/>
              <a:t>AC</a:t>
            </a:r>
            <a:endParaRPr sz="5400"/>
          </a:p>
        </p:txBody>
      </p:sp>
      <p:sp>
        <p:nvSpPr>
          <p:cNvPr id="6" name="object 6"/>
          <p:cNvSpPr/>
          <p:nvPr/>
        </p:nvSpPr>
        <p:spPr>
          <a:xfrm>
            <a:off x="714755" y="1600200"/>
            <a:ext cx="8001000" cy="5114544"/>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TotalTime>
  <Words>1127</Words>
  <Application>Microsoft Office PowerPoint</Application>
  <PresentationFormat>On-screen Show (4:3)</PresentationFormat>
  <Paragraphs>108</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Times New Roman</vt:lpstr>
      <vt:lpstr>Wingdings</vt:lpstr>
      <vt:lpstr>Office Theme</vt:lpstr>
      <vt:lpstr>PowerPoint Presentation</vt:lpstr>
      <vt:lpstr>CONTENTS</vt:lpstr>
      <vt:lpstr>INTRODUCTION</vt:lpstr>
      <vt:lpstr>HISTORY</vt:lpstr>
      <vt:lpstr>WORKING PRINCIPLE OF  AC</vt:lpstr>
      <vt:lpstr>BLOCK DIAGRAM OF AC</vt:lpstr>
      <vt:lpstr>TYPES OF AIR  CONDITIONING SYSTEM</vt:lpstr>
      <vt:lpstr>CENTRAL AC SYSTEM</vt:lpstr>
      <vt:lpstr>LAYOUT OF CENTRAL  AC</vt:lpstr>
      <vt:lpstr>WORKING OF CENTRAL  AC</vt:lpstr>
      <vt:lpstr>TYPES OF CENTRAL AC</vt:lpstr>
      <vt:lpstr>SPLIT-SYSTEM CENTRAL  AC</vt:lpstr>
      <vt:lpstr>PACKAGED UNIT CENTRAL  AC</vt:lpstr>
      <vt:lpstr>COMPONENTS OF  CENTRAL AC</vt:lpstr>
      <vt:lpstr>AIR HANDLING UNIT</vt:lpstr>
      <vt:lpstr>SUPPLYING DUCT</vt:lpstr>
      <vt:lpstr>RETURN AIR  INLET(DUCT)</vt:lpstr>
      <vt:lpstr>DIFFUSERS/REGISTERS/G  RILLS</vt:lpstr>
      <vt:lpstr>THERMOSTAT</vt:lpstr>
      <vt:lpstr>TYPE OF GAS THAT USED AS  REFRIGERANT</vt:lpstr>
      <vt:lpstr>ADVANTAGES</vt:lpstr>
      <vt:lpstr>DISADVANTAGES</vt:lpstr>
      <vt:lpstr>SUMMARY</vt:lpstr>
      <vt:lpstr>THANK YOU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The Laptop Hut</cp:lastModifiedBy>
  <cp:revision>1</cp:revision>
  <dcterms:created xsi:type="dcterms:W3CDTF">2019-04-23T06:21:52Z</dcterms:created>
  <dcterms:modified xsi:type="dcterms:W3CDTF">2019-04-23T06:24:50Z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2017-03-22T00:00:00Z</vt:filetime>
  </property>
  <property fmtid="{D5CDD505-2E9C-101B-9397-08002B2CF9AE}" pid="3" name="Creator">
    <vt:lpwstr>Microsoft® PowerPoint® 2013</vt:lpwstr>
  </property>
  <property fmtid="{D5CDD505-2E9C-101B-9397-08002B2CF9AE}" pid="4" name="LastSaved">
    <vt:filetime>2019-04-23T00:00:00Z</vt:filetime>
  </property>
</Properties>
</file>