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67" r:id="rId3"/>
    <p:sldId id="257" r:id="rId4"/>
    <p:sldId id="258" r:id="rId5"/>
    <p:sldId id="259" r:id="rId6"/>
    <p:sldId id="261" r:id="rId7"/>
    <p:sldId id="264" r:id="rId8"/>
    <p:sldId id="262" r:id="rId9"/>
    <p:sldId id="263" r:id="rId10"/>
    <p:sldId id="265" r:id="rId11"/>
    <p:sldId id="266" r:id="rId12"/>
    <p:sldId id="2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10" d="100"/>
          <a:sy n="110" d="100"/>
        </p:scale>
        <p:origin x="-558"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80591F-F0A5-48EE-824D-FEE530389168}" type="datetimeFigureOut">
              <a:rPr lang="en-US" smtClean="0"/>
              <a:pPr/>
              <a:t>4/24/2020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5083C-917A-42F7-ADAD-416BD92E5D9A}" type="slidenum">
              <a:rPr lang="en-US" smtClean="0"/>
              <a:pPr/>
              <a:t>‹#›</a:t>
            </a:fld>
            <a:endParaRPr lang="en-US"/>
          </a:p>
        </p:txBody>
      </p:sp>
    </p:spTree>
    <p:extLst>
      <p:ext uri="{BB962C8B-B14F-4D97-AF65-F5344CB8AC3E}">
        <p14:creationId xmlns:p14="http://schemas.microsoft.com/office/powerpoint/2010/main" xmlns="" val="1061733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5083C-917A-42F7-ADAD-416BD92E5D9A}" type="slidenum">
              <a:rPr lang="en-US" smtClean="0"/>
              <a:pPr/>
              <a:t>4</a:t>
            </a:fld>
            <a:endParaRPr lang="en-US"/>
          </a:p>
        </p:txBody>
      </p:sp>
    </p:spTree>
    <p:extLst>
      <p:ext uri="{BB962C8B-B14F-4D97-AF65-F5344CB8AC3E}">
        <p14:creationId xmlns:p14="http://schemas.microsoft.com/office/powerpoint/2010/main" xmlns="" val="1994282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761A3FD-C7B4-4847-A605-7F768A9ADEF5}" type="datetimeFigureOut">
              <a:rPr lang="en-US" smtClean="0"/>
              <a:pPr/>
              <a:t>4/24/2020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B27A4C-1A06-4804-BD9B-F79AFE6F623A}" type="slidenum">
              <a:rPr lang="en-US" smtClean="0"/>
              <a:pPr/>
              <a:t>‹#›</a:t>
            </a:fld>
            <a:endParaRPr lang="en-US"/>
          </a:p>
        </p:txBody>
      </p:sp>
    </p:spTree>
    <p:extLst>
      <p:ext uri="{BB962C8B-B14F-4D97-AF65-F5344CB8AC3E}">
        <p14:creationId xmlns:p14="http://schemas.microsoft.com/office/powerpoint/2010/main" xmlns="" val="356091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61A3FD-C7B4-4847-A605-7F768A9ADEF5}"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27A4C-1A06-4804-BD9B-F79AFE6F623A}" type="slidenum">
              <a:rPr lang="en-US" smtClean="0"/>
              <a:pPr/>
              <a:t>‹#›</a:t>
            </a:fld>
            <a:endParaRPr lang="en-US"/>
          </a:p>
        </p:txBody>
      </p:sp>
    </p:spTree>
    <p:extLst>
      <p:ext uri="{BB962C8B-B14F-4D97-AF65-F5344CB8AC3E}">
        <p14:creationId xmlns:p14="http://schemas.microsoft.com/office/powerpoint/2010/main" xmlns="" val="4088062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61A3FD-C7B4-4847-A605-7F768A9ADEF5}"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27A4C-1A06-4804-BD9B-F79AFE6F623A}" type="slidenum">
              <a:rPr lang="en-US" smtClean="0"/>
              <a:pPr/>
              <a:t>‹#›</a:t>
            </a:fld>
            <a:endParaRPr lang="en-US"/>
          </a:p>
        </p:txBody>
      </p:sp>
    </p:spTree>
    <p:extLst>
      <p:ext uri="{BB962C8B-B14F-4D97-AF65-F5344CB8AC3E}">
        <p14:creationId xmlns:p14="http://schemas.microsoft.com/office/powerpoint/2010/main" xmlns="" val="175649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61A3FD-C7B4-4847-A605-7F768A9ADEF5}"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27A4C-1A06-4804-BD9B-F79AFE6F623A}" type="slidenum">
              <a:rPr lang="en-US" smtClean="0"/>
              <a:pPr/>
              <a:t>‹#›</a:t>
            </a:fld>
            <a:endParaRPr lang="en-US"/>
          </a:p>
        </p:txBody>
      </p:sp>
    </p:spTree>
    <p:extLst>
      <p:ext uri="{BB962C8B-B14F-4D97-AF65-F5344CB8AC3E}">
        <p14:creationId xmlns:p14="http://schemas.microsoft.com/office/powerpoint/2010/main" xmlns="" val="1502716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61A3FD-C7B4-4847-A605-7F768A9ADEF5}"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27A4C-1A06-4804-BD9B-F79AFE6F623A}" type="slidenum">
              <a:rPr lang="en-US" smtClean="0"/>
              <a:pPr/>
              <a:t>‹#›</a:t>
            </a:fld>
            <a:endParaRPr lang="en-US"/>
          </a:p>
        </p:txBody>
      </p:sp>
    </p:spTree>
    <p:extLst>
      <p:ext uri="{BB962C8B-B14F-4D97-AF65-F5344CB8AC3E}">
        <p14:creationId xmlns:p14="http://schemas.microsoft.com/office/powerpoint/2010/main" xmlns="" val="2731702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61A3FD-C7B4-4847-A605-7F768A9ADEF5}" type="datetimeFigureOut">
              <a:rPr lang="en-US" smtClean="0"/>
              <a:pPr/>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B27A4C-1A06-4804-BD9B-F79AFE6F623A}" type="slidenum">
              <a:rPr lang="en-US" smtClean="0"/>
              <a:pPr/>
              <a:t>‹#›</a:t>
            </a:fld>
            <a:endParaRPr lang="en-US"/>
          </a:p>
        </p:txBody>
      </p:sp>
    </p:spTree>
    <p:extLst>
      <p:ext uri="{BB962C8B-B14F-4D97-AF65-F5344CB8AC3E}">
        <p14:creationId xmlns:p14="http://schemas.microsoft.com/office/powerpoint/2010/main" xmlns="" val="1928891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61A3FD-C7B4-4847-A605-7F768A9ADEF5}" type="datetimeFigureOut">
              <a:rPr lang="en-US" smtClean="0"/>
              <a:pPr/>
              <a:t>4/24/2020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B27A4C-1A06-4804-BD9B-F79AFE6F623A}" type="slidenum">
              <a:rPr lang="en-US" smtClean="0"/>
              <a:pPr/>
              <a:t>‹#›</a:t>
            </a:fld>
            <a:endParaRPr lang="en-US"/>
          </a:p>
        </p:txBody>
      </p:sp>
    </p:spTree>
    <p:extLst>
      <p:ext uri="{BB962C8B-B14F-4D97-AF65-F5344CB8AC3E}">
        <p14:creationId xmlns:p14="http://schemas.microsoft.com/office/powerpoint/2010/main" xmlns="" val="3986524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61A3FD-C7B4-4847-A605-7F768A9ADEF5}" type="datetimeFigureOut">
              <a:rPr lang="en-US" smtClean="0"/>
              <a:pPr/>
              <a:t>4/24/2020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B27A4C-1A06-4804-BD9B-F79AFE6F623A}" type="slidenum">
              <a:rPr lang="en-US" smtClean="0"/>
              <a:pPr/>
              <a:t>‹#›</a:t>
            </a:fld>
            <a:endParaRPr lang="en-US"/>
          </a:p>
        </p:txBody>
      </p:sp>
    </p:spTree>
    <p:extLst>
      <p:ext uri="{BB962C8B-B14F-4D97-AF65-F5344CB8AC3E}">
        <p14:creationId xmlns:p14="http://schemas.microsoft.com/office/powerpoint/2010/main" xmlns="" val="3146194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1A3FD-C7B4-4847-A605-7F768A9ADEF5}" type="datetimeFigureOut">
              <a:rPr lang="en-US" smtClean="0"/>
              <a:pPr/>
              <a:t>4/24/2020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B27A4C-1A06-4804-BD9B-F79AFE6F623A}" type="slidenum">
              <a:rPr lang="en-US" smtClean="0"/>
              <a:pPr/>
              <a:t>‹#›</a:t>
            </a:fld>
            <a:endParaRPr lang="en-US"/>
          </a:p>
        </p:txBody>
      </p:sp>
    </p:spTree>
    <p:extLst>
      <p:ext uri="{BB962C8B-B14F-4D97-AF65-F5344CB8AC3E}">
        <p14:creationId xmlns:p14="http://schemas.microsoft.com/office/powerpoint/2010/main" xmlns="" val="1039076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0761A3FD-C7B4-4847-A605-7F768A9ADEF5}" type="datetimeFigureOut">
              <a:rPr lang="en-US" smtClean="0"/>
              <a:pPr/>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F1B27A4C-1A06-4804-BD9B-F79AFE6F623A}" type="slidenum">
              <a:rPr lang="en-US" smtClean="0"/>
              <a:pPr/>
              <a:t>‹#›</a:t>
            </a:fld>
            <a:endParaRPr lang="en-US"/>
          </a:p>
        </p:txBody>
      </p:sp>
    </p:spTree>
    <p:extLst>
      <p:ext uri="{BB962C8B-B14F-4D97-AF65-F5344CB8AC3E}">
        <p14:creationId xmlns:p14="http://schemas.microsoft.com/office/powerpoint/2010/main" xmlns="" val="4218244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0761A3FD-C7B4-4847-A605-7F768A9ADEF5}" type="datetimeFigureOut">
              <a:rPr lang="en-US" smtClean="0"/>
              <a:pPr/>
              <a:t>4/24/2020</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F1B27A4C-1A06-4804-BD9B-F79AFE6F623A}" type="slidenum">
              <a:rPr lang="en-US" smtClean="0"/>
              <a:pPr/>
              <a:t>‹#›</a:t>
            </a:fld>
            <a:endParaRPr lang="en-US"/>
          </a:p>
        </p:txBody>
      </p:sp>
    </p:spTree>
    <p:extLst>
      <p:ext uri="{BB962C8B-B14F-4D97-AF65-F5344CB8AC3E}">
        <p14:creationId xmlns:p14="http://schemas.microsoft.com/office/powerpoint/2010/main" xmlns="" val="1317656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0761A3FD-C7B4-4847-A605-7F768A9ADEF5}" type="datetimeFigureOut">
              <a:rPr lang="en-US" smtClean="0"/>
              <a:pPr/>
              <a:t>4/24/2020</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F1B27A4C-1A06-4804-BD9B-F79AFE6F623A}" type="slidenum">
              <a:rPr lang="en-US" smtClean="0"/>
              <a:pPr/>
              <a:t>‹#›</a:t>
            </a:fld>
            <a:endParaRPr lang="en-US"/>
          </a:p>
        </p:txBody>
      </p:sp>
    </p:spTree>
    <p:extLst>
      <p:ext uri="{BB962C8B-B14F-4D97-AF65-F5344CB8AC3E}">
        <p14:creationId xmlns:p14="http://schemas.microsoft.com/office/powerpoint/2010/main" xmlns="" val="119302318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1248" y="2729897"/>
            <a:ext cx="5242123" cy="1308703"/>
          </a:xfrm>
        </p:spPr>
        <p:txBody>
          <a:bodyPr/>
          <a:lstStyle/>
          <a:p>
            <a:r>
              <a:rPr lang="en-US" dirty="0" smtClean="0">
                <a:latin typeface="Arial Black" panose="020B0A04020102020204" pitchFamily="34" charset="0"/>
              </a:rPr>
              <a:t>DAMS</a:t>
            </a:r>
            <a:endParaRPr lang="en-US" dirty="0">
              <a:latin typeface="Arial Black" panose="020B0A04020102020204" pitchFamily="34" charset="0"/>
            </a:endParaRPr>
          </a:p>
        </p:txBody>
      </p:sp>
      <p:sp>
        <p:nvSpPr>
          <p:cNvPr id="3" name="Rectangle 2"/>
          <p:cNvSpPr/>
          <p:nvPr/>
        </p:nvSpPr>
        <p:spPr>
          <a:xfrm>
            <a:off x="9786838" y="6013413"/>
            <a:ext cx="1589794" cy="369332"/>
          </a:xfrm>
          <a:prstGeom prst="rect">
            <a:avLst/>
          </a:prstGeom>
        </p:spPr>
        <p:txBody>
          <a:bodyPr wrap="none">
            <a:spAutoFit/>
          </a:bodyPr>
          <a:lstStyle/>
          <a:p>
            <a:r>
              <a:rPr lang="en" dirty="0" smtClean="0"/>
              <a:t>SAEED</a:t>
            </a:r>
            <a:r>
              <a:rPr lang="en" b="1" dirty="0" smtClean="0"/>
              <a:t> </a:t>
            </a:r>
            <a:r>
              <a:rPr lang="en" dirty="0" smtClean="0"/>
              <a:t>HASSAN</a:t>
            </a:r>
            <a:endParaRPr lang="en-US" dirty="0"/>
          </a:p>
        </p:txBody>
      </p:sp>
    </p:spTree>
    <p:extLst>
      <p:ext uri="{BB962C8B-B14F-4D97-AF65-F5344CB8AC3E}">
        <p14:creationId xmlns:p14="http://schemas.microsoft.com/office/powerpoint/2010/main" xmlns="" val="614972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xmlns="" val="861233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
            <a:ext cx="12200375" cy="6858000"/>
          </a:xfrm>
          <a:prstGeom prst="rect">
            <a:avLst/>
          </a:prstGeom>
        </p:spPr>
      </p:pic>
    </p:spTree>
    <p:extLst>
      <p:ext uri="{BB962C8B-B14F-4D97-AF65-F5344CB8AC3E}">
        <p14:creationId xmlns:p14="http://schemas.microsoft.com/office/powerpoint/2010/main" xmlns="" val="1132741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732" y="335038"/>
            <a:ext cx="4872010" cy="546704"/>
          </a:xfrm>
        </p:spPr>
        <p:txBody>
          <a:bodyPr/>
          <a:lstStyle/>
          <a:p>
            <a:r>
              <a:rPr lang="en-US" sz="3600" b="1" dirty="0" smtClean="0"/>
              <a:t>Impacts of dams….</a:t>
            </a:r>
            <a:endParaRPr lang="en-US" sz="3600" b="1" dirty="0"/>
          </a:p>
        </p:txBody>
      </p:sp>
      <p:sp>
        <p:nvSpPr>
          <p:cNvPr id="3" name="Subtitle 2"/>
          <p:cNvSpPr>
            <a:spLocks noGrp="1"/>
          </p:cNvSpPr>
          <p:nvPr>
            <p:ph type="subTitle" idx="1"/>
          </p:nvPr>
        </p:nvSpPr>
        <p:spPr>
          <a:xfrm>
            <a:off x="667512" y="1480457"/>
            <a:ext cx="8095487" cy="4506686"/>
          </a:xfrm>
        </p:spPr>
        <p:txBody>
          <a:bodyPr>
            <a:normAutofit lnSpcReduction="10000"/>
          </a:bodyPr>
          <a:lstStyle/>
          <a:p>
            <a:pPr marL="342900" indent="-342900">
              <a:buFont typeface="Wingdings" panose="05000000000000000000" pitchFamily="2" charset="2"/>
              <a:buChar char="§"/>
            </a:pPr>
            <a:r>
              <a:rPr lang="en-US" sz="2400" b="1" dirty="0"/>
              <a:t> D</a:t>
            </a:r>
            <a:r>
              <a:rPr lang="en-US" sz="2400" b="1" dirty="0" smtClean="0"/>
              <a:t>ams </a:t>
            </a:r>
            <a:r>
              <a:rPr lang="en-US" sz="2400" b="1" dirty="0"/>
              <a:t>disrupt river flows, </a:t>
            </a:r>
            <a:endParaRPr lang="en-US" sz="2400" b="1" dirty="0" smtClean="0"/>
          </a:p>
          <a:p>
            <a:pPr marL="342900" indent="-342900">
              <a:buFont typeface="Wingdings" panose="05000000000000000000" pitchFamily="2" charset="2"/>
              <a:buChar char="§"/>
            </a:pPr>
            <a:r>
              <a:rPr lang="en-US" sz="2400" b="1" dirty="0" smtClean="0"/>
              <a:t>degrade </a:t>
            </a:r>
            <a:r>
              <a:rPr lang="en-US" sz="2400" b="1" dirty="0"/>
              <a:t>water quality, </a:t>
            </a:r>
            <a:endParaRPr lang="en-US" sz="2400" b="1" dirty="0" smtClean="0"/>
          </a:p>
          <a:p>
            <a:pPr marL="342900" indent="-342900">
              <a:buFont typeface="Wingdings" panose="05000000000000000000" pitchFamily="2" charset="2"/>
              <a:buChar char="§"/>
            </a:pPr>
            <a:r>
              <a:rPr lang="en-US" sz="2400" b="1" dirty="0" smtClean="0"/>
              <a:t>block </a:t>
            </a:r>
            <a:r>
              <a:rPr lang="en-US" sz="2400" b="1" dirty="0"/>
              <a:t>the movement of a river’s vital nutrients and sediment</a:t>
            </a:r>
            <a:r>
              <a:rPr lang="en-US" sz="2400" b="1" dirty="0" smtClean="0"/>
              <a:t>,</a:t>
            </a:r>
          </a:p>
          <a:p>
            <a:pPr marL="342900" indent="-342900">
              <a:buFont typeface="Wingdings" panose="05000000000000000000" pitchFamily="2" charset="2"/>
              <a:buChar char="§"/>
            </a:pPr>
            <a:r>
              <a:rPr lang="en-US" sz="2400" b="1" dirty="0" smtClean="0"/>
              <a:t>destroy </a:t>
            </a:r>
            <a:r>
              <a:rPr lang="en-US" sz="2400" b="1" dirty="0"/>
              <a:t>the habitat of fish and </a:t>
            </a:r>
            <a:r>
              <a:rPr lang="en-US" sz="2400" b="1" dirty="0" smtClean="0"/>
              <a:t>wildlife</a:t>
            </a:r>
          </a:p>
          <a:p>
            <a:pPr marL="342900" indent="-342900">
              <a:buFont typeface="Wingdings" panose="05000000000000000000" pitchFamily="2" charset="2"/>
              <a:buChar char="§"/>
            </a:pPr>
            <a:r>
              <a:rPr lang="en-US" sz="2400" b="1" dirty="0" smtClean="0"/>
              <a:t> </a:t>
            </a:r>
            <a:r>
              <a:rPr lang="en-US" sz="2400" b="1" dirty="0"/>
              <a:t>eliminate recreational </a:t>
            </a:r>
            <a:r>
              <a:rPr lang="en-US" sz="2400" b="1" dirty="0" smtClean="0"/>
              <a:t>opportunities</a:t>
            </a:r>
          </a:p>
          <a:p>
            <a:pPr marL="342900" indent="-342900">
              <a:buFont typeface="Wingdings" panose="05000000000000000000" pitchFamily="2" charset="2"/>
              <a:buChar char="§"/>
            </a:pPr>
            <a:r>
              <a:rPr lang="en-US" sz="2400" b="1" dirty="0" smtClean="0"/>
              <a:t>Ecosystem destruction</a:t>
            </a:r>
          </a:p>
          <a:p>
            <a:pPr marL="342900" indent="-342900">
              <a:buFont typeface="Wingdings" panose="05000000000000000000" pitchFamily="2" charset="2"/>
              <a:buChar char="§"/>
            </a:pPr>
            <a:r>
              <a:rPr lang="en-US" sz="2400" b="1" dirty="0"/>
              <a:t>Spread of </a:t>
            </a:r>
            <a:r>
              <a:rPr lang="en-US" sz="2400" b="1" dirty="0" smtClean="0"/>
              <a:t>Disease</a:t>
            </a:r>
          </a:p>
          <a:p>
            <a:pPr marL="342900" indent="-342900">
              <a:buFont typeface="Wingdings" panose="05000000000000000000" pitchFamily="2" charset="2"/>
              <a:buChar char="§"/>
            </a:pPr>
            <a:r>
              <a:rPr lang="en-US" sz="2400" b="1" dirty="0"/>
              <a:t>Species </a:t>
            </a:r>
            <a:r>
              <a:rPr lang="en-US" sz="2400" b="1" dirty="0" smtClean="0"/>
              <a:t>Extinction </a:t>
            </a:r>
          </a:p>
          <a:p>
            <a:pPr marL="342900" indent="-342900">
              <a:buFont typeface="Wingdings" panose="05000000000000000000" pitchFamily="2" charset="2"/>
              <a:buChar char="§"/>
            </a:pPr>
            <a:r>
              <a:rPr lang="en-US" sz="2400" b="1" dirty="0" smtClean="0"/>
              <a:t>With </a:t>
            </a:r>
            <a:r>
              <a:rPr lang="en-US" sz="2400" b="1" dirty="0"/>
              <a:t>changing weather patterns, hydro-power is also becoming unreliable, due to lower levels of rain and snowfall.</a:t>
            </a:r>
            <a:endParaRPr lang="en-US" sz="2400" b="1" dirty="0" smtClean="0"/>
          </a:p>
          <a:p>
            <a:pPr marL="342900" indent="-342900">
              <a:buFont typeface="Wingdings" panose="05000000000000000000" pitchFamily="2" charset="2"/>
              <a:buChar char="§"/>
            </a:pPr>
            <a:endParaRPr lang="en-US" sz="2400" dirty="0" smtClean="0"/>
          </a:p>
          <a:p>
            <a:pPr marL="342900" indent="-342900">
              <a:buFont typeface="Wingdings" panose="05000000000000000000" pitchFamily="2" charset="2"/>
              <a:buChar char="§"/>
            </a:pPr>
            <a:endParaRPr lang="en-US" sz="2400" dirty="0" smtClean="0"/>
          </a:p>
          <a:p>
            <a:pPr marL="342900" indent="-342900">
              <a:buFont typeface="Wingdings" panose="05000000000000000000" pitchFamily="2" charset="2"/>
              <a:buChar char="§"/>
            </a:pPr>
            <a:endParaRPr lang="en-US" sz="2400" dirty="0"/>
          </a:p>
        </p:txBody>
      </p:sp>
      <p:sp>
        <p:nvSpPr>
          <p:cNvPr id="4" name="TextBox 3"/>
          <p:cNvSpPr txBox="1"/>
          <p:nvPr/>
        </p:nvSpPr>
        <p:spPr>
          <a:xfrm>
            <a:off x="8763000" y="1534886"/>
            <a:ext cx="2841171" cy="3785652"/>
          </a:xfrm>
          <a:prstGeom prst="rect">
            <a:avLst/>
          </a:prstGeom>
          <a:noFill/>
        </p:spPr>
        <p:txBody>
          <a:bodyPr wrap="square" rtlCol="0">
            <a:spAutoFit/>
          </a:bodyPr>
          <a:lstStyle/>
          <a:p>
            <a:r>
              <a:rPr lang="en-US" sz="2400" b="1" dirty="0">
                <a:solidFill>
                  <a:srgbClr val="FFFF00"/>
                </a:solidFill>
              </a:rPr>
              <a:t>“Rivers are the arteries of our planet; they provide clean water for millions of people, they flush carbon from land, into the ocean, effectively taking it out of the atmosphere.”</a:t>
            </a:r>
          </a:p>
        </p:txBody>
      </p:sp>
    </p:spTree>
    <p:extLst>
      <p:ext uri="{BB962C8B-B14F-4D97-AF65-F5344CB8AC3E}">
        <p14:creationId xmlns:p14="http://schemas.microsoft.com/office/powerpoint/2010/main" xmlns="" val="3439443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87" y="881744"/>
            <a:ext cx="12184913" cy="5061857"/>
          </a:xfrm>
          <a:prstGeom prst="rect">
            <a:avLst/>
          </a:prstGeom>
        </p:spPr>
      </p:pic>
    </p:spTree>
    <p:extLst>
      <p:ext uri="{BB962C8B-B14F-4D97-AF65-F5344CB8AC3E}">
        <p14:creationId xmlns:p14="http://schemas.microsoft.com/office/powerpoint/2010/main" xmlns="" val="1542596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7512" y="990600"/>
            <a:ext cx="9228201" cy="4862196"/>
          </a:xfrm>
        </p:spPr>
        <p:txBody>
          <a:bodyPr>
            <a:normAutofit/>
          </a:bodyPr>
          <a:lstStyle/>
          <a:p>
            <a:pPr marL="457200" indent="-457200">
              <a:buFont typeface="Wingdings" panose="05000000000000000000" pitchFamily="2" charset="2"/>
              <a:buChar char="§"/>
            </a:pPr>
            <a:r>
              <a:rPr lang="en-US" b="1" dirty="0" smtClean="0"/>
              <a:t>A dam is a barrier across flowing water that obstructs, directs or retards the flow often creating a reservoir, lake or</a:t>
            </a:r>
            <a:br>
              <a:rPr lang="en-US" b="1" dirty="0" smtClean="0"/>
            </a:br>
            <a:r>
              <a:rPr lang="en-US" b="1" dirty="0" smtClean="0"/>
              <a:t>impoundments.</a:t>
            </a:r>
          </a:p>
          <a:p>
            <a:pPr marL="457200" indent="-457200">
              <a:buFont typeface="Wingdings" panose="05000000000000000000" pitchFamily="2" charset="2"/>
              <a:buChar char="§"/>
            </a:pPr>
            <a:r>
              <a:rPr lang="en-US" b="1" dirty="0" smtClean="0"/>
              <a:t>A dam is an artificial barrier usually constructed across a stream channel to impound water. </a:t>
            </a:r>
          </a:p>
          <a:p>
            <a:pPr marL="457200" indent="-457200">
              <a:buFont typeface="Wingdings" panose="05000000000000000000" pitchFamily="2" charset="2"/>
              <a:buChar char="§"/>
            </a:pPr>
            <a:r>
              <a:rPr lang="en-US" b="1" dirty="0" smtClean="0"/>
              <a:t>Dams are made from a variety of materials such as rock, steel, wood, concrete or a combination of these materials. </a:t>
            </a:r>
            <a:endParaRPr lang="en-US" dirty="0"/>
          </a:p>
        </p:txBody>
      </p:sp>
    </p:spTree>
    <p:extLst>
      <p:ext uri="{BB962C8B-B14F-4D97-AF65-F5344CB8AC3E}">
        <p14:creationId xmlns:p14="http://schemas.microsoft.com/office/powerpoint/2010/main" xmlns="" val="2848087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7511" y="896211"/>
            <a:ext cx="9228201" cy="4916625"/>
          </a:xfrm>
        </p:spPr>
        <p:txBody>
          <a:bodyPr>
            <a:normAutofit/>
          </a:bodyPr>
          <a:lstStyle/>
          <a:p>
            <a:r>
              <a:rPr lang="en-US" b="1" dirty="0" smtClean="0"/>
              <a:t>Why we built dams ?????</a:t>
            </a:r>
          </a:p>
          <a:p>
            <a:pPr marL="457200" indent="-457200">
              <a:buFont typeface="Wingdings" panose="05000000000000000000" pitchFamily="2" charset="2"/>
              <a:buChar char="§"/>
            </a:pPr>
            <a:endParaRPr lang="en-US" b="1" dirty="0"/>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93939" y="2195195"/>
            <a:ext cx="5486402" cy="3657601"/>
          </a:xfrm>
          <a:prstGeom prst="rect">
            <a:avLst/>
          </a:prstGeom>
        </p:spPr>
      </p:pic>
      <p:sp>
        <p:nvSpPr>
          <p:cNvPr id="7" name="TextBox 6"/>
          <p:cNvSpPr txBox="1"/>
          <p:nvPr/>
        </p:nvSpPr>
        <p:spPr>
          <a:xfrm>
            <a:off x="2353354" y="5860352"/>
            <a:ext cx="2928257" cy="369332"/>
          </a:xfrm>
          <a:prstGeom prst="rect">
            <a:avLst/>
          </a:prstGeom>
          <a:noFill/>
        </p:spPr>
        <p:txBody>
          <a:bodyPr wrap="square" rtlCol="0">
            <a:spAutoFit/>
          </a:bodyPr>
          <a:lstStyle/>
          <a:p>
            <a:r>
              <a:rPr lang="en-US" b="1" dirty="0" smtClean="0"/>
              <a:t>Water storage</a:t>
            </a:r>
            <a:endParaRPr lang="en-US" b="1" dirty="0"/>
          </a:p>
        </p:txBody>
      </p:sp>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234353" y="2195194"/>
            <a:ext cx="5576647" cy="3657601"/>
          </a:xfrm>
          <a:prstGeom prst="rect">
            <a:avLst/>
          </a:prstGeom>
        </p:spPr>
      </p:pic>
      <p:sp>
        <p:nvSpPr>
          <p:cNvPr id="2" name="Right Brace 1"/>
          <p:cNvSpPr/>
          <p:nvPr/>
        </p:nvSpPr>
        <p:spPr>
          <a:xfrm>
            <a:off x="6248400" y="664029"/>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8368875" y="5852795"/>
            <a:ext cx="1307602" cy="369332"/>
          </a:xfrm>
          <a:prstGeom prst="rect">
            <a:avLst/>
          </a:prstGeom>
          <a:noFill/>
        </p:spPr>
        <p:txBody>
          <a:bodyPr wrap="none" rtlCol="0">
            <a:spAutoFit/>
          </a:bodyPr>
          <a:lstStyle/>
          <a:p>
            <a:r>
              <a:rPr lang="en-US" b="1" dirty="0" smtClean="0"/>
              <a:t>hydropower</a:t>
            </a:r>
            <a:endParaRPr lang="en-US" b="1" dirty="0"/>
          </a:p>
        </p:txBody>
      </p:sp>
    </p:spTree>
    <p:extLst>
      <p:ext uri="{BB962C8B-B14F-4D97-AF65-F5344CB8AC3E}">
        <p14:creationId xmlns:p14="http://schemas.microsoft.com/office/powerpoint/2010/main" xmlns="" val="3424708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4835677" cy="3467787"/>
          </a:xfrm>
          <a:prstGeom prst="rect">
            <a:avLst/>
          </a:prstGeom>
        </p:spPr>
      </p:pic>
      <p:sp>
        <p:nvSpPr>
          <p:cNvPr id="5" name="TextBox 4"/>
          <p:cNvSpPr txBox="1"/>
          <p:nvPr/>
        </p:nvSpPr>
        <p:spPr>
          <a:xfrm>
            <a:off x="0" y="3098455"/>
            <a:ext cx="2601686" cy="369332"/>
          </a:xfrm>
          <a:prstGeom prst="rect">
            <a:avLst/>
          </a:prstGeom>
          <a:noFill/>
        </p:spPr>
        <p:txBody>
          <a:bodyPr wrap="square" rtlCol="0">
            <a:spAutoFit/>
          </a:bodyPr>
          <a:lstStyle/>
          <a:p>
            <a:r>
              <a:rPr lang="en-US" b="1" dirty="0" smtClean="0"/>
              <a:t>Flood control</a:t>
            </a:r>
            <a:endParaRPr lang="en-US" b="1" dirty="0"/>
          </a:p>
        </p:txBody>
      </p:sp>
      <p:sp>
        <p:nvSpPr>
          <p:cNvPr id="7" name="TextBox 6"/>
          <p:cNvSpPr txBox="1"/>
          <p:nvPr/>
        </p:nvSpPr>
        <p:spPr>
          <a:xfrm>
            <a:off x="7336971" y="2275114"/>
            <a:ext cx="2348984" cy="369332"/>
          </a:xfrm>
          <a:prstGeom prst="rect">
            <a:avLst/>
          </a:prstGeom>
          <a:noFill/>
        </p:spPr>
        <p:txBody>
          <a:bodyPr wrap="square" rtlCol="0">
            <a:spAutoFit/>
          </a:bodyPr>
          <a:lstStyle/>
          <a:p>
            <a:r>
              <a:rPr lang="en-US" b="1" dirty="0" smtClean="0"/>
              <a:t>hydropower</a:t>
            </a:r>
            <a:endParaRPr lang="en-US" b="1" dirty="0"/>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44368" y="3363686"/>
            <a:ext cx="5547632" cy="3494314"/>
          </a:xfrm>
          <a:prstGeom prst="rect">
            <a:avLst/>
          </a:prstGeom>
        </p:spPr>
      </p:pic>
      <p:sp>
        <p:nvSpPr>
          <p:cNvPr id="9" name="TextBox 8"/>
          <p:cNvSpPr txBox="1"/>
          <p:nvPr/>
        </p:nvSpPr>
        <p:spPr>
          <a:xfrm>
            <a:off x="6644368" y="6411687"/>
            <a:ext cx="1948543" cy="369332"/>
          </a:xfrm>
          <a:prstGeom prst="rect">
            <a:avLst/>
          </a:prstGeom>
          <a:noFill/>
        </p:spPr>
        <p:txBody>
          <a:bodyPr wrap="square" rtlCol="0">
            <a:spAutoFit/>
          </a:bodyPr>
          <a:lstStyle/>
          <a:p>
            <a:r>
              <a:rPr lang="en-US" b="1" dirty="0" smtClean="0">
                <a:solidFill>
                  <a:schemeClr val="bg1"/>
                </a:solidFill>
              </a:rPr>
              <a:t>Recreational area</a:t>
            </a:r>
            <a:endParaRPr lang="en-US" b="1" dirty="0">
              <a:solidFill>
                <a:schemeClr val="bg1"/>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3620783"/>
            <a:ext cx="4835677" cy="3237217"/>
          </a:xfrm>
          <a:prstGeom prst="rect">
            <a:avLst/>
          </a:prstGeom>
        </p:spPr>
      </p:pic>
      <p:sp>
        <p:nvSpPr>
          <p:cNvPr id="11" name="TextBox 10"/>
          <p:cNvSpPr txBox="1"/>
          <p:nvPr/>
        </p:nvSpPr>
        <p:spPr>
          <a:xfrm>
            <a:off x="2057399" y="6243076"/>
            <a:ext cx="1338943" cy="646331"/>
          </a:xfrm>
          <a:prstGeom prst="rect">
            <a:avLst/>
          </a:prstGeom>
          <a:noFill/>
        </p:spPr>
        <p:txBody>
          <a:bodyPr wrap="square" rtlCol="0">
            <a:spAutoFit/>
          </a:bodyPr>
          <a:lstStyle/>
          <a:p>
            <a:r>
              <a:rPr lang="en-US" b="1" dirty="0" smtClean="0"/>
              <a:t>Water diversion</a:t>
            </a:r>
            <a:endParaRPr lang="en-US" b="1" dirty="0"/>
          </a:p>
        </p:txBody>
      </p:sp>
      <p:pic>
        <p:nvPicPr>
          <p:cNvPr id="12" name="Picture 1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644369" y="0"/>
            <a:ext cx="5547632" cy="3286705"/>
          </a:xfrm>
          <a:prstGeom prst="rect">
            <a:avLst/>
          </a:prstGeom>
        </p:spPr>
      </p:pic>
      <p:sp>
        <p:nvSpPr>
          <p:cNvPr id="2" name="TextBox 1"/>
          <p:cNvSpPr txBox="1"/>
          <p:nvPr/>
        </p:nvSpPr>
        <p:spPr>
          <a:xfrm>
            <a:off x="6807980" y="2913006"/>
            <a:ext cx="1057982" cy="369332"/>
          </a:xfrm>
          <a:prstGeom prst="rect">
            <a:avLst/>
          </a:prstGeom>
          <a:noFill/>
        </p:spPr>
        <p:txBody>
          <a:bodyPr wrap="none" rtlCol="0">
            <a:spAutoFit/>
          </a:bodyPr>
          <a:lstStyle/>
          <a:p>
            <a:r>
              <a:rPr lang="en-US" b="1" dirty="0" smtClean="0"/>
              <a:t>Irrigation </a:t>
            </a:r>
            <a:endParaRPr lang="en-US" b="1" dirty="0"/>
          </a:p>
        </p:txBody>
      </p:sp>
    </p:spTree>
    <p:extLst>
      <p:ext uri="{BB962C8B-B14F-4D97-AF65-F5344CB8AC3E}">
        <p14:creationId xmlns:p14="http://schemas.microsoft.com/office/powerpoint/2010/main" xmlns="" val="515974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7512" y="1099457"/>
            <a:ext cx="9228201" cy="4753339"/>
          </a:xfrm>
        </p:spPr>
        <p:txBody>
          <a:bodyPr/>
          <a:lstStyle/>
          <a:p>
            <a:pPr marL="457200" indent="-457200">
              <a:buFont typeface="Wingdings" panose="05000000000000000000" pitchFamily="2" charset="2"/>
              <a:buChar char="§"/>
            </a:pPr>
            <a:r>
              <a:rPr lang="en-US" dirty="0"/>
              <a:t>We know we need to move away from fossil fuels and most of the world is committed — to some extent — to do so. Within our ongoing thirst for growth, there is an underlying fear that we need more energy to fuel our future needs. To some extent, this works in </a:t>
            </a:r>
            <a:r>
              <a:rPr lang="en-US" dirty="0" smtClean="0"/>
              <a:t>favor </a:t>
            </a:r>
            <a:r>
              <a:rPr lang="en-US" dirty="0"/>
              <a:t>of accelerating investment in renewables, However, when it comes to taking energy from rivers, we are still creating large, negative environmental and social impact because we haven’t redefined what is, and is not, renewable energy.</a:t>
            </a:r>
          </a:p>
        </p:txBody>
      </p:sp>
    </p:spTree>
    <p:extLst>
      <p:ext uri="{BB962C8B-B14F-4D97-AF65-F5344CB8AC3E}">
        <p14:creationId xmlns:p14="http://schemas.microsoft.com/office/powerpoint/2010/main" xmlns="" val="764600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xmlns="" val="669565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4401" y="-340"/>
            <a:ext cx="10362684" cy="6858339"/>
          </a:xfrm>
          <a:prstGeom prst="rect">
            <a:avLst/>
          </a:prstGeom>
        </p:spPr>
      </p:pic>
    </p:spTree>
    <p:extLst>
      <p:ext uri="{BB962C8B-B14F-4D97-AF65-F5344CB8AC3E}">
        <p14:creationId xmlns:p14="http://schemas.microsoft.com/office/powerpoint/2010/main" xmlns="" val="2223559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35239" y="0"/>
            <a:ext cx="10321521" cy="6858000"/>
          </a:xfrm>
          <a:prstGeom prst="rect">
            <a:avLst/>
          </a:prstGeom>
        </p:spPr>
      </p:pic>
    </p:spTree>
    <p:extLst>
      <p:ext uri="{BB962C8B-B14F-4D97-AF65-F5344CB8AC3E}">
        <p14:creationId xmlns:p14="http://schemas.microsoft.com/office/powerpoint/2010/main" xmlns="" val="450591217"/>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44E3BB9A-3BF5-4BE4-90CF-48BFABC785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210</TotalTime>
  <Words>182</Words>
  <Application>Microsoft Office PowerPoint</Application>
  <PresentationFormat>Custom</PresentationFormat>
  <Paragraphs>27</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Metropolitan</vt:lpstr>
      <vt:lpstr>DAMS</vt:lpstr>
      <vt:lpstr>Slide 2</vt:lpstr>
      <vt:lpstr>Slide 3</vt:lpstr>
      <vt:lpstr>Slide 4</vt:lpstr>
      <vt:lpstr>Slide 5</vt:lpstr>
      <vt:lpstr>Slide 6</vt:lpstr>
      <vt:lpstr>Slide 7</vt:lpstr>
      <vt:lpstr>Slide 8</vt:lpstr>
      <vt:lpstr>Slide 9</vt:lpstr>
      <vt:lpstr>Slide 10</vt:lpstr>
      <vt:lpstr>Slide 11</vt:lpstr>
      <vt:lpstr>Impacts of dams….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DAMS</dc:title>
  <dc:creator>asad asas</dc:creator>
  <cp:lastModifiedBy>Saad Khan</cp:lastModifiedBy>
  <cp:revision>13</cp:revision>
  <dcterms:created xsi:type="dcterms:W3CDTF">2019-11-10T16:32:50Z</dcterms:created>
  <dcterms:modified xsi:type="dcterms:W3CDTF">2020-04-24T15:24:07Z</dcterms:modified>
</cp:coreProperties>
</file>