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78" r:id="rId2"/>
    <p:sldId id="287" r:id="rId3"/>
    <p:sldId id="290" r:id="rId4"/>
    <p:sldId id="291" r:id="rId5"/>
    <p:sldId id="288" r:id="rId6"/>
    <p:sldId id="289" r:id="rId7"/>
    <p:sldId id="292" r:id="rId8"/>
    <p:sldId id="293" r:id="rId9"/>
    <p:sldId id="294" r:id="rId10"/>
    <p:sldId id="295" r:id="rId11"/>
    <p:sldId id="296" r:id="rId12"/>
    <p:sldId id="297" r:id="rId13"/>
    <p:sldId id="298" r:id="rId14"/>
    <p:sldId id="299" r:id="rId15"/>
    <p:sldId id="300" r:id="rId16"/>
    <p:sldId id="301" r:id="rId17"/>
    <p:sldId id="302" r:id="rId18"/>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FFCC"/>
    <a:srgbClr val="FFCC99"/>
    <a:srgbClr val="FFCC66"/>
    <a:srgbClr val="FF9900"/>
    <a:srgbClr val="FFCCFF"/>
    <a:srgbClr val="167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73730" autoAdjust="0"/>
  </p:normalViewPr>
  <p:slideViewPr>
    <p:cSldViewPr>
      <p:cViewPr varScale="1">
        <p:scale>
          <a:sx n="64" d="100"/>
          <a:sy n="64" d="100"/>
        </p:scale>
        <p:origin x="1488" y="48"/>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professionalqa.com/software-testing-life-cycle"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www.professionalqa.com/test-execution" TargetMode="External"/><Relationship Id="rId4" Type="http://schemas.openxmlformats.org/officeDocument/2006/relationships/hyperlink" Target="https://www.professionalqa.com/test-artifact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1752493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What is Test Strategy?</a:t>
            </a:r>
          </a:p>
          <a:p>
            <a:r>
              <a:rPr lang="en-US" sz="1600" b="0" i="0" kern="1200" dirty="0" smtClean="0">
                <a:solidFill>
                  <a:schemeClr val="tx1"/>
                </a:solidFill>
                <a:effectLst/>
                <a:latin typeface="+mn-lt"/>
                <a:ea typeface="+mn-ea"/>
                <a:cs typeface="+mn-cs"/>
              </a:rPr>
              <a:t>Test Strategy is also known as test approach defines how testing would be carried out. Test approach has two techniques:</a:t>
            </a:r>
          </a:p>
          <a:p>
            <a:r>
              <a:rPr lang="en-US" sz="1600" b="1" i="0" kern="1200" dirty="0" smtClean="0">
                <a:solidFill>
                  <a:schemeClr val="tx1"/>
                </a:solidFill>
                <a:effectLst/>
                <a:latin typeface="+mn-lt"/>
                <a:ea typeface="+mn-ea"/>
                <a:cs typeface="+mn-cs"/>
              </a:rPr>
              <a:t>Proactive - </a:t>
            </a:r>
            <a:r>
              <a:rPr lang="en-US" sz="1600" b="0" i="0" kern="1200" dirty="0" smtClean="0">
                <a:solidFill>
                  <a:schemeClr val="tx1"/>
                </a:solidFill>
                <a:effectLst/>
                <a:latin typeface="+mn-lt"/>
                <a:ea typeface="+mn-ea"/>
                <a:cs typeface="+mn-cs"/>
              </a:rPr>
              <a:t>An approach in which the test design process is initiated as early as possible in order to find and fix the defects before the build is created.</a:t>
            </a:r>
          </a:p>
          <a:p>
            <a:r>
              <a:rPr lang="en-US" sz="1600" b="1" i="0" kern="1200" dirty="0" smtClean="0">
                <a:solidFill>
                  <a:schemeClr val="tx1"/>
                </a:solidFill>
                <a:effectLst/>
                <a:latin typeface="+mn-lt"/>
                <a:ea typeface="+mn-ea"/>
                <a:cs typeface="+mn-cs"/>
              </a:rPr>
              <a:t>Reactive - </a:t>
            </a:r>
            <a:r>
              <a:rPr lang="en-US" sz="1600" b="0" i="0" kern="1200" dirty="0" smtClean="0">
                <a:solidFill>
                  <a:schemeClr val="tx1"/>
                </a:solidFill>
                <a:effectLst/>
                <a:latin typeface="+mn-lt"/>
                <a:ea typeface="+mn-ea"/>
                <a:cs typeface="+mn-cs"/>
              </a:rPr>
              <a:t>An approach in which the testing is not started until after design and coding are completed.</a:t>
            </a:r>
          </a:p>
          <a:p>
            <a:r>
              <a:rPr lang="en-US" sz="1600" b="1" i="0" kern="1200" dirty="0" smtClean="0">
                <a:solidFill>
                  <a:schemeClr val="tx1"/>
                </a:solidFill>
                <a:effectLst/>
                <a:latin typeface="+mn-lt"/>
                <a:ea typeface="+mn-ea"/>
                <a:cs typeface="+mn-cs"/>
              </a:rPr>
              <a:t>Factors to be considered:</a:t>
            </a:r>
          </a:p>
          <a:p>
            <a:r>
              <a:rPr lang="en-US" sz="1600" b="0" i="0" kern="1200" dirty="0" smtClean="0">
                <a:solidFill>
                  <a:schemeClr val="tx1"/>
                </a:solidFill>
                <a:effectLst/>
                <a:latin typeface="+mn-lt"/>
                <a:ea typeface="+mn-ea"/>
                <a:cs typeface="+mn-cs"/>
              </a:rPr>
              <a:t>- Risks of product or risk of failure or the environment and the company</a:t>
            </a:r>
          </a:p>
          <a:p>
            <a:r>
              <a:rPr lang="en-US" sz="1600" b="0" i="0" kern="1200" dirty="0" smtClean="0">
                <a:solidFill>
                  <a:schemeClr val="tx1"/>
                </a:solidFill>
                <a:effectLst/>
                <a:latin typeface="+mn-lt"/>
                <a:ea typeface="+mn-ea"/>
                <a:cs typeface="+mn-cs"/>
              </a:rPr>
              <a:t>- Expertise and experience of the people in the proposed tools and techniques.</a:t>
            </a:r>
          </a:p>
          <a:p>
            <a:r>
              <a:rPr lang="en-US" sz="1600" b="0" i="0" kern="1200" dirty="0" smtClean="0">
                <a:solidFill>
                  <a:schemeClr val="tx1"/>
                </a:solidFill>
                <a:effectLst/>
                <a:latin typeface="+mn-lt"/>
                <a:ea typeface="+mn-ea"/>
                <a:cs typeface="+mn-cs"/>
              </a:rPr>
              <a:t>- Regulatory and legal aspects, such as external and internal regulations of the development process</a:t>
            </a:r>
          </a:p>
          <a:p>
            <a:r>
              <a:rPr lang="en-US" sz="1600" b="0" i="0" kern="1200" dirty="0" smtClean="0">
                <a:solidFill>
                  <a:schemeClr val="tx1"/>
                </a:solidFill>
                <a:effectLst/>
                <a:latin typeface="+mn-lt"/>
                <a:ea typeface="+mn-ea"/>
                <a:cs typeface="+mn-cs"/>
              </a:rPr>
              <a:t>- The nature of the product and the domain</a:t>
            </a:r>
          </a:p>
        </p:txBody>
      </p:sp>
      <p:sp>
        <p:nvSpPr>
          <p:cNvPr id="4" name="Slide Number Placeholder 3"/>
          <p:cNvSpPr>
            <a:spLocks noGrp="1"/>
          </p:cNvSpPr>
          <p:nvPr>
            <p:ph type="sldNum" sz="quarter" idx="10"/>
          </p:nvPr>
        </p:nvSpPr>
        <p:spPr/>
        <p:txBody>
          <a:bodyPr/>
          <a:lstStyle/>
          <a:p>
            <a:fld id="{CA2D21D1-52E2-420B-B491-CFF6D7BB79FB}" type="slidenum">
              <a:rPr lang="en-US" smtClean="0"/>
              <a:pPr/>
              <a:t>4</a:t>
            </a:fld>
            <a:endParaRPr lang="en-US"/>
          </a:p>
        </p:txBody>
      </p:sp>
    </p:spTree>
    <p:extLst>
      <p:ext uri="{BB962C8B-B14F-4D97-AF65-F5344CB8AC3E}">
        <p14:creationId xmlns:p14="http://schemas.microsoft.com/office/powerpoint/2010/main" val="3346348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*It's easy to assume that Testing is executing the various section of code on an ad-hoc basis and verifying the results. But in the real world, Testing is a very formal activity and is documented in detail. Test Documentation makes planning, review, and execution of testing easy as well as verifiable.</a:t>
            </a:r>
          </a:p>
          <a:p>
            <a:r>
              <a:rPr lang="en-US" sz="1600" b="0" i="0" kern="1200" dirty="0" smtClean="0">
                <a:solidFill>
                  <a:schemeClr val="tx1"/>
                </a:solidFill>
                <a:effectLst/>
                <a:latin typeface="+mn-lt"/>
                <a:ea typeface="+mn-ea"/>
                <a:cs typeface="+mn-cs"/>
              </a:rPr>
              <a:t>* Testing activities generally consume 30% to 50% of software development project effort. Documentations help to identify Test process improvement that can be applied to future projects.</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3640013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1439798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Test artifacts and deliverables are an integral part of </a:t>
            </a:r>
            <a:r>
              <a:rPr lang="en-US" sz="1600" b="0" i="0" u="none" strike="noStrike" kern="1200" dirty="0" smtClean="0">
                <a:solidFill>
                  <a:schemeClr val="tx1"/>
                </a:solidFill>
                <a:effectLst/>
                <a:latin typeface="+mn-lt"/>
                <a:ea typeface="+mn-ea"/>
                <a:cs typeface="+mn-cs"/>
                <a:hlinkClick r:id="rId3"/>
              </a:rPr>
              <a:t>software testing life cycle</a:t>
            </a:r>
            <a:r>
              <a:rPr lang="en-US" sz="1600" b="0" i="0" kern="1200" dirty="0" smtClean="0">
                <a:solidFill>
                  <a:schemeClr val="tx1"/>
                </a:solidFill>
                <a:effectLst/>
                <a:latin typeface="+mn-lt"/>
                <a:ea typeface="+mn-ea"/>
                <a:cs typeface="+mn-cs"/>
              </a:rPr>
              <a:t>. From enabling knowledge transfer and sharing experiences with various team members, management, and clients for improvement, to reducing ambiguity and distractions, </a:t>
            </a:r>
            <a:r>
              <a:rPr lang="en-US" sz="1600" b="0" i="0" u="none" strike="noStrike" kern="1200" dirty="0" smtClean="0">
                <a:solidFill>
                  <a:schemeClr val="tx1"/>
                </a:solidFill>
                <a:effectLst/>
                <a:latin typeface="+mn-lt"/>
                <a:ea typeface="+mn-ea"/>
                <a:cs typeface="+mn-cs"/>
                <a:hlinkClick r:id="rId4"/>
              </a:rPr>
              <a:t>test artifacts</a:t>
            </a:r>
            <a:r>
              <a:rPr lang="en-US" sz="1600" b="0" i="0" kern="1200" dirty="0" smtClean="0">
                <a:solidFill>
                  <a:schemeClr val="tx1"/>
                </a:solidFill>
                <a:effectLst/>
                <a:latin typeface="+mn-lt"/>
                <a:ea typeface="+mn-ea"/>
                <a:cs typeface="+mn-cs"/>
              </a:rPr>
              <a:t> offer various benefits to the testing team. Test log, a type of test artifact, is created during </a:t>
            </a:r>
            <a:r>
              <a:rPr lang="en-US" sz="1600" b="0" i="0" u="none" strike="noStrike" kern="1200" dirty="0" smtClean="0">
                <a:solidFill>
                  <a:schemeClr val="tx1"/>
                </a:solidFill>
                <a:effectLst/>
                <a:latin typeface="+mn-lt"/>
                <a:ea typeface="+mn-ea"/>
                <a:cs typeface="+mn-cs"/>
                <a:hlinkClick r:id="rId5"/>
              </a:rPr>
              <a:t>test execution</a:t>
            </a:r>
            <a:r>
              <a:rPr lang="en-US" sz="1600" b="0" i="0" kern="1200" dirty="0" smtClean="0">
                <a:solidFill>
                  <a:schemeClr val="tx1"/>
                </a:solidFill>
                <a:effectLst/>
                <a:latin typeface="+mn-lt"/>
                <a:ea typeface="+mn-ea"/>
                <a:cs typeface="+mn-cs"/>
              </a:rPr>
              <a:t> and provides detailed information regarding the success of each test performed to validate the quality, performance, &amp; functionality of the software</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3976713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600" b="1" dirty="0" smtClean="0">
                <a:latin typeface="Times New Roman" panose="02020603050405020304" pitchFamily="18" charset="0"/>
                <a:cs typeface="Times New Roman" panose="02020603050405020304" pitchFamily="18" charset="0"/>
              </a:rPr>
              <a:t>Process Metrics:</a:t>
            </a:r>
            <a:r>
              <a:rPr lang="en-US" sz="1600" dirty="0" smtClean="0">
                <a:latin typeface="Times New Roman" panose="02020603050405020304" pitchFamily="18" charset="0"/>
                <a:cs typeface="Times New Roman" panose="02020603050405020304" pitchFamily="18" charset="0"/>
              </a:rPr>
              <a:t> It can be used to improve the process efficiency of the SDLC ( Software Development Life Cycle)</a:t>
            </a:r>
          </a:p>
          <a:p>
            <a:pPr algn="just"/>
            <a:r>
              <a:rPr lang="en-US" sz="1600" b="1" dirty="0" smtClean="0">
                <a:latin typeface="Times New Roman" panose="02020603050405020304" pitchFamily="18" charset="0"/>
                <a:cs typeface="Times New Roman" panose="02020603050405020304" pitchFamily="18" charset="0"/>
              </a:rPr>
              <a:t>Product Metrics:</a:t>
            </a:r>
            <a:r>
              <a:rPr lang="en-US" sz="1600" dirty="0" smtClean="0">
                <a:latin typeface="Times New Roman" panose="02020603050405020304" pitchFamily="18" charset="0"/>
                <a:cs typeface="Times New Roman" panose="02020603050405020304" pitchFamily="18" charset="0"/>
              </a:rPr>
              <a:t> It deals with the quality of the software product</a:t>
            </a:r>
          </a:p>
          <a:p>
            <a:pPr algn="just"/>
            <a:r>
              <a:rPr lang="en-US" sz="1600" b="1" dirty="0" smtClean="0">
                <a:latin typeface="Times New Roman" panose="02020603050405020304" pitchFamily="18" charset="0"/>
                <a:cs typeface="Times New Roman" panose="02020603050405020304" pitchFamily="18" charset="0"/>
              </a:rPr>
              <a:t>Project Metrics:</a:t>
            </a:r>
            <a:r>
              <a:rPr lang="en-US" sz="1600" dirty="0" smtClean="0">
                <a:latin typeface="Times New Roman" panose="02020603050405020304" pitchFamily="18" charset="0"/>
                <a:cs typeface="Times New Roman" panose="02020603050405020304" pitchFamily="18" charset="0"/>
              </a:rPr>
              <a:t> It can be used to measure the efficiency of a project team or any testing tools being used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12</a:t>
            </a:fld>
            <a:endParaRPr lang="en-US"/>
          </a:p>
        </p:txBody>
      </p:sp>
    </p:spTree>
    <p:extLst>
      <p:ext uri="{BB962C8B-B14F-4D97-AF65-F5344CB8AC3E}">
        <p14:creationId xmlns:p14="http://schemas.microsoft.com/office/powerpoint/2010/main" val="4208211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1/27/2021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42212" y="749168"/>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Test Documentation</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7707313" y="830263"/>
            <a:ext cx="2870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13</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Report/Bug Report/Defect Report</a:t>
            </a:r>
            <a:endParaRPr lang="en-US" dirty="0"/>
          </a:p>
        </p:txBody>
      </p:sp>
      <p:sp>
        <p:nvSpPr>
          <p:cNvPr id="3" name="TextBox 2"/>
          <p:cNvSpPr txBox="1"/>
          <p:nvPr/>
        </p:nvSpPr>
        <p:spPr>
          <a:xfrm>
            <a:off x="303212" y="1023820"/>
            <a:ext cx="11276171" cy="830997"/>
          </a:xfrm>
          <a:prstGeom prst="rect">
            <a:avLst/>
          </a:prstGeom>
          <a:noFill/>
        </p:spPr>
        <p:txBody>
          <a:bodyPr wrap="square" rtlCol="0">
            <a:spAutoFit/>
          </a:bodyPr>
          <a:lstStyle/>
          <a:p>
            <a:pPr algn="just"/>
            <a:r>
              <a:rPr lang="en-US" sz="1600" dirty="0">
                <a:latin typeface="Times New Roman" panose="02020603050405020304" pitchFamily="18" charset="0"/>
                <a:cs typeface="Times New Roman" panose="02020603050405020304" pitchFamily="18" charset="0"/>
              </a:rPr>
              <a:t>A </a:t>
            </a:r>
            <a:r>
              <a:rPr lang="en-US" sz="1600" b="1" dirty="0">
                <a:latin typeface="Times New Roman" panose="02020603050405020304" pitchFamily="18" charset="0"/>
                <a:cs typeface="Times New Roman" panose="02020603050405020304" pitchFamily="18" charset="0"/>
              </a:rPr>
              <a:t>Defect in Software Testing</a:t>
            </a:r>
            <a:r>
              <a:rPr lang="en-US" sz="1600" dirty="0">
                <a:latin typeface="Times New Roman" panose="02020603050405020304" pitchFamily="18" charset="0"/>
                <a:cs typeface="Times New Roman" panose="02020603050405020304" pitchFamily="18" charset="0"/>
              </a:rPr>
              <a:t> is a variation or deviation of the software application from end user’s requirements or original business requirements. A software defect is an error in coding which causes incorrect or unexpected results from a software program which does not meet actual requirements. Testers might come across such defects while executing the test cases.</a:t>
            </a:r>
          </a:p>
        </p:txBody>
      </p:sp>
      <p:sp>
        <p:nvSpPr>
          <p:cNvPr id="4" name="TextBox 3"/>
          <p:cNvSpPr txBox="1"/>
          <p:nvPr/>
        </p:nvSpPr>
        <p:spPr>
          <a:xfrm>
            <a:off x="303212" y="1905000"/>
            <a:ext cx="11352371" cy="4770537"/>
          </a:xfrm>
          <a:prstGeom prst="rect">
            <a:avLst/>
          </a:prstGeom>
          <a:noFill/>
        </p:spPr>
        <p:txBody>
          <a:bodyPr wrap="square" rtlCol="0">
            <a:spAutoFit/>
          </a:bodyPr>
          <a:lstStyle/>
          <a:p>
            <a:pPr algn="just"/>
            <a:r>
              <a:rPr lang="en-US" sz="1600" dirty="0">
                <a:latin typeface="Times New Roman" panose="02020603050405020304" pitchFamily="18" charset="0"/>
                <a:cs typeface="Times New Roman" panose="02020603050405020304" pitchFamily="18" charset="0"/>
              </a:rPr>
              <a:t>A </a:t>
            </a:r>
            <a:r>
              <a:rPr lang="en-US" sz="1600" b="1" dirty="0">
                <a:latin typeface="Times New Roman" panose="02020603050405020304" pitchFamily="18" charset="0"/>
                <a:cs typeface="Times New Roman" panose="02020603050405020304" pitchFamily="18" charset="0"/>
              </a:rPr>
              <a:t>Bug Report in Software Testing</a:t>
            </a:r>
            <a:r>
              <a:rPr lang="en-US" sz="1600" dirty="0">
                <a:latin typeface="Times New Roman" panose="02020603050405020304" pitchFamily="18" charset="0"/>
                <a:cs typeface="Times New Roman" panose="02020603050405020304" pitchFamily="18" charset="0"/>
              </a:rPr>
              <a:t> is a detailed document about bugs found in the software application. Bug report contains each detail about bugs like description, date when bug was found, name of tester who found it, name of developer who fixed it, etc. Bug report helps to identify similar bugs in future so it can be avoided.</a:t>
            </a:r>
          </a:p>
          <a:p>
            <a:pPr algn="just"/>
            <a:r>
              <a:rPr lang="en-US" sz="1600" dirty="0">
                <a:latin typeface="Times New Roman" panose="02020603050405020304" pitchFamily="18" charset="0"/>
                <a:cs typeface="Times New Roman" panose="02020603050405020304" pitchFamily="18" charset="0"/>
              </a:rPr>
              <a:t>While reporting the bug to developer, your Bug Report should contain the following information</a:t>
            </a:r>
          </a:p>
          <a:p>
            <a:pPr algn="just"/>
            <a:r>
              <a:rPr lang="en-US" sz="1600" b="1" dirty="0" err="1">
                <a:latin typeface="Times New Roman" panose="02020603050405020304" pitchFamily="18" charset="0"/>
                <a:cs typeface="Times New Roman" panose="02020603050405020304" pitchFamily="18" charset="0"/>
              </a:rPr>
              <a:t>Defect_ID</a:t>
            </a:r>
            <a:r>
              <a:rPr lang="en-US" sz="1600" dirty="0">
                <a:latin typeface="Times New Roman" panose="02020603050405020304" pitchFamily="18" charset="0"/>
                <a:cs typeface="Times New Roman" panose="02020603050405020304" pitchFamily="18" charset="0"/>
              </a:rPr>
              <a:t> - Unique identification number for the defect.</a:t>
            </a:r>
          </a:p>
          <a:p>
            <a:pPr algn="just"/>
            <a:r>
              <a:rPr lang="en-US" sz="1600" b="1" dirty="0">
                <a:latin typeface="Times New Roman" panose="02020603050405020304" pitchFamily="18" charset="0"/>
                <a:cs typeface="Times New Roman" panose="02020603050405020304" pitchFamily="18" charset="0"/>
              </a:rPr>
              <a:t>Defect Description</a:t>
            </a:r>
            <a:r>
              <a:rPr lang="en-US" sz="1600" dirty="0">
                <a:latin typeface="Times New Roman" panose="02020603050405020304" pitchFamily="18" charset="0"/>
                <a:cs typeface="Times New Roman" panose="02020603050405020304" pitchFamily="18" charset="0"/>
              </a:rPr>
              <a:t> - Detailed description of the Defect including information about the module in which Defect was found.</a:t>
            </a:r>
          </a:p>
          <a:p>
            <a:pPr algn="just"/>
            <a:r>
              <a:rPr lang="en-US" sz="1600" b="1" dirty="0">
                <a:latin typeface="Times New Roman" panose="02020603050405020304" pitchFamily="18" charset="0"/>
                <a:cs typeface="Times New Roman" panose="02020603050405020304" pitchFamily="18" charset="0"/>
              </a:rPr>
              <a:t>Version</a:t>
            </a:r>
            <a:r>
              <a:rPr lang="en-US" sz="1600" dirty="0">
                <a:latin typeface="Times New Roman" panose="02020603050405020304" pitchFamily="18" charset="0"/>
                <a:cs typeface="Times New Roman" panose="02020603050405020304" pitchFamily="18" charset="0"/>
              </a:rPr>
              <a:t> - Version of the application in which defect was found.</a:t>
            </a:r>
          </a:p>
          <a:p>
            <a:pPr algn="just"/>
            <a:r>
              <a:rPr lang="en-US" sz="1600" b="1" dirty="0">
                <a:latin typeface="Times New Roman" panose="02020603050405020304" pitchFamily="18" charset="0"/>
                <a:cs typeface="Times New Roman" panose="02020603050405020304" pitchFamily="18" charset="0"/>
              </a:rPr>
              <a:t>Steps</a:t>
            </a:r>
            <a:r>
              <a:rPr lang="en-US" sz="1600" dirty="0">
                <a:latin typeface="Times New Roman" panose="02020603050405020304" pitchFamily="18" charset="0"/>
                <a:cs typeface="Times New Roman" panose="02020603050405020304" pitchFamily="18" charset="0"/>
              </a:rPr>
              <a:t> - Detailed steps along with screenshots with which the developer can reproduce the defects.</a:t>
            </a:r>
          </a:p>
          <a:p>
            <a:pPr algn="just"/>
            <a:r>
              <a:rPr lang="en-US" sz="1600" b="1" dirty="0">
                <a:latin typeface="Times New Roman" panose="02020603050405020304" pitchFamily="18" charset="0"/>
                <a:cs typeface="Times New Roman" panose="02020603050405020304" pitchFamily="18" charset="0"/>
              </a:rPr>
              <a:t>Date Raised</a:t>
            </a:r>
            <a:r>
              <a:rPr lang="en-US" sz="1600" dirty="0">
                <a:latin typeface="Times New Roman" panose="02020603050405020304" pitchFamily="18" charset="0"/>
                <a:cs typeface="Times New Roman" panose="02020603050405020304" pitchFamily="18" charset="0"/>
              </a:rPr>
              <a:t> - Date when the defect is raised</a:t>
            </a:r>
          </a:p>
          <a:p>
            <a:pPr algn="just"/>
            <a:r>
              <a:rPr lang="en-US" sz="1600" b="1" dirty="0">
                <a:latin typeface="Times New Roman" panose="02020603050405020304" pitchFamily="18" charset="0"/>
                <a:cs typeface="Times New Roman" panose="02020603050405020304" pitchFamily="18" charset="0"/>
              </a:rPr>
              <a:t>Reference</a:t>
            </a:r>
            <a:r>
              <a:rPr lang="en-US" sz="1600" dirty="0">
                <a:latin typeface="Times New Roman" panose="02020603050405020304" pitchFamily="18" charset="0"/>
                <a:cs typeface="Times New Roman" panose="02020603050405020304" pitchFamily="18" charset="0"/>
              </a:rPr>
              <a:t>-  where in you Provide reference to the documents like . requirements, design, architecture or maybe even screenshots of the error   to help understand the defect</a:t>
            </a:r>
          </a:p>
          <a:p>
            <a:pPr algn="just"/>
            <a:r>
              <a:rPr lang="en-US" sz="1600" b="1" dirty="0">
                <a:latin typeface="Times New Roman" panose="02020603050405020304" pitchFamily="18" charset="0"/>
                <a:cs typeface="Times New Roman" panose="02020603050405020304" pitchFamily="18" charset="0"/>
              </a:rPr>
              <a:t>Detected By</a:t>
            </a:r>
            <a:r>
              <a:rPr lang="en-US" sz="1600" dirty="0">
                <a:latin typeface="Times New Roman" panose="02020603050405020304" pitchFamily="18" charset="0"/>
                <a:cs typeface="Times New Roman" panose="02020603050405020304" pitchFamily="18" charset="0"/>
              </a:rPr>
              <a:t> - Name/ID of the tester who raised the defect</a:t>
            </a:r>
          </a:p>
          <a:p>
            <a:pPr algn="just"/>
            <a:r>
              <a:rPr lang="en-US" sz="1600" b="1" dirty="0">
                <a:latin typeface="Times New Roman" panose="02020603050405020304" pitchFamily="18" charset="0"/>
                <a:cs typeface="Times New Roman" panose="02020603050405020304" pitchFamily="18" charset="0"/>
              </a:rPr>
              <a:t>Status</a:t>
            </a:r>
            <a:r>
              <a:rPr lang="en-US" sz="1600" dirty="0">
                <a:latin typeface="Times New Roman" panose="02020603050405020304" pitchFamily="18" charset="0"/>
                <a:cs typeface="Times New Roman" panose="02020603050405020304" pitchFamily="18" charset="0"/>
              </a:rPr>
              <a:t> - Status of the defect , more on this later</a:t>
            </a:r>
          </a:p>
          <a:p>
            <a:pPr algn="just"/>
            <a:r>
              <a:rPr lang="en-US" sz="1600" b="1" dirty="0">
                <a:latin typeface="Times New Roman" panose="02020603050405020304" pitchFamily="18" charset="0"/>
                <a:cs typeface="Times New Roman" panose="02020603050405020304" pitchFamily="18" charset="0"/>
              </a:rPr>
              <a:t>Fixed by</a:t>
            </a:r>
            <a:r>
              <a:rPr lang="en-US" sz="1600" dirty="0">
                <a:latin typeface="Times New Roman" panose="02020603050405020304" pitchFamily="18" charset="0"/>
                <a:cs typeface="Times New Roman" panose="02020603050405020304" pitchFamily="18" charset="0"/>
              </a:rPr>
              <a:t> - Name/ID of the developer who fixed it</a:t>
            </a:r>
          </a:p>
          <a:p>
            <a:pPr algn="just"/>
            <a:r>
              <a:rPr lang="en-US" sz="1600" b="1" dirty="0">
                <a:latin typeface="Times New Roman" panose="02020603050405020304" pitchFamily="18" charset="0"/>
                <a:cs typeface="Times New Roman" panose="02020603050405020304" pitchFamily="18" charset="0"/>
              </a:rPr>
              <a:t>Date Closed</a:t>
            </a:r>
            <a:r>
              <a:rPr lang="en-US" sz="1600" dirty="0">
                <a:latin typeface="Times New Roman" panose="02020603050405020304" pitchFamily="18" charset="0"/>
                <a:cs typeface="Times New Roman" panose="02020603050405020304" pitchFamily="18" charset="0"/>
              </a:rPr>
              <a:t> - Date when the defect is closed</a:t>
            </a:r>
          </a:p>
          <a:p>
            <a:pPr algn="just"/>
            <a:r>
              <a:rPr lang="en-US" sz="1600" b="1" dirty="0">
                <a:latin typeface="Times New Roman" panose="02020603050405020304" pitchFamily="18" charset="0"/>
                <a:cs typeface="Times New Roman" panose="02020603050405020304" pitchFamily="18" charset="0"/>
              </a:rPr>
              <a:t>Severity</a:t>
            </a:r>
            <a:r>
              <a:rPr lang="en-US" sz="1600" dirty="0">
                <a:latin typeface="Times New Roman" panose="02020603050405020304" pitchFamily="18" charset="0"/>
                <a:cs typeface="Times New Roman" panose="02020603050405020304" pitchFamily="18" charset="0"/>
              </a:rPr>
              <a:t> which describes the impact of the defect on the application</a:t>
            </a:r>
          </a:p>
          <a:p>
            <a:pPr algn="just"/>
            <a:r>
              <a:rPr lang="en-US" sz="1600" b="1" dirty="0">
                <a:latin typeface="Times New Roman" panose="02020603050405020304" pitchFamily="18" charset="0"/>
                <a:cs typeface="Times New Roman" panose="02020603050405020304" pitchFamily="18" charset="0"/>
              </a:rPr>
              <a:t>Priority</a:t>
            </a:r>
            <a:r>
              <a:rPr lang="en-US" sz="1600" dirty="0">
                <a:latin typeface="Times New Roman" panose="02020603050405020304" pitchFamily="18" charset="0"/>
                <a:cs typeface="Times New Roman" panose="02020603050405020304" pitchFamily="18" charset="0"/>
              </a:rPr>
              <a:t> which is related to defect fixing urgency. Severity Priority could be High/Medium/Low based on the impact urgency at which the defect should be fixed respectively</a:t>
            </a:r>
          </a:p>
          <a:p>
            <a:pPr algn="just"/>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3318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t>
            </a:r>
            <a:r>
              <a:rPr lang="en-US" dirty="0" err="1" smtClean="0"/>
              <a:t>Metrices</a:t>
            </a:r>
            <a:endParaRPr lang="en-US" dirty="0"/>
          </a:p>
        </p:txBody>
      </p:sp>
      <p:sp>
        <p:nvSpPr>
          <p:cNvPr id="6" name="TextBox 5"/>
          <p:cNvSpPr txBox="1"/>
          <p:nvPr/>
        </p:nvSpPr>
        <p:spPr>
          <a:xfrm>
            <a:off x="227012" y="990600"/>
            <a:ext cx="11582400" cy="400110"/>
          </a:xfrm>
          <a:prstGeom prst="rect">
            <a:avLst/>
          </a:prstGeom>
          <a:noFill/>
        </p:spPr>
        <p:txBody>
          <a:bodyPr wrap="square" rtlCol="0">
            <a:spAutoFit/>
          </a:bodyPr>
          <a:lstStyle/>
          <a:p>
            <a:pPr algn="ctr"/>
            <a:r>
              <a:rPr lang="en-US" sz="2000" i="1" dirty="0">
                <a:solidFill>
                  <a:srgbClr val="FF0000"/>
                </a:solidFill>
                <a:latin typeface="Times New Roman" panose="02020603050405020304" pitchFamily="18" charset="0"/>
                <a:cs typeface="Times New Roman" panose="02020603050405020304" pitchFamily="18" charset="0"/>
              </a:rPr>
              <a:t>"We cannot improve what we cannot measure" and Test Metrics helps us to do exactly the same.</a:t>
            </a:r>
          </a:p>
        </p:txBody>
      </p:sp>
      <p:sp>
        <p:nvSpPr>
          <p:cNvPr id="7" name="TextBox 6"/>
          <p:cNvSpPr txBox="1"/>
          <p:nvPr/>
        </p:nvSpPr>
        <p:spPr>
          <a:xfrm>
            <a:off x="227012" y="1447800"/>
            <a:ext cx="11582400" cy="2677656"/>
          </a:xfrm>
          <a:prstGeom prst="rect">
            <a:avLst/>
          </a:prstGeom>
          <a:noFill/>
        </p:spPr>
        <p:txBody>
          <a:bodyPr wrap="square" rtlCol="0">
            <a:spAutoFit/>
          </a:bodyPr>
          <a:lstStyle/>
          <a:p>
            <a:pPr algn="just"/>
            <a:r>
              <a:rPr lang="en-US" sz="1800" b="1" dirty="0">
                <a:latin typeface="Times New Roman" panose="02020603050405020304" pitchFamily="18" charset="0"/>
                <a:cs typeface="Times New Roman" panose="02020603050405020304" pitchFamily="18" charset="0"/>
              </a:rPr>
              <a:t>Software Testing Metrics</a:t>
            </a:r>
            <a:r>
              <a:rPr lang="en-US" sz="1800" dirty="0">
                <a:latin typeface="Times New Roman" panose="02020603050405020304" pitchFamily="18" charset="0"/>
                <a:cs typeface="Times New Roman" panose="02020603050405020304" pitchFamily="18" charset="0"/>
              </a:rPr>
              <a:t> are the quantitative measures used to estimate the progress, quality, productivity and health of the software testing process. The goal of software testing metrics is to improve the efficiency and effectiveness in the software testing process and to help make better decisions for further testing process by providing reliable data about the testing process</a:t>
            </a:r>
            <a:r>
              <a:rPr lang="en-US" sz="1800" dirty="0" smtClean="0">
                <a:latin typeface="Times New Roman" panose="02020603050405020304" pitchFamily="18" charset="0"/>
                <a:cs typeface="Times New Roman" panose="02020603050405020304" pitchFamily="18" charset="0"/>
              </a:rPr>
              <a:t>.</a:t>
            </a:r>
          </a:p>
          <a:p>
            <a:pPr algn="just"/>
            <a:r>
              <a:rPr lang="en-US" sz="1800" i="1" dirty="0">
                <a:latin typeface="Times New Roman" panose="02020603050405020304" pitchFamily="18" charset="0"/>
                <a:cs typeface="Times New Roman" panose="02020603050405020304" pitchFamily="18" charset="0"/>
              </a:rPr>
              <a:t>The ideal </a:t>
            </a:r>
            <a:r>
              <a:rPr lang="en-US" sz="1800" b="1" i="1" dirty="0">
                <a:latin typeface="Times New Roman" panose="02020603050405020304" pitchFamily="18" charset="0"/>
                <a:cs typeface="Times New Roman" panose="02020603050405020304" pitchFamily="18" charset="0"/>
              </a:rPr>
              <a:t>example</a:t>
            </a:r>
            <a:r>
              <a:rPr lang="en-US" sz="1800" i="1" dirty="0">
                <a:latin typeface="Times New Roman" panose="02020603050405020304" pitchFamily="18" charset="0"/>
                <a:cs typeface="Times New Roman" panose="02020603050405020304" pitchFamily="18" charset="0"/>
              </a:rPr>
              <a:t> to understand metrics would be a weekly mileage of a car compared to its ideal mileage recommended by the manufacturer</a:t>
            </a:r>
            <a:r>
              <a:rPr lang="en-US" sz="1800" i="1" dirty="0" smtClean="0">
                <a:latin typeface="Times New Roman" panose="02020603050405020304" pitchFamily="18" charset="0"/>
                <a:cs typeface="Times New Roman" panose="02020603050405020304" pitchFamily="18" charset="0"/>
              </a:rPr>
              <a:t>.</a:t>
            </a:r>
          </a:p>
          <a:p>
            <a:pPr algn="just"/>
            <a:r>
              <a:rPr lang="en-US" sz="1800" dirty="0">
                <a:latin typeface="Times New Roman" panose="02020603050405020304" pitchFamily="18" charset="0"/>
                <a:cs typeface="Times New Roman" panose="02020603050405020304" pitchFamily="18" charset="0"/>
              </a:rPr>
              <a:t>Software testing metrics or software test measurement is the quantitative indication of extent, capacity, dimension, amount or size of some attribute of a process or product.</a:t>
            </a:r>
          </a:p>
          <a:p>
            <a:pPr algn="just"/>
            <a:r>
              <a:rPr lang="en-US" sz="1800" b="1" i="1" dirty="0">
                <a:latin typeface="Times New Roman" panose="02020603050405020304" pitchFamily="18" charset="0"/>
                <a:cs typeface="Times New Roman" panose="02020603050405020304" pitchFamily="18" charset="0"/>
              </a:rPr>
              <a:t>Example for software test measurement: </a:t>
            </a:r>
            <a:r>
              <a:rPr lang="en-US" sz="1800" dirty="0">
                <a:latin typeface="Times New Roman" panose="02020603050405020304" pitchFamily="18" charset="0"/>
                <a:cs typeface="Times New Roman" panose="02020603050405020304" pitchFamily="18" charset="0"/>
              </a:rPr>
              <a:t>Total number of defects</a:t>
            </a:r>
          </a:p>
        </p:txBody>
      </p:sp>
      <p:sp>
        <p:nvSpPr>
          <p:cNvPr id="8" name="TextBox 7"/>
          <p:cNvSpPr txBox="1"/>
          <p:nvPr/>
        </p:nvSpPr>
        <p:spPr>
          <a:xfrm>
            <a:off x="227012" y="4191000"/>
            <a:ext cx="11582400" cy="2246769"/>
          </a:xfrm>
          <a:prstGeom prst="rect">
            <a:avLst/>
          </a:prstGeom>
          <a:noFill/>
        </p:spPr>
        <p:txBody>
          <a:bodyPr wrap="square" rtlCol="0">
            <a:spAutoFit/>
          </a:bodyPr>
          <a:lstStyle/>
          <a:p>
            <a:pPr algn="just"/>
            <a:r>
              <a:rPr lang="en-US" sz="3600" dirty="0">
                <a:latin typeface="+mj-lt"/>
                <a:ea typeface="+mj-ea"/>
                <a:cs typeface="+mj-cs"/>
              </a:rPr>
              <a:t>Why Test Metrics are </a:t>
            </a:r>
            <a:r>
              <a:rPr lang="en-US" sz="3600" dirty="0" smtClean="0">
                <a:latin typeface="+mj-lt"/>
                <a:ea typeface="+mj-ea"/>
                <a:cs typeface="+mj-cs"/>
              </a:rPr>
              <a:t>important</a:t>
            </a:r>
            <a:endParaRPr lang="en-US" sz="3600" dirty="0">
              <a:latin typeface="+mj-lt"/>
              <a:ea typeface="+mj-ea"/>
              <a:cs typeface="+mj-cs"/>
            </a:endParaRPr>
          </a:p>
          <a:p>
            <a:pPr marL="952393" lvl="1" indent="-3429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Take </a:t>
            </a:r>
            <a:r>
              <a:rPr lang="en-US" sz="2000" dirty="0">
                <a:latin typeface="Times New Roman" panose="02020603050405020304" pitchFamily="18" charset="0"/>
                <a:cs typeface="Times New Roman" panose="02020603050405020304" pitchFamily="18" charset="0"/>
              </a:rPr>
              <a:t>decision for next phase of activities</a:t>
            </a:r>
          </a:p>
          <a:p>
            <a:pPr marL="952393"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Evidence of the claim or prediction</a:t>
            </a:r>
          </a:p>
          <a:p>
            <a:pPr marL="952393"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Understand the type of improvement required</a:t>
            </a:r>
          </a:p>
          <a:p>
            <a:pPr marL="952393"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Take decision or process or technology change</a:t>
            </a:r>
          </a:p>
          <a:p>
            <a:pPr algn="just"/>
            <a:endParaRPr lang="en-US" dirty="0"/>
          </a:p>
        </p:txBody>
      </p:sp>
    </p:spTree>
    <p:extLst>
      <p:ext uri="{BB962C8B-B14F-4D97-AF65-F5344CB8AC3E}">
        <p14:creationId xmlns:p14="http://schemas.microsoft.com/office/powerpoint/2010/main" val="1056166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r>
              <a:rPr lang="en-US" dirty="0" err="1" smtClean="0"/>
              <a:t>Metrices</a:t>
            </a:r>
            <a:endParaRPr lang="en-US" dirty="0"/>
          </a:p>
        </p:txBody>
      </p:sp>
      <p:sp>
        <p:nvSpPr>
          <p:cNvPr id="3" name="TextBox 2"/>
          <p:cNvSpPr txBox="1"/>
          <p:nvPr/>
        </p:nvSpPr>
        <p:spPr>
          <a:xfrm>
            <a:off x="608012" y="1467683"/>
            <a:ext cx="9372600" cy="4247317"/>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Process </a:t>
            </a:r>
            <a:r>
              <a:rPr lang="en-US" sz="2000" b="1" dirty="0" smtClean="0">
                <a:latin typeface="Times New Roman" panose="02020603050405020304" pitchFamily="18" charset="0"/>
                <a:cs typeface="Times New Roman" panose="02020603050405020304" pitchFamily="18" charset="0"/>
              </a:rPr>
              <a:t>Metrics	 	Product Metrics		Project Metrics</a:t>
            </a:r>
          </a:p>
          <a:p>
            <a:pPr algn="just"/>
            <a:endParaRPr lang="en-US" sz="2000" b="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Identification </a:t>
            </a:r>
            <a:r>
              <a:rPr lang="en-US" sz="2000" dirty="0">
                <a:latin typeface="Times New Roman" panose="02020603050405020304" pitchFamily="18" charset="0"/>
                <a:cs typeface="Times New Roman" panose="02020603050405020304" pitchFamily="18" charset="0"/>
              </a:rPr>
              <a:t>of correct testing metrics is very important. Few things need to be considered before identifying the test metrics</a:t>
            </a:r>
          </a:p>
          <a:p>
            <a:pPr marL="342900" indent="-342900" algn="just">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Fix the target audience for the metric preparation</a:t>
            </a:r>
          </a:p>
          <a:p>
            <a:pPr marL="342900" indent="-342900" algn="just">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Define the goal for metrics</a:t>
            </a:r>
          </a:p>
          <a:p>
            <a:pPr marL="342900" indent="-342900" algn="just">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Introduce all the relevant metrics based on project needs</a:t>
            </a:r>
          </a:p>
          <a:p>
            <a:pPr marL="342900" indent="-342900" algn="just">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Analyze the cost benefits aspect of each metrics and the project lifestyle phase in which it results in the maximum output</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4607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51533029"/>
              </p:ext>
            </p:extLst>
          </p:nvPr>
        </p:nvGraphicFramePr>
        <p:xfrm>
          <a:off x="227012" y="838200"/>
          <a:ext cx="5791200" cy="5335522"/>
        </p:xfrm>
        <a:graphic>
          <a:graphicData uri="http://schemas.openxmlformats.org/drawingml/2006/table">
            <a:tbl>
              <a:tblPr/>
              <a:tblGrid>
                <a:gridCol w="1828800"/>
                <a:gridCol w="3962400"/>
              </a:tblGrid>
              <a:tr h="545848">
                <a:tc>
                  <a:txBody>
                    <a:bodyPr/>
                    <a:lstStyle/>
                    <a:p>
                      <a:pPr algn="l" fontAlgn="t"/>
                      <a:r>
                        <a:rPr lang="en-US" sz="1500" b="1" dirty="0">
                          <a:effectLst/>
                          <a:latin typeface="Times New Roman" panose="02020603050405020304" pitchFamily="18" charset="0"/>
                          <a:cs typeface="Times New Roman" panose="02020603050405020304" pitchFamily="18" charset="0"/>
                        </a:rPr>
                        <a:t>Different stages of Metrics life cycle</a:t>
                      </a:r>
                    </a:p>
                  </a:txBody>
                  <a:tcPr marL="47056" marR="47056" marT="47056" marB="47056">
                    <a:lnL w="9525" cap="flat" cmpd="sng" algn="ctr">
                      <a:solidFill>
                        <a:srgbClr val="40A8E9"/>
                      </a:solidFill>
                      <a:prstDash val="solid"/>
                      <a:round/>
                      <a:headEnd type="none" w="med" len="med"/>
                      <a:tailEnd type="none" w="med" len="med"/>
                    </a:lnL>
                    <a:lnR w="9525" cap="flat" cmpd="sng" algn="ctr">
                      <a:solidFill>
                        <a:srgbClr val="80A7E9"/>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500" b="1">
                          <a:effectLst/>
                          <a:latin typeface="Times New Roman" panose="02020603050405020304" pitchFamily="18" charset="0"/>
                          <a:cs typeface="Times New Roman" panose="02020603050405020304" pitchFamily="18" charset="0"/>
                        </a:rPr>
                        <a:t>Steps during each stage</a:t>
                      </a:r>
                    </a:p>
                  </a:txBody>
                  <a:tcPr marL="47056" marR="47056" marT="47056" marB="47056">
                    <a:lnL w="9525" cap="flat" cmpd="sng" algn="ctr">
                      <a:solidFill>
                        <a:srgbClr val="80A7E9"/>
                      </a:solidFill>
                      <a:prstDash val="solid"/>
                      <a:round/>
                      <a:headEnd type="none" w="med" len="med"/>
                      <a:tailEnd type="none" w="med" len="med"/>
                    </a:lnL>
                    <a:lnR w="12700" cap="flat" cmpd="sng" algn="ctr">
                      <a:solidFill>
                        <a:srgbClr val="40B6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r>
              <a:tr h="771717">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Analysis</a:t>
                      </a:r>
                    </a:p>
                  </a:txBody>
                  <a:tcPr marL="47056" marR="47056" marT="47056" marB="47056">
                    <a:lnL w="12700" cap="flat" cmpd="sng" algn="ctr">
                      <a:solidFill>
                        <a:srgbClr val="40BAA2"/>
                      </a:solidFill>
                      <a:prstDash val="solid"/>
                      <a:round/>
                      <a:headEnd type="none" w="med" len="med"/>
                      <a:tailEnd type="none" w="med" len="med"/>
                    </a:lnL>
                    <a:lnR w="12700" cap="flat" cmpd="sng" algn="ctr">
                      <a:solidFill>
                        <a:srgbClr val="E0BB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Identification of the Metrics</a:t>
                      </a:r>
                    </a:p>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Define the identified QA Metrics</a:t>
                      </a:r>
                    </a:p>
                  </a:txBody>
                  <a:tcPr marL="47056" marR="47056" marT="47056" marB="47056">
                    <a:lnL w="12700" cap="flat" cmpd="sng" algn="ctr">
                      <a:solidFill>
                        <a:srgbClr val="E0BBA2"/>
                      </a:solidFill>
                      <a:prstDash val="solid"/>
                      <a:round/>
                      <a:headEnd type="none" w="med" len="med"/>
                      <a:tailEnd type="none" w="med" len="med"/>
                    </a:lnL>
                    <a:lnR w="12700" cap="flat" cmpd="sng" algn="ctr">
                      <a:solidFill>
                        <a:srgbClr val="40B7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1449322">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Communicate</a:t>
                      </a:r>
                    </a:p>
                  </a:txBody>
                  <a:tcPr marL="47056" marR="47056" marT="47056" marB="47056">
                    <a:lnL w="12700" cap="flat" cmpd="sng" algn="ctr">
                      <a:solidFill>
                        <a:srgbClr val="C0BCA2"/>
                      </a:solidFill>
                      <a:prstDash val="solid"/>
                      <a:round/>
                      <a:headEnd type="none" w="med" len="med"/>
                      <a:tailEnd type="none" w="med" len="med"/>
                    </a:lnL>
                    <a:lnR w="12700" cap="flat" cmpd="sng" algn="ctr">
                      <a:solidFill>
                        <a:srgbClr val="C0B8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Explain the need for metric to stakeholder and testing team</a:t>
                      </a:r>
                    </a:p>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Educate the testing team about the data points to need to be captured for processing the metric</a:t>
                      </a:r>
                    </a:p>
                  </a:txBody>
                  <a:tcPr marL="47056" marR="47056" marT="47056" marB="47056">
                    <a:lnL w="12700" cap="flat" cmpd="sng" algn="ctr">
                      <a:solidFill>
                        <a:srgbClr val="C0B8A2"/>
                      </a:solidFill>
                      <a:prstDash val="solid"/>
                      <a:round/>
                      <a:headEnd type="none" w="med" len="med"/>
                      <a:tailEnd type="none" w="med" len="med"/>
                    </a:lnL>
                    <a:lnR w="12700" cap="flat" cmpd="sng" algn="ctr">
                      <a:solidFill>
                        <a:srgbClr val="20BC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1113849">
                <a:tc>
                  <a:txBody>
                    <a:bodyPr/>
                    <a:lstStyle/>
                    <a:p>
                      <a:pPr algn="l" fontAlgn="t">
                        <a:buFont typeface="Arial" panose="020B0604020202020204" pitchFamily="34" charset="0"/>
                        <a:buChar char="•"/>
                      </a:pPr>
                      <a:r>
                        <a:rPr lang="en-US" sz="1500">
                          <a:effectLst/>
                          <a:latin typeface="Times New Roman" panose="02020603050405020304" pitchFamily="18" charset="0"/>
                          <a:cs typeface="Times New Roman" panose="02020603050405020304" pitchFamily="18" charset="0"/>
                        </a:rPr>
                        <a:t>Evaluation</a:t>
                      </a:r>
                    </a:p>
                  </a:txBody>
                  <a:tcPr marL="47056" marR="47056" marT="47056" marB="47056">
                    <a:lnL w="12700" cap="flat" cmpd="sng" algn="ctr">
                      <a:solidFill>
                        <a:srgbClr val="00B8A2"/>
                      </a:solidFill>
                      <a:prstDash val="solid"/>
                      <a:round/>
                      <a:headEnd type="none" w="med" len="med"/>
                      <a:tailEnd type="none" w="med" len="med"/>
                    </a:lnL>
                    <a:lnR w="12700" cap="flat" cmpd="sng" algn="ctr">
                      <a:solidFill>
                        <a:srgbClr val="E0BB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Capture and verify the data</a:t>
                      </a:r>
                    </a:p>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Calculating the metrics value using the data captured</a:t>
                      </a:r>
                    </a:p>
                  </a:txBody>
                  <a:tcPr marL="47056" marR="47056" marT="47056" marB="47056">
                    <a:lnL w="12700" cap="flat" cmpd="sng" algn="ctr">
                      <a:solidFill>
                        <a:srgbClr val="E0BBA2"/>
                      </a:solidFill>
                      <a:prstDash val="solid"/>
                      <a:round/>
                      <a:headEnd type="none" w="med" len="med"/>
                      <a:tailEnd type="none" w="med" len="med"/>
                    </a:lnL>
                    <a:lnR w="12700" cap="flat" cmpd="sng" algn="ctr">
                      <a:solidFill>
                        <a:srgbClr val="00B8A2"/>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1449322">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Report</a:t>
                      </a:r>
                    </a:p>
                  </a:txBody>
                  <a:tcPr marL="47056" marR="47056" marT="47056" marB="47056">
                    <a:lnL w="12700" cap="flat" cmpd="sng" algn="ctr">
                      <a:solidFill>
                        <a:srgbClr val="60B7A2"/>
                      </a:solidFill>
                      <a:prstDash val="solid"/>
                      <a:round/>
                      <a:headEnd type="none" w="med" len="med"/>
                      <a:tailEnd type="none" w="med" len="med"/>
                    </a:lnL>
                    <a:lnR w="12700" cap="flat" cmpd="sng" algn="ctr">
                      <a:solidFill>
                        <a:srgbClr val="E0BBA2"/>
                      </a:solidFill>
                      <a:prstDash val="solid"/>
                      <a:round/>
                      <a:headEnd type="none" w="med" len="med"/>
                      <a:tailEnd type="none" w="med" len="med"/>
                    </a:lnR>
                    <a:lnT w="9525" cap="flat" cmpd="sng" algn="ctr">
                      <a:solidFill>
                        <a:srgbClr val="DDDDDD"/>
                      </a:solidFill>
                      <a:prstDash val="solid"/>
                      <a:round/>
                      <a:headEnd type="none" w="med" len="med"/>
                      <a:tailEnd type="none" w="med" len="med"/>
                    </a:lnT>
                    <a:lnB w="12700" cap="flat" cmpd="sng" algn="ctr">
                      <a:solidFill>
                        <a:srgbClr val="20B9A2"/>
                      </a:solidFill>
                      <a:prstDash val="solid"/>
                      <a:round/>
                      <a:headEnd type="none" w="med" len="med"/>
                      <a:tailEnd type="none" w="med" len="med"/>
                    </a:lnB>
                    <a:solidFill>
                      <a:srgbClr val="F9F9F9"/>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Develop the report with an effective conclusion</a:t>
                      </a:r>
                    </a:p>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Distribute the report to the stakeholder and respective representative</a:t>
                      </a:r>
                    </a:p>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Take feedback from stakeholder</a:t>
                      </a:r>
                    </a:p>
                  </a:txBody>
                  <a:tcPr marL="47056" marR="47056" marT="47056" marB="47056">
                    <a:lnL w="12700" cap="flat" cmpd="sng" algn="ctr">
                      <a:solidFill>
                        <a:srgbClr val="E0BBA2"/>
                      </a:solidFill>
                      <a:prstDash val="solid"/>
                      <a:round/>
                      <a:headEnd type="none" w="med" len="med"/>
                      <a:tailEnd type="none" w="med" len="med"/>
                    </a:lnL>
                    <a:lnR w="12700" cap="flat" cmpd="sng" algn="ctr">
                      <a:solidFill>
                        <a:srgbClr val="60BAA2"/>
                      </a:solidFill>
                      <a:prstDash val="solid"/>
                      <a:round/>
                      <a:headEnd type="none" w="med" len="med"/>
                      <a:tailEnd type="none" w="med" len="med"/>
                    </a:lnR>
                    <a:lnT w="9525" cap="flat" cmpd="sng" algn="ctr">
                      <a:solidFill>
                        <a:srgbClr val="DDDDDD"/>
                      </a:solidFill>
                      <a:prstDash val="solid"/>
                      <a:round/>
                      <a:headEnd type="none" w="med" len="med"/>
                      <a:tailEnd type="none" w="med" len="med"/>
                    </a:lnT>
                    <a:lnB w="12700" cap="flat" cmpd="sng" algn="ctr">
                      <a:solidFill>
                        <a:srgbClr val="E0B9A2"/>
                      </a:solidFill>
                      <a:prstDash val="solid"/>
                      <a:round/>
                      <a:headEnd type="none" w="med" len="med"/>
                      <a:tailEnd type="none" w="med" len="med"/>
                    </a:lnB>
                    <a:solidFill>
                      <a:srgbClr val="F9F9F9"/>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015310098"/>
              </p:ext>
            </p:extLst>
          </p:nvPr>
        </p:nvGraphicFramePr>
        <p:xfrm>
          <a:off x="6551612" y="838200"/>
          <a:ext cx="5333999" cy="5290730"/>
        </p:xfrm>
        <a:graphic>
          <a:graphicData uri="http://schemas.openxmlformats.org/drawingml/2006/table">
            <a:tbl>
              <a:tblPr/>
              <a:tblGrid>
                <a:gridCol w="484909"/>
                <a:gridCol w="2257962"/>
                <a:gridCol w="2591128"/>
              </a:tblGrid>
              <a:tr h="259494">
                <a:tc>
                  <a:txBody>
                    <a:bodyPr/>
                    <a:lstStyle/>
                    <a:p>
                      <a:pPr algn="l" fontAlgn="t"/>
                      <a:r>
                        <a:rPr lang="en-US" sz="1500" b="1" dirty="0" err="1">
                          <a:effectLst/>
                          <a:latin typeface="Times New Roman" panose="02020603050405020304" pitchFamily="18" charset="0"/>
                          <a:cs typeface="Times New Roman" panose="02020603050405020304" pitchFamily="18" charset="0"/>
                        </a:rPr>
                        <a:t>Sr</a:t>
                      </a:r>
                      <a:r>
                        <a:rPr lang="en-US" sz="1500" b="1"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cs typeface="Times New Roman" panose="02020603050405020304" pitchFamily="18" charset="0"/>
                      </a:endParaRPr>
                    </a:p>
                  </a:txBody>
                  <a:tcPr marL="35225" marR="35225" marT="35225" marB="35225">
                    <a:lnL w="12700" cap="flat" cmpd="sng" algn="ctr">
                      <a:solidFill>
                        <a:srgbClr val="90205B"/>
                      </a:solidFill>
                      <a:prstDash val="solid"/>
                      <a:round/>
                      <a:headEnd type="none" w="med" len="med"/>
                      <a:tailEnd type="none" w="med" len="med"/>
                    </a:lnL>
                    <a:lnR w="12700" cap="flat" cmpd="sng" algn="ctr">
                      <a:solidFill>
                        <a:srgbClr val="B022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500" b="1" dirty="0">
                          <a:effectLst/>
                          <a:latin typeface="Times New Roman" panose="02020603050405020304" pitchFamily="18" charset="0"/>
                          <a:cs typeface="Times New Roman" panose="02020603050405020304" pitchFamily="18" charset="0"/>
                        </a:rPr>
                        <a:t>Steps to test metrics</a:t>
                      </a:r>
                      <a:endParaRPr lang="en-US" sz="1500" dirty="0">
                        <a:effectLst/>
                        <a:latin typeface="Times New Roman" panose="02020603050405020304" pitchFamily="18" charset="0"/>
                        <a:cs typeface="Times New Roman" panose="02020603050405020304" pitchFamily="18" charset="0"/>
                      </a:endParaRPr>
                    </a:p>
                  </a:txBody>
                  <a:tcPr marL="35225" marR="35225" marT="35225" marB="35225">
                    <a:lnL w="12700" cap="flat" cmpd="sng" algn="ctr">
                      <a:solidFill>
                        <a:srgbClr val="B0225B"/>
                      </a:solidFill>
                      <a:prstDash val="solid"/>
                      <a:round/>
                      <a:headEnd type="none" w="med" len="med"/>
                      <a:tailEnd type="none" w="med" len="med"/>
                    </a:lnL>
                    <a:lnR w="12700" cap="flat" cmpd="sng" algn="ctr">
                      <a:solidFill>
                        <a:srgbClr val="1028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500" b="1">
                          <a:effectLst/>
                          <a:latin typeface="Times New Roman" panose="02020603050405020304" pitchFamily="18" charset="0"/>
                          <a:cs typeface="Times New Roman" panose="02020603050405020304" pitchFamily="18" charset="0"/>
                        </a:rPr>
                        <a:t>Example</a:t>
                      </a:r>
                      <a:endParaRPr lang="en-US" sz="1500">
                        <a:effectLst/>
                        <a:latin typeface="Times New Roman" panose="02020603050405020304" pitchFamily="18" charset="0"/>
                        <a:cs typeface="Times New Roman" panose="02020603050405020304" pitchFamily="18" charset="0"/>
                      </a:endParaRPr>
                    </a:p>
                  </a:txBody>
                  <a:tcPr marL="35225" marR="35225" marT="35225" marB="35225">
                    <a:lnL w="12700" cap="flat" cmpd="sng" algn="ctr">
                      <a:solidFill>
                        <a:srgbClr val="10285B"/>
                      </a:solidFill>
                      <a:prstDash val="solid"/>
                      <a:round/>
                      <a:headEnd type="none" w="med" len="med"/>
                      <a:tailEnd type="none" w="med" len="med"/>
                    </a:lnL>
                    <a:lnR w="12700" cap="flat" cmpd="sng" algn="ctr">
                      <a:solidFill>
                        <a:srgbClr val="901A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809012">
                <a:tc>
                  <a:txBody>
                    <a:bodyPr/>
                    <a:lstStyle/>
                    <a:p>
                      <a:pPr algn="l" fontAlgn="t"/>
                      <a:r>
                        <a:rPr lang="en-US" sz="1500">
                          <a:effectLst/>
                          <a:latin typeface="Times New Roman" panose="02020603050405020304" pitchFamily="18" charset="0"/>
                          <a:cs typeface="Times New Roman" panose="02020603050405020304" pitchFamily="18" charset="0"/>
                        </a:rPr>
                        <a:t>1</a:t>
                      </a:r>
                    </a:p>
                  </a:txBody>
                  <a:tcPr marL="35225" marR="35225" marT="35225" marB="35225">
                    <a:lnL w="12700" cap="flat" cmpd="sng" algn="ctr">
                      <a:solidFill>
                        <a:srgbClr val="101E5B"/>
                      </a:solidFill>
                      <a:prstDash val="solid"/>
                      <a:round/>
                      <a:headEnd type="none" w="med" len="med"/>
                      <a:tailEnd type="none" w="med" len="med"/>
                    </a:lnL>
                    <a:lnR w="12700" cap="flat" cmpd="sng" algn="ctr">
                      <a:solidFill>
                        <a:srgbClr val="7029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500" dirty="0">
                          <a:effectLst/>
                          <a:latin typeface="Times New Roman" panose="02020603050405020304" pitchFamily="18" charset="0"/>
                          <a:cs typeface="Times New Roman" panose="02020603050405020304" pitchFamily="18" charset="0"/>
                        </a:rPr>
                        <a:t>Identify the key software testing processes to be measured</a:t>
                      </a:r>
                    </a:p>
                  </a:txBody>
                  <a:tcPr marL="35225" marR="35225" marT="35225" marB="35225">
                    <a:lnL w="12700" cap="flat" cmpd="sng" algn="ctr">
                      <a:solidFill>
                        <a:srgbClr val="70295B"/>
                      </a:solidFill>
                      <a:prstDash val="solid"/>
                      <a:round/>
                      <a:headEnd type="none" w="med" len="med"/>
                      <a:tailEnd type="none" w="med" len="med"/>
                    </a:lnL>
                    <a:lnR w="12700" cap="flat" cmpd="sng" algn="ctr">
                      <a:solidFill>
                        <a:srgbClr val="7029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Testing progress tracking process</a:t>
                      </a:r>
                    </a:p>
                  </a:txBody>
                  <a:tcPr marL="35225" marR="35225" marT="35225" marB="35225">
                    <a:lnL w="12700" cap="flat" cmpd="sng" algn="ctr">
                      <a:solidFill>
                        <a:srgbClr val="70295B"/>
                      </a:solidFill>
                      <a:prstDash val="solid"/>
                      <a:round/>
                      <a:headEnd type="none" w="med" len="med"/>
                      <a:tailEnd type="none" w="med" len="med"/>
                    </a:lnL>
                    <a:lnR w="12700" cap="flat" cmpd="sng" algn="ctr">
                      <a:solidFill>
                        <a:srgbClr val="B025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809012">
                <a:tc>
                  <a:txBody>
                    <a:bodyPr/>
                    <a:lstStyle/>
                    <a:p>
                      <a:pPr algn="l" fontAlgn="t"/>
                      <a:r>
                        <a:rPr lang="en-US" sz="1500">
                          <a:effectLst/>
                          <a:latin typeface="Times New Roman" panose="02020603050405020304" pitchFamily="18" charset="0"/>
                          <a:cs typeface="Times New Roman" panose="02020603050405020304" pitchFamily="18" charset="0"/>
                        </a:rPr>
                        <a:t>2</a:t>
                      </a:r>
                    </a:p>
                  </a:txBody>
                  <a:tcPr marL="35225" marR="35225" marT="35225" marB="35225">
                    <a:lnL w="12700" cap="flat" cmpd="sng" algn="ctr">
                      <a:solidFill>
                        <a:srgbClr val="101F5B"/>
                      </a:solidFill>
                      <a:prstDash val="solid"/>
                      <a:round/>
                      <a:headEnd type="none" w="med" len="med"/>
                      <a:tailEnd type="none" w="med" len="med"/>
                    </a:lnL>
                    <a:lnR w="12700" cap="flat" cmpd="sng" algn="ctr">
                      <a:solidFill>
                        <a:srgbClr val="7029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500">
                          <a:effectLst/>
                          <a:latin typeface="Times New Roman" panose="02020603050405020304" pitchFamily="18" charset="0"/>
                          <a:cs typeface="Times New Roman" panose="02020603050405020304" pitchFamily="18" charset="0"/>
                        </a:rPr>
                        <a:t>In this Step, the tester uses the data as a baseline to define the metrics</a:t>
                      </a:r>
                    </a:p>
                  </a:txBody>
                  <a:tcPr marL="35225" marR="35225" marT="35225" marB="35225">
                    <a:lnL w="12700" cap="flat" cmpd="sng" algn="ctr">
                      <a:solidFill>
                        <a:srgbClr val="70295B"/>
                      </a:solidFill>
                      <a:prstDash val="solid"/>
                      <a:round/>
                      <a:headEnd type="none" w="med" len="med"/>
                      <a:tailEnd type="none" w="med" len="med"/>
                    </a:lnL>
                    <a:lnR w="12700" cap="flat" cmpd="sng" algn="ctr">
                      <a:solidFill>
                        <a:srgbClr val="D02F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buFont typeface="Arial" panose="020B0604020202020204" pitchFamily="34" charset="0"/>
                        <a:buChar char="•"/>
                      </a:pPr>
                      <a:r>
                        <a:rPr lang="en-US" sz="1500">
                          <a:effectLst/>
                          <a:latin typeface="Times New Roman" panose="02020603050405020304" pitchFamily="18" charset="0"/>
                          <a:cs typeface="Times New Roman" panose="02020603050405020304" pitchFamily="18" charset="0"/>
                        </a:rPr>
                        <a:t>The number of test cases planned to be executed per day</a:t>
                      </a:r>
                    </a:p>
                  </a:txBody>
                  <a:tcPr marL="35225" marR="35225" marT="35225" marB="35225">
                    <a:lnL w="12700" cap="flat" cmpd="sng" algn="ctr">
                      <a:solidFill>
                        <a:srgbClr val="D02F5B"/>
                      </a:solidFill>
                      <a:prstDash val="solid"/>
                      <a:round/>
                      <a:headEnd type="none" w="med" len="med"/>
                      <a:tailEnd type="none" w="med" len="med"/>
                    </a:lnL>
                    <a:lnR w="12700" cap="flat" cmpd="sng" algn="ctr">
                      <a:solidFill>
                        <a:srgbClr val="702B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1175356">
                <a:tc>
                  <a:txBody>
                    <a:bodyPr/>
                    <a:lstStyle/>
                    <a:p>
                      <a:pPr algn="l" fontAlgn="t"/>
                      <a:r>
                        <a:rPr lang="en-US" sz="1500">
                          <a:effectLst/>
                          <a:latin typeface="Times New Roman" panose="02020603050405020304" pitchFamily="18" charset="0"/>
                          <a:cs typeface="Times New Roman" panose="02020603050405020304" pitchFamily="18" charset="0"/>
                        </a:rPr>
                        <a:t>3</a:t>
                      </a:r>
                    </a:p>
                  </a:txBody>
                  <a:tcPr marL="35225" marR="35225" marT="35225" marB="35225">
                    <a:lnL w="12700" cap="flat" cmpd="sng" algn="ctr">
                      <a:solidFill>
                        <a:srgbClr val="B0225B"/>
                      </a:solidFill>
                      <a:prstDash val="solid"/>
                      <a:round/>
                      <a:headEnd type="none" w="med" len="med"/>
                      <a:tailEnd type="none" w="med" len="med"/>
                    </a:lnL>
                    <a:lnR w="12700" cap="flat" cmpd="sng" algn="ctr">
                      <a:solidFill>
                        <a:srgbClr val="B022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500" dirty="0">
                          <a:effectLst/>
                          <a:latin typeface="Times New Roman" panose="02020603050405020304" pitchFamily="18" charset="0"/>
                          <a:cs typeface="Times New Roman" panose="02020603050405020304" pitchFamily="18" charset="0"/>
                        </a:rPr>
                        <a:t>Determination of the information to be followed, a frequency of tracking and the person responsible</a:t>
                      </a:r>
                    </a:p>
                  </a:txBody>
                  <a:tcPr marL="35225" marR="35225" marT="35225" marB="35225">
                    <a:lnL w="12700" cap="flat" cmpd="sng" algn="ctr">
                      <a:solidFill>
                        <a:srgbClr val="B0225B"/>
                      </a:solidFill>
                      <a:prstDash val="solid"/>
                      <a:round/>
                      <a:headEnd type="none" w="med" len="med"/>
                      <a:tailEnd type="none" w="med" len="med"/>
                    </a:lnL>
                    <a:lnR w="12700" cap="flat" cmpd="sng" algn="ctr">
                      <a:solidFill>
                        <a:srgbClr val="B061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The actual test execution per day will be captured by the test manager at the end of the day</a:t>
                      </a:r>
                    </a:p>
                  </a:txBody>
                  <a:tcPr marL="35225" marR="35225" marT="35225" marB="35225">
                    <a:lnL w="12700" cap="flat" cmpd="sng" algn="ctr">
                      <a:solidFill>
                        <a:srgbClr val="B0615B"/>
                      </a:solidFill>
                      <a:prstDash val="solid"/>
                      <a:round/>
                      <a:headEnd type="none" w="med" len="med"/>
                      <a:tailEnd type="none" w="med" len="med"/>
                    </a:lnL>
                    <a:lnR w="12700" cap="flat" cmpd="sng" algn="ctr">
                      <a:solidFill>
                        <a:srgbClr val="702B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809012">
                <a:tc>
                  <a:txBody>
                    <a:bodyPr/>
                    <a:lstStyle/>
                    <a:p>
                      <a:pPr algn="l" fontAlgn="t"/>
                      <a:r>
                        <a:rPr lang="en-US" sz="1500">
                          <a:effectLst/>
                          <a:latin typeface="Times New Roman" panose="02020603050405020304" pitchFamily="18" charset="0"/>
                          <a:cs typeface="Times New Roman" panose="02020603050405020304" pitchFamily="18" charset="0"/>
                        </a:rPr>
                        <a:t>4</a:t>
                      </a:r>
                    </a:p>
                  </a:txBody>
                  <a:tcPr marL="35225" marR="35225" marT="35225" marB="35225">
                    <a:lnL w="12700" cap="flat" cmpd="sng" algn="ctr">
                      <a:solidFill>
                        <a:srgbClr val="50295B"/>
                      </a:solidFill>
                      <a:prstDash val="solid"/>
                      <a:round/>
                      <a:headEnd type="none" w="med" len="med"/>
                      <a:tailEnd type="none" w="med" len="med"/>
                    </a:lnL>
                    <a:lnR w="12700" cap="flat" cmpd="sng" algn="ctr">
                      <a:solidFill>
                        <a:srgbClr val="102A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500">
                          <a:effectLst/>
                          <a:latin typeface="Times New Roman" panose="02020603050405020304" pitchFamily="18" charset="0"/>
                          <a:cs typeface="Times New Roman" panose="02020603050405020304" pitchFamily="18" charset="0"/>
                        </a:rPr>
                        <a:t>Effective calculation, management, and interpretation of the defined metrics</a:t>
                      </a:r>
                    </a:p>
                  </a:txBody>
                  <a:tcPr marL="35225" marR="35225" marT="35225" marB="35225">
                    <a:lnL w="12700" cap="flat" cmpd="sng" algn="ctr">
                      <a:solidFill>
                        <a:srgbClr val="102A5B"/>
                      </a:solidFill>
                      <a:prstDash val="solid"/>
                      <a:round/>
                      <a:headEnd type="none" w="med" len="med"/>
                      <a:tailEnd type="none" w="med" len="med"/>
                    </a:lnL>
                    <a:lnR w="12700" cap="flat" cmpd="sng" algn="ctr">
                      <a:solidFill>
                        <a:srgbClr val="306C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buFont typeface="Arial" panose="020B0604020202020204" pitchFamily="34" charset="0"/>
                        <a:buChar char="•"/>
                      </a:pPr>
                      <a:r>
                        <a:rPr lang="en-US" sz="1500">
                          <a:effectLst/>
                          <a:latin typeface="Times New Roman" panose="02020603050405020304" pitchFamily="18" charset="0"/>
                          <a:cs typeface="Times New Roman" panose="02020603050405020304" pitchFamily="18" charset="0"/>
                        </a:rPr>
                        <a:t>The actual test cases executed per day</a:t>
                      </a:r>
                    </a:p>
                  </a:txBody>
                  <a:tcPr marL="35225" marR="35225" marT="35225" marB="35225">
                    <a:lnL w="12700" cap="flat" cmpd="sng" algn="ctr">
                      <a:solidFill>
                        <a:srgbClr val="306C5B"/>
                      </a:solidFill>
                      <a:prstDash val="solid"/>
                      <a:round/>
                      <a:headEnd type="none" w="med" len="med"/>
                      <a:tailEnd type="none" w="med" len="med"/>
                    </a:lnL>
                    <a:lnR w="12700" cap="flat" cmpd="sng" algn="ctr">
                      <a:solidFill>
                        <a:srgbClr val="D05D5B"/>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1091115">
                <a:tc>
                  <a:txBody>
                    <a:bodyPr/>
                    <a:lstStyle/>
                    <a:p>
                      <a:pPr algn="l" fontAlgn="t"/>
                      <a:r>
                        <a:rPr lang="en-US" sz="1500">
                          <a:effectLst/>
                          <a:latin typeface="Times New Roman" panose="02020603050405020304" pitchFamily="18" charset="0"/>
                          <a:cs typeface="Times New Roman" panose="02020603050405020304" pitchFamily="18" charset="0"/>
                        </a:rPr>
                        <a:t>5</a:t>
                      </a:r>
                    </a:p>
                  </a:txBody>
                  <a:tcPr marL="35225" marR="35225" marT="35225" marB="35225">
                    <a:lnL w="12700" cap="flat" cmpd="sng" algn="ctr">
                      <a:solidFill>
                        <a:srgbClr val="B0225B"/>
                      </a:solidFill>
                      <a:prstDash val="solid"/>
                      <a:round/>
                      <a:headEnd type="none" w="med" len="med"/>
                      <a:tailEnd type="none" w="med" len="med"/>
                    </a:lnL>
                    <a:lnR w="12700" cap="flat" cmpd="sng" algn="ctr">
                      <a:solidFill>
                        <a:srgbClr val="D02F5B"/>
                      </a:solidFill>
                      <a:prstDash val="solid"/>
                      <a:round/>
                      <a:headEnd type="none" w="med" len="med"/>
                      <a:tailEnd type="none" w="med" len="med"/>
                    </a:lnR>
                    <a:lnT w="9525" cap="flat" cmpd="sng" algn="ctr">
                      <a:solidFill>
                        <a:srgbClr val="DDDDDD"/>
                      </a:solidFill>
                      <a:prstDash val="solid"/>
                      <a:round/>
                      <a:headEnd type="none" w="med" len="med"/>
                      <a:tailEnd type="none" w="med" len="med"/>
                    </a:lnT>
                    <a:lnB w="12700" cap="flat" cmpd="sng" algn="ctr">
                      <a:solidFill>
                        <a:srgbClr val="101E5B"/>
                      </a:solidFill>
                      <a:prstDash val="solid"/>
                      <a:round/>
                      <a:headEnd type="none" w="med" len="med"/>
                      <a:tailEnd type="none" w="med" len="med"/>
                    </a:lnB>
                    <a:solidFill>
                      <a:srgbClr val="FFFFFF"/>
                    </a:solidFill>
                  </a:tcPr>
                </a:tc>
                <a:tc>
                  <a:txBody>
                    <a:bodyPr/>
                    <a:lstStyle/>
                    <a:p>
                      <a:pPr algn="l" fontAlgn="t"/>
                      <a:r>
                        <a:rPr lang="en-US" sz="1500">
                          <a:effectLst/>
                          <a:latin typeface="Times New Roman" panose="02020603050405020304" pitchFamily="18" charset="0"/>
                          <a:cs typeface="Times New Roman" panose="02020603050405020304" pitchFamily="18" charset="0"/>
                        </a:rPr>
                        <a:t>Identify the areas of improvement depending on the interpretation of defined metrics</a:t>
                      </a:r>
                    </a:p>
                  </a:txBody>
                  <a:tcPr marL="35225" marR="35225" marT="35225" marB="35225">
                    <a:lnL w="12700" cap="flat" cmpd="sng" algn="ctr">
                      <a:solidFill>
                        <a:srgbClr val="D02F5B"/>
                      </a:solidFill>
                      <a:prstDash val="solid"/>
                      <a:round/>
                      <a:headEnd type="none" w="med" len="med"/>
                      <a:tailEnd type="none" w="med" len="med"/>
                    </a:lnL>
                    <a:lnR w="12700" cap="flat" cmpd="sng" algn="ctr">
                      <a:solidFill>
                        <a:srgbClr val="306C5B"/>
                      </a:solidFill>
                      <a:prstDash val="solid"/>
                      <a:round/>
                      <a:headEnd type="none" w="med" len="med"/>
                      <a:tailEnd type="none" w="med" len="med"/>
                    </a:lnR>
                    <a:lnT w="9525" cap="flat" cmpd="sng" algn="ctr">
                      <a:solidFill>
                        <a:srgbClr val="DDDDDD"/>
                      </a:solidFill>
                      <a:prstDash val="solid"/>
                      <a:round/>
                      <a:headEnd type="none" w="med" len="med"/>
                      <a:tailEnd type="none" w="med" len="med"/>
                    </a:lnT>
                    <a:lnB w="12700" cap="flat" cmpd="sng" algn="ctr">
                      <a:solidFill>
                        <a:srgbClr val="B02F5B"/>
                      </a:solidFill>
                      <a:prstDash val="solid"/>
                      <a:round/>
                      <a:headEnd type="none" w="med" len="med"/>
                      <a:tailEnd type="none" w="med" len="med"/>
                    </a:lnB>
                    <a:solidFill>
                      <a:srgbClr val="FFFFFF"/>
                    </a:solidFill>
                  </a:tcPr>
                </a:tc>
                <a:tc>
                  <a:txBody>
                    <a:bodyPr/>
                    <a:lstStyle/>
                    <a:p>
                      <a:pPr algn="l" fontAlgn="t">
                        <a:buFont typeface="Arial" panose="020B0604020202020204" pitchFamily="34" charset="0"/>
                        <a:buChar char="•"/>
                      </a:pPr>
                      <a:r>
                        <a:rPr lang="en-US" sz="1500" dirty="0">
                          <a:effectLst/>
                          <a:latin typeface="Times New Roman" panose="02020603050405020304" pitchFamily="18" charset="0"/>
                          <a:cs typeface="Times New Roman" panose="02020603050405020304" pitchFamily="18" charset="0"/>
                        </a:rPr>
                        <a:t>The</a:t>
                      </a:r>
                      <a:r>
                        <a:rPr lang="en-US" sz="1500" u="none" strike="noStrike" dirty="0">
                          <a:solidFill>
                            <a:srgbClr val="04B8E6"/>
                          </a:solidFill>
                          <a:effectLst/>
                          <a:latin typeface="Times New Roman" panose="02020603050405020304" pitchFamily="18" charset="0"/>
                          <a:cs typeface="Times New Roman" panose="02020603050405020304" pitchFamily="18" charset="0"/>
                        </a:rPr>
                        <a:t> Test Case </a:t>
                      </a:r>
                      <a:r>
                        <a:rPr lang="en-US" sz="1500" dirty="0">
                          <a:effectLst/>
                          <a:latin typeface="Times New Roman" panose="02020603050405020304" pitchFamily="18" charset="0"/>
                          <a:cs typeface="Times New Roman" panose="02020603050405020304" pitchFamily="18" charset="0"/>
                        </a:rPr>
                        <a:t>execution falls below the goal set, we need to investigate the reason and suggest the improvement measures</a:t>
                      </a:r>
                    </a:p>
                  </a:txBody>
                  <a:tcPr marL="35225" marR="35225" marT="35225" marB="35225">
                    <a:lnL w="12700" cap="flat" cmpd="sng" algn="ctr">
                      <a:solidFill>
                        <a:srgbClr val="306C5B"/>
                      </a:solidFill>
                      <a:prstDash val="solid"/>
                      <a:round/>
                      <a:headEnd type="none" w="med" len="med"/>
                      <a:tailEnd type="none" w="med" len="med"/>
                    </a:lnL>
                    <a:lnR w="12700" cap="flat" cmpd="sng" algn="ctr">
                      <a:solidFill>
                        <a:srgbClr val="F06E5B"/>
                      </a:solidFill>
                      <a:prstDash val="solid"/>
                      <a:round/>
                      <a:headEnd type="none" w="med" len="med"/>
                      <a:tailEnd type="none" w="med" len="med"/>
                    </a:lnR>
                    <a:lnT w="9525" cap="flat" cmpd="sng" algn="ctr">
                      <a:solidFill>
                        <a:srgbClr val="DDDDDD"/>
                      </a:solidFill>
                      <a:prstDash val="solid"/>
                      <a:round/>
                      <a:headEnd type="none" w="med" len="med"/>
                      <a:tailEnd type="none" w="med" len="med"/>
                    </a:lnT>
                    <a:lnB w="12700" cap="flat" cmpd="sng" algn="ctr">
                      <a:solidFill>
                        <a:srgbClr val="F06B5B"/>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6551612" y="381000"/>
            <a:ext cx="5257800" cy="461665"/>
          </a:xfrm>
          <a:prstGeom prst="rect">
            <a:avLst/>
          </a:prstGeom>
          <a:noFill/>
        </p:spPr>
        <p:txBody>
          <a:bodyPr wrap="square" rtlCol="0">
            <a:spAutoFit/>
          </a:bodyPr>
          <a:lstStyle/>
          <a:p>
            <a:pPr algn="ctr"/>
            <a:r>
              <a:rPr lang="en-US" b="1" dirty="0" smtClean="0"/>
              <a:t>How to calculate Test </a:t>
            </a:r>
            <a:r>
              <a:rPr lang="en-US" b="1" dirty="0" err="1" smtClean="0"/>
              <a:t>Matrics</a:t>
            </a:r>
            <a:endParaRPr lang="en-US" b="1" dirty="0"/>
          </a:p>
        </p:txBody>
      </p:sp>
      <p:sp>
        <p:nvSpPr>
          <p:cNvPr id="6" name="TextBox 5"/>
          <p:cNvSpPr txBox="1"/>
          <p:nvPr/>
        </p:nvSpPr>
        <p:spPr>
          <a:xfrm>
            <a:off x="303212" y="381000"/>
            <a:ext cx="5257800" cy="461665"/>
          </a:xfrm>
          <a:prstGeom prst="rect">
            <a:avLst/>
          </a:prstGeom>
          <a:noFill/>
        </p:spPr>
        <p:txBody>
          <a:bodyPr wrap="square" rtlCol="0">
            <a:spAutoFit/>
          </a:bodyPr>
          <a:lstStyle/>
          <a:p>
            <a:pPr algn="ctr"/>
            <a:r>
              <a:rPr lang="en-US" b="1" dirty="0" smtClean="0"/>
              <a:t>Test Metrics Life cycle</a:t>
            </a:r>
            <a:endParaRPr lang="en-US" b="1" dirty="0"/>
          </a:p>
        </p:txBody>
      </p:sp>
    </p:spTree>
    <p:extLst>
      <p:ext uri="{BB962C8B-B14F-4D97-AF65-F5344CB8AC3E}">
        <p14:creationId xmlns:p14="http://schemas.microsoft.com/office/powerpoint/2010/main" val="419834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Metrics Glossary</a:t>
            </a:r>
            <a:endParaRPr lang="en-US" dirty="0"/>
          </a:p>
        </p:txBody>
      </p:sp>
      <p:sp>
        <p:nvSpPr>
          <p:cNvPr id="3" name="Rectangle 2"/>
          <p:cNvSpPr/>
          <p:nvPr/>
        </p:nvSpPr>
        <p:spPr>
          <a:xfrm>
            <a:off x="152399" y="985720"/>
            <a:ext cx="11961813" cy="5324535"/>
          </a:xfrm>
          <a:prstGeom prst="rect">
            <a:avLst/>
          </a:prstGeom>
        </p:spPr>
        <p:txBody>
          <a:bodyPr wrap="square">
            <a:spAutoFit/>
          </a:bodyPr>
          <a:lstStyle/>
          <a:p>
            <a:pPr>
              <a:buFont typeface="Arial" panose="020B0604020202020204" pitchFamily="34" charset="0"/>
              <a:buChar char="•"/>
            </a:pPr>
            <a:r>
              <a:rPr lang="en-US" sz="2000" b="1" dirty="0" smtClean="0">
                <a:solidFill>
                  <a:srgbClr val="222222"/>
                </a:solidFill>
                <a:latin typeface="Times New Roman" panose="02020603050405020304" pitchFamily="18" charset="0"/>
                <a:cs typeface="Times New Roman" panose="02020603050405020304" pitchFamily="18" charset="0"/>
              </a:rPr>
              <a:t>Rework </a:t>
            </a:r>
            <a:r>
              <a:rPr lang="en-US" sz="2000" b="1" dirty="0">
                <a:solidFill>
                  <a:srgbClr val="222222"/>
                </a:solidFill>
                <a:latin typeface="Times New Roman" panose="02020603050405020304" pitchFamily="18" charset="0"/>
                <a:cs typeface="Times New Roman" panose="02020603050405020304" pitchFamily="18" charset="0"/>
              </a:rPr>
              <a:t>Effort Ratio = </a:t>
            </a:r>
            <a:r>
              <a:rPr lang="en-US" sz="2000" dirty="0">
                <a:solidFill>
                  <a:srgbClr val="222222"/>
                </a:solidFill>
                <a:latin typeface="Times New Roman" panose="02020603050405020304" pitchFamily="18" charset="0"/>
                <a:cs typeface="Times New Roman" panose="02020603050405020304" pitchFamily="18" charset="0"/>
              </a:rPr>
              <a:t>(Actual rework efforts spent in that phase/ total actual efforts spent in that phase)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Requirement Creep = </a:t>
            </a:r>
            <a:r>
              <a:rPr lang="en-US" sz="2000" dirty="0">
                <a:solidFill>
                  <a:srgbClr val="222222"/>
                </a:solidFill>
                <a:latin typeface="Times New Roman" panose="02020603050405020304" pitchFamily="18" charset="0"/>
                <a:cs typeface="Times New Roman" panose="02020603050405020304" pitchFamily="18" charset="0"/>
              </a:rPr>
              <a:t>( Total number of requirements added/No of initial requirements)X100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Schedule Variance =</a:t>
            </a:r>
            <a:r>
              <a:rPr lang="en-US" sz="2000" dirty="0">
                <a:solidFill>
                  <a:srgbClr val="222222"/>
                </a:solidFill>
                <a:latin typeface="Times New Roman" panose="02020603050405020304" pitchFamily="18" charset="0"/>
                <a:cs typeface="Times New Roman" panose="02020603050405020304" pitchFamily="18" charset="0"/>
              </a:rPr>
              <a:t> ( Actual efforts – estimated efforts ) / Estimated Efforts)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Cost of finding a defect in testing =</a:t>
            </a:r>
            <a:r>
              <a:rPr lang="en-US" sz="2000" dirty="0">
                <a:solidFill>
                  <a:srgbClr val="222222"/>
                </a:solidFill>
                <a:latin typeface="Times New Roman" panose="02020603050405020304" pitchFamily="18" charset="0"/>
                <a:cs typeface="Times New Roman" panose="02020603050405020304" pitchFamily="18" charset="0"/>
              </a:rPr>
              <a:t> ( Total effort spent on testing/ defects found in testing)</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Schedule slippage = </a:t>
            </a:r>
            <a:r>
              <a:rPr lang="en-US" sz="2000" dirty="0">
                <a:solidFill>
                  <a:srgbClr val="222222"/>
                </a:solidFill>
                <a:latin typeface="Times New Roman" panose="02020603050405020304" pitchFamily="18" charset="0"/>
                <a:cs typeface="Times New Roman" panose="02020603050405020304" pitchFamily="18" charset="0"/>
              </a:rPr>
              <a:t>(Actual end date – Estimated end date) / (Planned End Date – Planned Start Date) X 100</a:t>
            </a:r>
          </a:p>
          <a:p>
            <a:pPr>
              <a:buFont typeface="Arial" panose="020B0604020202020204" pitchFamily="34" charset="0"/>
              <a:buChar char="•"/>
            </a:pPr>
            <a:r>
              <a:rPr lang="en-US" sz="2000" dirty="0">
                <a:solidFill>
                  <a:srgbClr val="222222"/>
                </a:solidFill>
                <a:latin typeface="Times New Roman" panose="02020603050405020304" pitchFamily="18" charset="0"/>
                <a:cs typeface="Times New Roman" panose="02020603050405020304" pitchFamily="18" charset="0"/>
              </a:rPr>
              <a:t>P</a:t>
            </a:r>
            <a:r>
              <a:rPr lang="en-US" sz="2000" b="1" dirty="0">
                <a:solidFill>
                  <a:srgbClr val="222222"/>
                </a:solidFill>
                <a:latin typeface="Times New Roman" panose="02020603050405020304" pitchFamily="18" charset="0"/>
                <a:cs typeface="Times New Roman" panose="02020603050405020304" pitchFamily="18" charset="0"/>
              </a:rPr>
              <a:t>assed Test Cases Percentage</a:t>
            </a:r>
            <a:r>
              <a:rPr lang="en-US" sz="2000" dirty="0">
                <a:solidFill>
                  <a:srgbClr val="222222"/>
                </a:solidFill>
                <a:latin typeface="Times New Roman" panose="02020603050405020304" pitchFamily="18" charset="0"/>
                <a:cs typeface="Times New Roman" panose="02020603050405020304" pitchFamily="18" charset="0"/>
              </a:rPr>
              <a:t> = (Number of Passed Tests/Total number of tests executed)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Failed Test Cases Percentage</a:t>
            </a:r>
            <a:r>
              <a:rPr lang="en-US" sz="2000" dirty="0">
                <a:solidFill>
                  <a:srgbClr val="222222"/>
                </a:solidFill>
                <a:latin typeface="Times New Roman" panose="02020603050405020304" pitchFamily="18" charset="0"/>
                <a:cs typeface="Times New Roman" panose="02020603050405020304" pitchFamily="18" charset="0"/>
              </a:rPr>
              <a:t> = (Number of Failed Tests/Total number of tests executed)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Blocked Test Cases Percentage</a:t>
            </a:r>
            <a:r>
              <a:rPr lang="en-US" sz="2000" dirty="0">
                <a:solidFill>
                  <a:srgbClr val="222222"/>
                </a:solidFill>
                <a:latin typeface="Times New Roman" panose="02020603050405020304" pitchFamily="18" charset="0"/>
                <a:cs typeface="Times New Roman" panose="02020603050405020304" pitchFamily="18" charset="0"/>
              </a:rPr>
              <a:t> = (Number of Blocked Tests/Total number of tests executed)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Fixed Defects Percentage</a:t>
            </a:r>
            <a:r>
              <a:rPr lang="en-US" sz="2000" dirty="0">
                <a:solidFill>
                  <a:srgbClr val="222222"/>
                </a:solidFill>
                <a:latin typeface="Times New Roman" panose="02020603050405020304" pitchFamily="18" charset="0"/>
                <a:cs typeface="Times New Roman" panose="02020603050405020304" pitchFamily="18" charset="0"/>
              </a:rPr>
              <a:t> = (Defects Fixed/Defects Reported)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Accepted Defects Percentage</a:t>
            </a:r>
            <a:r>
              <a:rPr lang="en-US" sz="2000" dirty="0">
                <a:solidFill>
                  <a:srgbClr val="222222"/>
                </a:solidFill>
                <a:latin typeface="Times New Roman" panose="02020603050405020304" pitchFamily="18" charset="0"/>
                <a:cs typeface="Times New Roman" panose="02020603050405020304" pitchFamily="18" charset="0"/>
              </a:rPr>
              <a:t> = (Defects Accepted as Valid by </a:t>
            </a:r>
            <a:r>
              <a:rPr lang="en-US" sz="2000" dirty="0" err="1">
                <a:solidFill>
                  <a:srgbClr val="222222"/>
                </a:solidFill>
                <a:latin typeface="Times New Roman" panose="02020603050405020304" pitchFamily="18" charset="0"/>
                <a:cs typeface="Times New Roman" panose="02020603050405020304" pitchFamily="18" charset="0"/>
              </a:rPr>
              <a:t>Dev</a:t>
            </a:r>
            <a:r>
              <a:rPr lang="en-US" sz="2000" dirty="0">
                <a:solidFill>
                  <a:srgbClr val="222222"/>
                </a:solidFill>
                <a:latin typeface="Times New Roman" panose="02020603050405020304" pitchFamily="18" charset="0"/>
                <a:cs typeface="Times New Roman" panose="02020603050405020304" pitchFamily="18" charset="0"/>
              </a:rPr>
              <a:t> Team /Total Defects Reported)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Defects Deferred Percentage</a:t>
            </a:r>
            <a:r>
              <a:rPr lang="en-US" sz="2000" dirty="0">
                <a:solidFill>
                  <a:srgbClr val="222222"/>
                </a:solidFill>
                <a:latin typeface="Times New Roman" panose="02020603050405020304" pitchFamily="18" charset="0"/>
                <a:cs typeface="Times New Roman" panose="02020603050405020304" pitchFamily="18" charset="0"/>
              </a:rPr>
              <a:t> = (Defects deferred for future releases /Total Defects Reported)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Critical Defects Percentage</a:t>
            </a:r>
            <a:r>
              <a:rPr lang="en-US" sz="2000" dirty="0">
                <a:solidFill>
                  <a:srgbClr val="222222"/>
                </a:solidFill>
                <a:latin typeface="Times New Roman" panose="02020603050405020304" pitchFamily="18" charset="0"/>
                <a:cs typeface="Times New Roman" panose="02020603050405020304" pitchFamily="18" charset="0"/>
              </a:rPr>
              <a:t> = (Critical Defects / Total Defects Reported) X 100</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Average time for a development team to repair defects</a:t>
            </a:r>
            <a:r>
              <a:rPr lang="en-US" sz="2000" dirty="0">
                <a:solidFill>
                  <a:srgbClr val="222222"/>
                </a:solidFill>
                <a:latin typeface="Times New Roman" panose="02020603050405020304" pitchFamily="18" charset="0"/>
                <a:cs typeface="Times New Roman" panose="02020603050405020304" pitchFamily="18" charset="0"/>
              </a:rPr>
              <a:t> = (Total time taken for </a:t>
            </a:r>
            <a:r>
              <a:rPr lang="en-US" sz="2000" dirty="0" err="1">
                <a:solidFill>
                  <a:srgbClr val="222222"/>
                </a:solidFill>
                <a:latin typeface="Times New Roman" panose="02020603050405020304" pitchFamily="18" charset="0"/>
                <a:cs typeface="Times New Roman" panose="02020603050405020304" pitchFamily="18" charset="0"/>
              </a:rPr>
              <a:t>bugfixes</a:t>
            </a:r>
            <a:r>
              <a:rPr lang="en-US" sz="2000" dirty="0">
                <a:solidFill>
                  <a:srgbClr val="222222"/>
                </a:solidFill>
                <a:latin typeface="Times New Roman" panose="02020603050405020304" pitchFamily="18" charset="0"/>
                <a:cs typeface="Times New Roman" panose="02020603050405020304" pitchFamily="18" charset="0"/>
              </a:rPr>
              <a:t>/Number of bugs)</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Number of tests run per time period</a:t>
            </a:r>
            <a:r>
              <a:rPr lang="en-US" sz="2000" dirty="0">
                <a:solidFill>
                  <a:srgbClr val="222222"/>
                </a:solidFill>
                <a:latin typeface="Times New Roman" panose="02020603050405020304" pitchFamily="18" charset="0"/>
                <a:cs typeface="Times New Roman" panose="02020603050405020304" pitchFamily="18" charset="0"/>
              </a:rPr>
              <a:t> = Number of tests run/Total time</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Test design efficiency</a:t>
            </a:r>
            <a:r>
              <a:rPr lang="en-US" sz="2000" dirty="0">
                <a:solidFill>
                  <a:srgbClr val="222222"/>
                </a:solidFill>
                <a:latin typeface="Times New Roman" panose="02020603050405020304" pitchFamily="18" charset="0"/>
                <a:cs typeface="Times New Roman" panose="02020603050405020304" pitchFamily="18" charset="0"/>
              </a:rPr>
              <a:t> = Number of tests designed /Total time</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Test review efficiency</a:t>
            </a:r>
            <a:r>
              <a:rPr lang="en-US" sz="2000" dirty="0">
                <a:solidFill>
                  <a:srgbClr val="222222"/>
                </a:solidFill>
                <a:latin typeface="Times New Roman" panose="02020603050405020304" pitchFamily="18" charset="0"/>
                <a:cs typeface="Times New Roman" panose="02020603050405020304" pitchFamily="18" charset="0"/>
              </a:rPr>
              <a:t> = Number of tests reviewed /Total time</a:t>
            </a:r>
          </a:p>
          <a:p>
            <a:pPr>
              <a:buFont typeface="Arial" panose="020B0604020202020204" pitchFamily="34" charset="0"/>
              <a:buChar char="•"/>
            </a:pPr>
            <a:r>
              <a:rPr lang="en-US" sz="2000" b="1" dirty="0">
                <a:solidFill>
                  <a:srgbClr val="222222"/>
                </a:solidFill>
                <a:latin typeface="Times New Roman" panose="02020603050405020304" pitchFamily="18" charset="0"/>
                <a:cs typeface="Times New Roman" panose="02020603050405020304" pitchFamily="18" charset="0"/>
              </a:rPr>
              <a:t>Bug find rote or Number of defects per test hour</a:t>
            </a:r>
            <a:r>
              <a:rPr lang="en-US" sz="2000" dirty="0">
                <a:solidFill>
                  <a:srgbClr val="222222"/>
                </a:solidFill>
                <a:latin typeface="Times New Roman" panose="02020603050405020304" pitchFamily="18" charset="0"/>
                <a:cs typeface="Times New Roman" panose="02020603050405020304" pitchFamily="18" charset="0"/>
              </a:rPr>
              <a:t> = Total number of defects/Total number of test hours</a:t>
            </a:r>
            <a:endParaRPr lang="en-US" sz="20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4963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Reports</a:t>
            </a:r>
            <a:endParaRPr lang="en-US" dirty="0"/>
          </a:p>
        </p:txBody>
      </p:sp>
      <p:pic>
        <p:nvPicPr>
          <p:cNvPr id="3" name="Picture 2"/>
          <p:cNvPicPr>
            <a:picLocks noChangeAspect="1"/>
          </p:cNvPicPr>
          <p:nvPr/>
        </p:nvPicPr>
        <p:blipFill>
          <a:blip r:embed="rId2"/>
          <a:stretch>
            <a:fillRect/>
          </a:stretch>
        </p:blipFill>
        <p:spPr>
          <a:xfrm>
            <a:off x="1522412" y="965733"/>
            <a:ext cx="7793450" cy="3324479"/>
          </a:xfrm>
          <a:prstGeom prst="rect">
            <a:avLst/>
          </a:prstGeom>
        </p:spPr>
      </p:pic>
      <p:sp>
        <p:nvSpPr>
          <p:cNvPr id="4" name="Rectangle 3"/>
          <p:cNvSpPr/>
          <p:nvPr/>
        </p:nvSpPr>
        <p:spPr>
          <a:xfrm>
            <a:off x="150812" y="4572000"/>
            <a:ext cx="11201400" cy="1938992"/>
          </a:xfrm>
          <a:prstGeom prst="rect">
            <a:avLst/>
          </a:prstGeom>
        </p:spPr>
        <p:txBody>
          <a:bodyPr wrap="square">
            <a:spAutoFit/>
          </a:bodyPr>
          <a:lstStyle/>
          <a:p>
            <a:pPr algn="just"/>
            <a:r>
              <a:rPr lang="en-US" dirty="0">
                <a:solidFill>
                  <a:srgbClr val="222222"/>
                </a:solidFill>
                <a:latin typeface="Times New Roman" panose="02020603050405020304" pitchFamily="18" charset="0"/>
                <a:cs typeface="Times New Roman" panose="02020603050405020304" pitchFamily="18" charset="0"/>
              </a:rPr>
              <a:t>Do you know the root cause of this problem? Why does the website still has defects even when your Team has already tested it?</a:t>
            </a:r>
          </a:p>
          <a:p>
            <a:pPr algn="just"/>
            <a:r>
              <a:rPr lang="en-US" dirty="0">
                <a:solidFill>
                  <a:srgbClr val="222222"/>
                </a:solidFill>
                <a:latin typeface="Times New Roman" panose="02020603050405020304" pitchFamily="18" charset="0"/>
                <a:cs typeface="Times New Roman" panose="02020603050405020304" pitchFamily="18" charset="0"/>
              </a:rPr>
              <a:t>The problem is you ignored the reporting &amp; evaluation phase in Test Management. The boss has no information to evaluate the quality of this website. They just trusted what you said and released the website without knowing its testing performance.</a:t>
            </a:r>
            <a:endParaRPr lang="en-US"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625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525" y="2667000"/>
            <a:ext cx="11315859" cy="1569660"/>
          </a:xfrm>
          <a:prstGeom prst="rect">
            <a:avLst/>
          </a:prstGeom>
          <a:noFill/>
        </p:spPr>
        <p:txBody>
          <a:bodyPr wrap="square" rtlCol="0">
            <a:spAutoFit/>
          </a:bodyPr>
          <a:lstStyle/>
          <a:p>
            <a:pPr algn="just"/>
            <a:r>
              <a:rPr lang="en-US" b="1" i="1" u="sng" dirty="0" smtClean="0"/>
              <a:t>Typical Benefits of a Test Report</a:t>
            </a:r>
          </a:p>
          <a:p>
            <a:pPr algn="just"/>
            <a:r>
              <a:rPr lang="en-US" dirty="0" smtClean="0">
                <a:latin typeface="Times New Roman" panose="02020603050405020304" pitchFamily="18" charset="0"/>
                <a:cs typeface="Times New Roman" panose="02020603050405020304" pitchFamily="18" charset="0"/>
              </a:rPr>
              <a:t>The current </a:t>
            </a:r>
            <a:r>
              <a:rPr lang="en-US" b="1" i="1" dirty="0" smtClean="0">
                <a:latin typeface="Times New Roman" panose="02020603050405020304" pitchFamily="18" charset="0"/>
                <a:cs typeface="Times New Roman" panose="02020603050405020304" pitchFamily="18" charset="0"/>
              </a:rPr>
              <a:t>status</a:t>
            </a:r>
            <a:r>
              <a:rPr lang="en-US" dirty="0" smtClean="0">
                <a:latin typeface="Times New Roman" panose="02020603050405020304" pitchFamily="18" charset="0"/>
                <a:cs typeface="Times New Roman" panose="02020603050405020304" pitchFamily="18" charset="0"/>
              </a:rPr>
              <a:t> of the project and </a:t>
            </a:r>
            <a:r>
              <a:rPr lang="en-US" b="1" i="1" dirty="0" smtClean="0">
                <a:latin typeface="Times New Roman" panose="02020603050405020304" pitchFamily="18" charset="0"/>
                <a:cs typeface="Times New Roman" panose="02020603050405020304" pitchFamily="18" charset="0"/>
              </a:rPr>
              <a:t>quality</a:t>
            </a:r>
            <a:r>
              <a:rPr lang="en-US" dirty="0" smtClean="0">
                <a:latin typeface="Times New Roman" panose="02020603050405020304" pitchFamily="18" charset="0"/>
                <a:cs typeface="Times New Roman" panose="02020603050405020304" pitchFamily="18" charset="0"/>
              </a:rPr>
              <a:t> of product are </a:t>
            </a:r>
            <a:r>
              <a:rPr lang="en-US" b="1" i="1" dirty="0" smtClean="0">
                <a:latin typeface="Times New Roman" panose="02020603050405020304" pitchFamily="18" charset="0"/>
                <a:cs typeface="Times New Roman" panose="02020603050405020304" pitchFamily="18" charset="0"/>
              </a:rPr>
              <a:t>informed</a:t>
            </a:r>
          </a:p>
          <a:p>
            <a:pPr algn="just"/>
            <a:r>
              <a:rPr lang="en-US" dirty="0" smtClean="0">
                <a:latin typeface="Times New Roman" panose="02020603050405020304" pitchFamily="18" charset="0"/>
                <a:cs typeface="Times New Roman" panose="02020603050405020304" pitchFamily="18" charset="0"/>
              </a:rPr>
              <a:t>Stakeholders and customer can take </a:t>
            </a:r>
            <a:r>
              <a:rPr lang="en-US" b="1" i="1" dirty="0" smtClean="0">
                <a:latin typeface="Times New Roman" panose="02020603050405020304" pitchFamily="18" charset="0"/>
                <a:cs typeface="Times New Roman" panose="02020603050405020304" pitchFamily="18" charset="0"/>
              </a:rPr>
              <a:t>corrective action </a:t>
            </a:r>
            <a:r>
              <a:rPr lang="en-US" dirty="0" smtClean="0">
                <a:latin typeface="Times New Roman" panose="02020603050405020304" pitchFamily="18" charset="0"/>
                <a:cs typeface="Times New Roman" panose="02020603050405020304" pitchFamily="18" charset="0"/>
              </a:rPr>
              <a:t>if necessary</a:t>
            </a:r>
          </a:p>
          <a:p>
            <a:pPr algn="just"/>
            <a:r>
              <a:rPr lang="en-US" dirty="0" smtClean="0">
                <a:latin typeface="Times New Roman" panose="02020603050405020304" pitchFamily="18" charset="0"/>
                <a:cs typeface="Times New Roman" panose="02020603050405020304" pitchFamily="18" charset="0"/>
              </a:rPr>
              <a:t>It is a final document which is used to </a:t>
            </a:r>
            <a:r>
              <a:rPr lang="en-US" b="1" i="1" dirty="0" smtClean="0">
                <a:latin typeface="Times New Roman" panose="02020603050405020304" pitchFamily="18" charset="0"/>
                <a:cs typeface="Times New Roman" panose="02020603050405020304" pitchFamily="18" charset="0"/>
              </a:rPr>
              <a:t>determine</a:t>
            </a:r>
            <a:r>
              <a:rPr lang="en-US" dirty="0" smtClean="0">
                <a:latin typeface="Times New Roman" panose="02020603050405020304" pitchFamily="18" charset="0"/>
                <a:cs typeface="Times New Roman" panose="02020603050405020304" pitchFamily="18" charset="0"/>
              </a:rPr>
              <a:t> whether the product is </a:t>
            </a:r>
            <a:r>
              <a:rPr lang="en-US" b="1" i="1" dirty="0" smtClean="0">
                <a:latin typeface="Times New Roman" panose="02020603050405020304" pitchFamily="18" charset="0"/>
                <a:cs typeface="Times New Roman" panose="02020603050405020304" pitchFamily="18" charset="0"/>
              </a:rPr>
              <a:t>ready</a:t>
            </a:r>
            <a:r>
              <a:rPr lang="en-US" dirty="0" smtClean="0">
                <a:latin typeface="Times New Roman" panose="02020603050405020304" pitchFamily="18" charset="0"/>
                <a:cs typeface="Times New Roman" panose="02020603050405020304" pitchFamily="18" charset="0"/>
              </a:rPr>
              <a:t> for </a:t>
            </a:r>
            <a:r>
              <a:rPr lang="en-US" b="1" i="1" dirty="0" smtClean="0">
                <a:latin typeface="Times New Roman" panose="02020603050405020304" pitchFamily="18" charset="0"/>
                <a:cs typeface="Times New Roman" panose="02020603050405020304" pitchFamily="18" charset="0"/>
              </a:rPr>
              <a:t>release</a:t>
            </a:r>
            <a:endParaRPr lang="en-US" b="1"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379412" y="4236660"/>
            <a:ext cx="7210425" cy="2076450"/>
          </a:xfrm>
          <a:prstGeom prst="rect">
            <a:avLst/>
          </a:prstGeom>
        </p:spPr>
      </p:pic>
      <p:sp>
        <p:nvSpPr>
          <p:cNvPr id="7" name="TextBox 6"/>
          <p:cNvSpPr txBox="1"/>
          <p:nvPr/>
        </p:nvSpPr>
        <p:spPr>
          <a:xfrm>
            <a:off x="227012" y="304800"/>
            <a:ext cx="11352372" cy="2677656"/>
          </a:xfrm>
          <a:prstGeom prst="rect">
            <a:avLst/>
          </a:prstGeom>
          <a:noFill/>
        </p:spPr>
        <p:txBody>
          <a:bodyPr wrap="square" rtlCol="0">
            <a:spAutoFit/>
          </a:bodyPr>
          <a:lstStyle/>
          <a:p>
            <a:pPr algn="just"/>
            <a:r>
              <a:rPr lang="en-US" b="1" dirty="0">
                <a:latin typeface="Times New Roman" panose="02020603050405020304" pitchFamily="18" charset="0"/>
                <a:cs typeface="Times New Roman" panose="02020603050405020304" pitchFamily="18" charset="0"/>
              </a:rPr>
              <a:t>Test Report</a:t>
            </a:r>
            <a:r>
              <a:rPr lang="en-US" dirty="0">
                <a:latin typeface="Times New Roman" panose="02020603050405020304" pitchFamily="18" charset="0"/>
                <a:cs typeface="Times New Roman" panose="02020603050405020304" pitchFamily="18" charset="0"/>
              </a:rPr>
              <a:t> is a document which contains a summary of all test activities and final test results of a testing project. Test report is an assessment of how well the Testing is performed. Based on the test report, stakeholders can evaluate the quality of the tested product and make a decision on the software release.</a:t>
            </a:r>
          </a:p>
          <a:p>
            <a:pPr algn="just"/>
            <a:r>
              <a:rPr lang="en-US" dirty="0">
                <a:latin typeface="Times New Roman" panose="02020603050405020304" pitchFamily="18" charset="0"/>
                <a:cs typeface="Times New Roman" panose="02020603050405020304" pitchFamily="18" charset="0"/>
              </a:rPr>
              <a:t>For example, if the test report informs that there are many defects remaining in the product, stakeholders can delay the release until all the defects are fixed.</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1789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44588" y="-609600"/>
            <a:ext cx="12718265" cy="7848600"/>
          </a:xfrm>
          <a:prstGeom prst="rect">
            <a:avLst/>
          </a:prstGeom>
        </p:spPr>
      </p:pic>
    </p:spTree>
    <p:extLst>
      <p:ext uri="{BB962C8B-B14F-4D97-AF65-F5344CB8AC3E}">
        <p14:creationId xmlns:p14="http://schemas.microsoft.com/office/powerpoint/2010/main" val="1483064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455612" y="1181100"/>
            <a:ext cx="6019800" cy="5067300"/>
          </a:xfrm>
          <a:prstGeom prst="rect">
            <a:avLst/>
          </a:prstGeom>
          <a:noFill/>
        </p:spPr>
        <p:txBody>
          <a:bodyPr wrap="square" rtlCol="0">
            <a:spAutoFit/>
          </a:bodyPr>
          <a:lstStyle/>
          <a:p>
            <a:pPr marL="952393" lvl="1" indent="-342900">
              <a:lnSpc>
                <a:spcPct val="250000"/>
              </a:lnSpc>
              <a:buFont typeface="Arial" panose="020B0604020202020204" pitchFamily="34" charset="0"/>
              <a:buChar char="•"/>
            </a:pPr>
            <a:r>
              <a:rPr lang="en-US" dirty="0"/>
              <a:t>Test Execution Documentation: </a:t>
            </a:r>
            <a:endParaRPr lang="en-US" dirty="0" smtClean="0"/>
          </a:p>
          <a:p>
            <a:pPr marL="1676187" lvl="2" indent="-457200">
              <a:lnSpc>
                <a:spcPct val="150000"/>
              </a:lnSpc>
              <a:buFont typeface="+mj-lt"/>
              <a:buAutoNum type="arabicPeriod"/>
            </a:pPr>
            <a:r>
              <a:rPr lang="en-US" dirty="0" smtClean="0"/>
              <a:t>Test Execution</a:t>
            </a:r>
          </a:p>
          <a:p>
            <a:pPr marL="1676187" lvl="2" indent="-457200">
              <a:lnSpc>
                <a:spcPct val="150000"/>
              </a:lnSpc>
              <a:buFont typeface="+mj-lt"/>
              <a:buAutoNum type="arabicPeriod"/>
            </a:pPr>
            <a:r>
              <a:rPr lang="en-US" dirty="0" smtClean="0"/>
              <a:t>Test Case</a:t>
            </a:r>
          </a:p>
          <a:p>
            <a:pPr marL="1676187" lvl="2" indent="-457200">
              <a:lnSpc>
                <a:spcPct val="150000"/>
              </a:lnSpc>
              <a:buFont typeface="+mj-lt"/>
              <a:buAutoNum type="arabicPeriod"/>
            </a:pPr>
            <a:r>
              <a:rPr lang="en-US" dirty="0" smtClean="0"/>
              <a:t> </a:t>
            </a:r>
            <a:r>
              <a:rPr lang="en-US" dirty="0"/>
              <a:t>Test </a:t>
            </a:r>
            <a:r>
              <a:rPr lang="en-US" dirty="0" smtClean="0"/>
              <a:t>Procedure </a:t>
            </a:r>
          </a:p>
          <a:p>
            <a:pPr marL="1676187" lvl="2" indent="-457200">
              <a:lnSpc>
                <a:spcPct val="150000"/>
              </a:lnSpc>
              <a:buFont typeface="+mj-lt"/>
              <a:buAutoNum type="arabicPeriod"/>
            </a:pPr>
            <a:r>
              <a:rPr lang="en-US" dirty="0" smtClean="0"/>
              <a:t>Test Log</a:t>
            </a:r>
          </a:p>
          <a:p>
            <a:pPr marL="1676187" lvl="2" indent="-457200">
              <a:lnSpc>
                <a:spcPct val="150000"/>
              </a:lnSpc>
              <a:buFont typeface="+mj-lt"/>
              <a:buAutoNum type="arabicPeriod"/>
            </a:pPr>
            <a:r>
              <a:rPr lang="en-US" dirty="0" smtClean="0"/>
              <a:t> </a:t>
            </a:r>
            <a:r>
              <a:rPr lang="en-US" dirty="0"/>
              <a:t>Problem </a:t>
            </a:r>
            <a:r>
              <a:rPr lang="en-US" dirty="0" smtClean="0"/>
              <a:t>Report </a:t>
            </a:r>
          </a:p>
          <a:p>
            <a:pPr marL="1676187" lvl="2" indent="-457200">
              <a:lnSpc>
                <a:spcPct val="150000"/>
              </a:lnSpc>
              <a:buFont typeface="+mj-lt"/>
              <a:buAutoNum type="arabicPeriod"/>
            </a:pPr>
            <a:r>
              <a:rPr lang="en-US" dirty="0" smtClean="0"/>
              <a:t>Test </a:t>
            </a:r>
            <a:r>
              <a:rPr lang="en-US" dirty="0"/>
              <a:t>Result Data and </a:t>
            </a:r>
            <a:r>
              <a:rPr lang="en-US" dirty="0" smtClean="0"/>
              <a:t>Metrics </a:t>
            </a:r>
          </a:p>
          <a:p>
            <a:pPr marL="1676187" lvl="2" indent="-457200">
              <a:lnSpc>
                <a:spcPct val="150000"/>
              </a:lnSpc>
              <a:buFont typeface="+mj-lt"/>
              <a:buAutoNum type="arabicPeriod"/>
            </a:pPr>
            <a:r>
              <a:rPr lang="en-US" dirty="0" smtClean="0"/>
              <a:t>Test </a:t>
            </a:r>
            <a:r>
              <a:rPr lang="en-US" dirty="0"/>
              <a:t>Report</a:t>
            </a:r>
          </a:p>
        </p:txBody>
      </p:sp>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274639"/>
            <a:ext cx="5027771" cy="711081"/>
          </a:xfrm>
        </p:spPr>
        <p:txBody>
          <a:bodyPr/>
          <a:lstStyle/>
          <a:p>
            <a:r>
              <a:rPr lang="en-US" dirty="0" smtClean="0"/>
              <a:t>Test Plan/Test Procedure</a:t>
            </a:r>
            <a:endParaRPr lang="en-US" dirty="0"/>
          </a:p>
        </p:txBody>
      </p:sp>
      <p:sp>
        <p:nvSpPr>
          <p:cNvPr id="3" name="TextBox 2"/>
          <p:cNvSpPr txBox="1"/>
          <p:nvPr/>
        </p:nvSpPr>
        <p:spPr>
          <a:xfrm>
            <a:off x="36512" y="1080603"/>
            <a:ext cx="5905500" cy="5447645"/>
          </a:xfrm>
          <a:prstGeom prst="rect">
            <a:avLst/>
          </a:prstGeom>
          <a:noFill/>
        </p:spPr>
        <p:txBody>
          <a:bodyPr wrap="square" rtlCol="0">
            <a:spAutoFit/>
          </a:bodyPr>
          <a:lstStyle/>
          <a:p>
            <a:pPr algn="just">
              <a:lnSpc>
                <a:spcPct val="150000"/>
              </a:lnSpc>
            </a:pPr>
            <a:r>
              <a:rPr lang="en-US" dirty="0"/>
              <a:t>Test planning, the most important activity to ensure that there is initially a list of tasks and milestones in a baseline plan to track the progress of the project. It also defines the size of the test effort.</a:t>
            </a:r>
          </a:p>
          <a:p>
            <a:pPr algn="just">
              <a:lnSpc>
                <a:spcPct val="150000"/>
              </a:lnSpc>
            </a:pPr>
            <a:r>
              <a:rPr lang="en-US" dirty="0"/>
              <a:t>It is the main document often called as master test plan or a project test plan and usually developed during the early phase of the project.</a:t>
            </a:r>
          </a:p>
          <a:p>
            <a:pPr algn="just"/>
            <a:endParaRPr lang="en-US" dirty="0"/>
          </a:p>
        </p:txBody>
      </p:sp>
      <p:pic>
        <p:nvPicPr>
          <p:cNvPr id="7" name="Picture 6"/>
          <p:cNvPicPr>
            <a:picLocks noChangeAspect="1"/>
          </p:cNvPicPr>
          <p:nvPr/>
        </p:nvPicPr>
        <p:blipFill>
          <a:blip r:embed="rId3"/>
          <a:stretch>
            <a:fillRect/>
          </a:stretch>
        </p:blipFill>
        <p:spPr>
          <a:xfrm>
            <a:off x="4709916" y="428625"/>
            <a:ext cx="7464622" cy="8181975"/>
          </a:xfrm>
          <a:prstGeom prst="rect">
            <a:avLst/>
          </a:prstGeom>
        </p:spPr>
      </p:pic>
      <p:sp>
        <p:nvSpPr>
          <p:cNvPr id="8" name="Title 1"/>
          <p:cNvSpPr txBox="1">
            <a:spLocks/>
          </p:cNvSpPr>
          <p:nvPr/>
        </p:nvSpPr>
        <p:spPr>
          <a:xfrm>
            <a:off x="6246812" y="24737"/>
            <a:ext cx="2362200" cy="499803"/>
          </a:xfrm>
          <a:prstGeom prst="rect">
            <a:avLst/>
          </a:prstGeom>
        </p:spPr>
        <p:txBody>
          <a:bodyPr vert="horz" lIns="121899" tIns="60949" rIns="121899" bIns="60949" rtlCol="0" anchor="ctr">
            <a:noAutofit/>
          </a:bodyPr>
          <a:lstStyle>
            <a:lvl1pPr algn="l" defTabSz="1218987" rtl="0" eaLnBrk="1" latinLnBrk="0" hangingPunct="1">
              <a:spcBef>
                <a:spcPct val="0"/>
              </a:spcBef>
              <a:buNone/>
              <a:defRPr sz="3600" kern="1200">
                <a:solidFill>
                  <a:schemeClr val="tx1"/>
                </a:solidFill>
                <a:latin typeface="+mj-lt"/>
                <a:ea typeface="+mj-ea"/>
                <a:cs typeface="+mj-cs"/>
              </a:defRPr>
            </a:lvl1pPr>
          </a:lstStyle>
          <a:p>
            <a:r>
              <a:rPr lang="en-US" sz="2000" b="1" dirty="0" smtClean="0"/>
              <a:t>Test Plan Identifier</a:t>
            </a:r>
            <a:endParaRPr lang="en-US" sz="2000" b="1" dirty="0"/>
          </a:p>
        </p:txBody>
      </p:sp>
    </p:spTree>
    <p:extLst>
      <p:ext uri="{BB962C8B-B14F-4D97-AF65-F5344CB8AC3E}">
        <p14:creationId xmlns:p14="http://schemas.microsoft.com/office/powerpoint/2010/main" val="3603137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28600"/>
            <a:ext cx="10969943" cy="711081"/>
          </a:xfrm>
        </p:spPr>
        <p:txBody>
          <a:bodyPr/>
          <a:lstStyle/>
          <a:p>
            <a:r>
              <a:rPr lang="en-US" dirty="0" smtClean="0"/>
              <a:t/>
            </a:r>
            <a:br>
              <a:rPr lang="en-US" dirty="0" smtClean="0"/>
            </a:br>
            <a:r>
              <a:rPr lang="en-US" dirty="0" smtClean="0"/>
              <a:t>Test </a:t>
            </a:r>
            <a:r>
              <a:rPr lang="en-US" dirty="0"/>
              <a:t>Planning Activities:</a:t>
            </a:r>
            <a:br>
              <a:rPr lang="en-US" dirty="0"/>
            </a:br>
            <a:endParaRPr lang="en-US" dirty="0"/>
          </a:p>
        </p:txBody>
      </p:sp>
      <p:sp>
        <p:nvSpPr>
          <p:cNvPr id="5" name="TextBox 4"/>
          <p:cNvSpPr txBox="1"/>
          <p:nvPr/>
        </p:nvSpPr>
        <p:spPr>
          <a:xfrm>
            <a:off x="379412" y="762000"/>
            <a:ext cx="11315859" cy="6047809"/>
          </a:xfrm>
          <a:prstGeom prst="rect">
            <a:avLst/>
          </a:prstGeom>
          <a:noFill/>
        </p:spPr>
        <p:txBody>
          <a:bodyPr wrap="square" rtlCol="0">
            <a:spAutoFit/>
          </a:bodyPr>
          <a:lstStyle/>
          <a:p>
            <a:pPr marL="342900" indent="-342900">
              <a:lnSpc>
                <a:spcPct val="150000"/>
              </a:lnSpc>
              <a:buFont typeface="Wingdings" panose="05000000000000000000" pitchFamily="2" charset="2"/>
              <a:buChar char="v"/>
            </a:pPr>
            <a:r>
              <a:rPr lang="en-US" sz="2200" dirty="0" smtClean="0"/>
              <a:t>To </a:t>
            </a:r>
            <a:r>
              <a:rPr lang="en-US" sz="2200" dirty="0"/>
              <a:t>determine the scope and the risks that need to be tested and that are NOT to be tested.</a:t>
            </a:r>
          </a:p>
          <a:p>
            <a:pPr marL="342900" indent="-342900">
              <a:lnSpc>
                <a:spcPct val="150000"/>
              </a:lnSpc>
              <a:buFont typeface="Wingdings" panose="05000000000000000000" pitchFamily="2" charset="2"/>
              <a:buChar char="v"/>
            </a:pPr>
            <a:r>
              <a:rPr lang="en-US" sz="2200" dirty="0"/>
              <a:t>Documenting Test Strategy.</a:t>
            </a:r>
          </a:p>
          <a:p>
            <a:pPr marL="342900" indent="-342900">
              <a:lnSpc>
                <a:spcPct val="150000"/>
              </a:lnSpc>
              <a:buFont typeface="Wingdings" panose="05000000000000000000" pitchFamily="2" charset="2"/>
              <a:buChar char="v"/>
            </a:pPr>
            <a:r>
              <a:rPr lang="en-US" sz="2200" dirty="0"/>
              <a:t>Making sure that the testing activities have been included.</a:t>
            </a:r>
          </a:p>
          <a:p>
            <a:pPr marL="342900" indent="-342900">
              <a:lnSpc>
                <a:spcPct val="150000"/>
              </a:lnSpc>
              <a:buFont typeface="Wingdings" panose="05000000000000000000" pitchFamily="2" charset="2"/>
              <a:buChar char="v"/>
            </a:pPr>
            <a:r>
              <a:rPr lang="en-US" sz="2200" dirty="0"/>
              <a:t>Deciding Entry and Exit criteria.</a:t>
            </a:r>
          </a:p>
          <a:p>
            <a:pPr marL="342900" indent="-342900">
              <a:lnSpc>
                <a:spcPct val="150000"/>
              </a:lnSpc>
              <a:buFont typeface="Wingdings" panose="05000000000000000000" pitchFamily="2" charset="2"/>
              <a:buChar char="v"/>
            </a:pPr>
            <a:r>
              <a:rPr lang="en-US" sz="2200" dirty="0"/>
              <a:t>Evaluating the test estimate.</a:t>
            </a:r>
          </a:p>
          <a:p>
            <a:pPr marL="342900" indent="-342900">
              <a:lnSpc>
                <a:spcPct val="150000"/>
              </a:lnSpc>
              <a:buFont typeface="Wingdings" panose="05000000000000000000" pitchFamily="2" charset="2"/>
              <a:buChar char="v"/>
            </a:pPr>
            <a:r>
              <a:rPr lang="en-US" sz="2200" dirty="0"/>
              <a:t>Planning when and how to test and deciding how the test results will be evaluated, and defining test exit criterion.</a:t>
            </a:r>
          </a:p>
          <a:p>
            <a:pPr marL="342900" indent="-342900">
              <a:lnSpc>
                <a:spcPct val="150000"/>
              </a:lnSpc>
              <a:buFont typeface="Wingdings" panose="05000000000000000000" pitchFamily="2" charset="2"/>
              <a:buChar char="v"/>
            </a:pPr>
            <a:r>
              <a:rPr lang="en-US" sz="2200" dirty="0"/>
              <a:t>The Test artefacts delivered as part of test execution.</a:t>
            </a:r>
          </a:p>
          <a:p>
            <a:pPr marL="342900" indent="-342900">
              <a:lnSpc>
                <a:spcPct val="150000"/>
              </a:lnSpc>
              <a:buFont typeface="Wingdings" panose="05000000000000000000" pitchFamily="2" charset="2"/>
              <a:buChar char="v"/>
            </a:pPr>
            <a:r>
              <a:rPr lang="en-US" sz="2200" dirty="0"/>
              <a:t>Defining the management information, including the metrics required and defect resolution and risk issues.</a:t>
            </a:r>
          </a:p>
          <a:p>
            <a:pPr marL="342900" indent="-342900">
              <a:lnSpc>
                <a:spcPct val="150000"/>
              </a:lnSpc>
              <a:buFont typeface="Wingdings" panose="05000000000000000000" pitchFamily="2" charset="2"/>
              <a:buChar char="v"/>
            </a:pPr>
            <a:r>
              <a:rPr lang="en-US" sz="2200" dirty="0"/>
              <a:t>Ensuring that the test documentation generates repeatable test assets.</a:t>
            </a:r>
          </a:p>
          <a:p>
            <a:endParaRPr lang="en-US" dirty="0"/>
          </a:p>
        </p:txBody>
      </p:sp>
    </p:spTree>
    <p:extLst>
      <p:ext uri="{BB962C8B-B14F-4D97-AF65-F5344CB8AC3E}">
        <p14:creationId xmlns:p14="http://schemas.microsoft.com/office/powerpoint/2010/main" val="356307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Documentation</a:t>
            </a:r>
            <a:endParaRPr lang="en-US" dirty="0"/>
          </a:p>
        </p:txBody>
      </p:sp>
      <p:sp>
        <p:nvSpPr>
          <p:cNvPr id="3" name="TextBox 2"/>
          <p:cNvSpPr txBox="1"/>
          <p:nvPr/>
        </p:nvSpPr>
        <p:spPr>
          <a:xfrm>
            <a:off x="760412" y="1524000"/>
            <a:ext cx="10210800" cy="2805063"/>
          </a:xfrm>
          <a:prstGeom prst="rect">
            <a:avLst/>
          </a:prstGeom>
          <a:noFill/>
        </p:spPr>
        <p:txBody>
          <a:bodyPr wrap="square" rtlCol="0">
            <a:spAutoFit/>
          </a:bodyPr>
          <a:lstStyle/>
          <a:p>
            <a:pPr algn="just">
              <a:lnSpc>
                <a:spcPct val="150000"/>
              </a:lnSpc>
            </a:pPr>
            <a:r>
              <a:rPr lang="en-US" dirty="0"/>
              <a:t>Test documentation is documentation of artifacts created before or during the testing of software. It helps the testing team to estimate testing effort needed, test coverage, resource tracking, execution progress, etc. It is a complete suite of documents that allows you to describe and document test planning, test design, test execution, test results that are drawn from the testing activity.</a:t>
            </a:r>
          </a:p>
        </p:txBody>
      </p:sp>
      <p:sp>
        <p:nvSpPr>
          <p:cNvPr id="4" name="TextBox 3"/>
          <p:cNvSpPr txBox="1"/>
          <p:nvPr/>
        </p:nvSpPr>
        <p:spPr>
          <a:xfrm>
            <a:off x="836612" y="4495800"/>
            <a:ext cx="10134600" cy="1938992"/>
          </a:xfrm>
          <a:prstGeom prst="rect">
            <a:avLst/>
          </a:prstGeom>
          <a:noFill/>
        </p:spPr>
        <p:txBody>
          <a:bodyPr wrap="square" rtlCol="0">
            <a:spAutoFit/>
          </a:bodyPr>
          <a:lstStyle/>
          <a:p>
            <a:r>
              <a:rPr lang="en-US" dirty="0"/>
              <a:t>The degree of test formality depends </a:t>
            </a:r>
            <a:r>
              <a:rPr lang="en-US" dirty="0" smtClean="0"/>
              <a:t>on</a:t>
            </a:r>
          </a:p>
          <a:p>
            <a:pPr marL="342900" indent="-342900">
              <a:buFont typeface="Wingdings" panose="05000000000000000000" pitchFamily="2" charset="2"/>
              <a:buChar char="v"/>
            </a:pPr>
            <a:r>
              <a:rPr lang="en-US" dirty="0"/>
              <a:t>The type of application under test</a:t>
            </a:r>
          </a:p>
          <a:p>
            <a:pPr marL="342900" indent="-342900">
              <a:buFont typeface="Wingdings" panose="05000000000000000000" pitchFamily="2" charset="2"/>
              <a:buChar char="v"/>
            </a:pPr>
            <a:r>
              <a:rPr lang="en-US" dirty="0"/>
              <a:t>Standards followed by your organization</a:t>
            </a:r>
          </a:p>
          <a:p>
            <a:pPr marL="342900" indent="-342900">
              <a:buFont typeface="Wingdings" panose="05000000000000000000" pitchFamily="2" charset="2"/>
              <a:buChar char="v"/>
            </a:pPr>
            <a:r>
              <a:rPr lang="en-US" dirty="0"/>
              <a:t>The maturity of the development process.</a:t>
            </a:r>
          </a:p>
          <a:p>
            <a:endParaRPr lang="en-US" dirty="0"/>
          </a:p>
        </p:txBody>
      </p:sp>
    </p:spTree>
    <p:extLst>
      <p:ext uri="{BB962C8B-B14F-4D97-AF65-F5344CB8AC3E}">
        <p14:creationId xmlns:p14="http://schemas.microsoft.com/office/powerpoint/2010/main" val="4060565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Execution</a:t>
            </a:r>
            <a:endParaRPr lang="en-US" dirty="0"/>
          </a:p>
        </p:txBody>
      </p:sp>
      <p:sp>
        <p:nvSpPr>
          <p:cNvPr id="3" name="TextBox 2"/>
          <p:cNvSpPr txBox="1"/>
          <p:nvPr/>
        </p:nvSpPr>
        <p:spPr>
          <a:xfrm>
            <a:off x="760412" y="1447800"/>
            <a:ext cx="9829800" cy="4893647"/>
          </a:xfrm>
          <a:prstGeom prst="rect">
            <a:avLst/>
          </a:prstGeom>
          <a:noFill/>
        </p:spPr>
        <p:txBody>
          <a:bodyPr wrap="square" rtlCol="0">
            <a:spAutoFit/>
          </a:bodyPr>
          <a:lstStyle/>
          <a:p>
            <a:pPr algn="just"/>
            <a:r>
              <a:rPr lang="en-US" dirty="0" smtClean="0"/>
              <a:t>Test </a:t>
            </a:r>
            <a:r>
              <a:rPr lang="en-US" dirty="0"/>
              <a:t>execution is the process of executing the code and comparing the expected and actual results. Following factors are to be considered for a test execution process:</a:t>
            </a:r>
          </a:p>
          <a:p>
            <a:pPr marL="342900" indent="-342900" algn="just">
              <a:lnSpc>
                <a:spcPct val="150000"/>
              </a:lnSpc>
              <a:buFont typeface="Arial" panose="020B0604020202020204" pitchFamily="34" charset="0"/>
              <a:buChar char="•"/>
            </a:pPr>
            <a:r>
              <a:rPr lang="en-US" dirty="0"/>
              <a:t>Based on a risk, select a subset of test suite to be executed for this cycle.</a:t>
            </a:r>
          </a:p>
          <a:p>
            <a:pPr marL="342900" indent="-342900" algn="just">
              <a:lnSpc>
                <a:spcPct val="150000"/>
              </a:lnSpc>
              <a:buFont typeface="Arial" panose="020B0604020202020204" pitchFamily="34" charset="0"/>
              <a:buChar char="•"/>
            </a:pPr>
            <a:r>
              <a:rPr lang="en-US" dirty="0"/>
              <a:t>Assign the test cases in each test suite to testers for execution.</a:t>
            </a:r>
          </a:p>
          <a:p>
            <a:pPr marL="342900" indent="-342900" algn="just">
              <a:lnSpc>
                <a:spcPct val="150000"/>
              </a:lnSpc>
              <a:buFont typeface="Arial" panose="020B0604020202020204" pitchFamily="34" charset="0"/>
              <a:buChar char="•"/>
            </a:pPr>
            <a:r>
              <a:rPr lang="en-US" dirty="0"/>
              <a:t>Execute tests, report bugs, and capture test status continuously.</a:t>
            </a:r>
          </a:p>
          <a:p>
            <a:pPr marL="342900" indent="-342900" algn="just">
              <a:lnSpc>
                <a:spcPct val="150000"/>
              </a:lnSpc>
              <a:buFont typeface="Arial" panose="020B0604020202020204" pitchFamily="34" charset="0"/>
              <a:buChar char="•"/>
            </a:pPr>
            <a:r>
              <a:rPr lang="en-US" dirty="0"/>
              <a:t>Resolve blocking issues as they arise.</a:t>
            </a:r>
          </a:p>
          <a:p>
            <a:pPr marL="342900" indent="-342900" algn="just">
              <a:lnSpc>
                <a:spcPct val="150000"/>
              </a:lnSpc>
              <a:buFont typeface="Arial" panose="020B0604020202020204" pitchFamily="34" charset="0"/>
              <a:buChar char="•"/>
            </a:pPr>
            <a:r>
              <a:rPr lang="en-US" dirty="0"/>
              <a:t>Report status, adjust assignments, and reconsider plans and priorities daily.</a:t>
            </a:r>
          </a:p>
          <a:p>
            <a:pPr marL="342900" indent="-342900" algn="just">
              <a:lnSpc>
                <a:spcPct val="150000"/>
              </a:lnSpc>
              <a:buFont typeface="Arial" panose="020B0604020202020204" pitchFamily="34" charset="0"/>
              <a:buChar char="•"/>
            </a:pPr>
            <a:r>
              <a:rPr lang="en-US" dirty="0"/>
              <a:t>Report test cycle findings and status.</a:t>
            </a:r>
          </a:p>
          <a:p>
            <a:pPr algn="just"/>
            <a:endParaRPr lang="en-US" dirty="0"/>
          </a:p>
        </p:txBody>
      </p:sp>
    </p:spTree>
    <p:extLst>
      <p:ext uri="{BB962C8B-B14F-4D97-AF65-F5344CB8AC3E}">
        <p14:creationId xmlns:p14="http://schemas.microsoft.com/office/powerpoint/2010/main" val="1945262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a:t>
            </a:r>
            <a:endParaRPr lang="en-US" dirty="0"/>
          </a:p>
        </p:txBody>
      </p:sp>
      <p:sp>
        <p:nvSpPr>
          <p:cNvPr id="3" name="TextBox 2"/>
          <p:cNvSpPr txBox="1"/>
          <p:nvPr/>
        </p:nvSpPr>
        <p:spPr>
          <a:xfrm>
            <a:off x="150812" y="997089"/>
            <a:ext cx="11123771" cy="5632311"/>
          </a:xfrm>
          <a:prstGeom prst="rect">
            <a:avLst/>
          </a:prstGeom>
          <a:noFill/>
        </p:spPr>
        <p:txBody>
          <a:bodyPr wrap="square" rtlCol="0">
            <a:spAutoFit/>
          </a:bodyPr>
          <a:lstStyle/>
          <a:p>
            <a:pPr algn="just"/>
            <a:r>
              <a:rPr lang="en-US" dirty="0"/>
              <a:t>It is a group of input values, execution preconditions, expected execution </a:t>
            </a:r>
            <a:r>
              <a:rPr lang="en-US" dirty="0" smtClean="0"/>
              <a:t>post conditions </a:t>
            </a:r>
            <a:r>
              <a:rPr lang="en-US" dirty="0"/>
              <a:t>and results. It is developed for a Test Scenario</a:t>
            </a:r>
            <a:r>
              <a:rPr lang="en-US" dirty="0" smtClean="0"/>
              <a:t>.</a:t>
            </a:r>
          </a:p>
          <a:p>
            <a:pPr algn="just"/>
            <a:endParaRPr lang="en-US" dirty="0" smtClean="0"/>
          </a:p>
          <a:p>
            <a:pPr algn="just"/>
            <a:r>
              <a:rPr lang="en-US" dirty="0"/>
              <a:t>Test Case acts as the starting point for the test execution, and after applying a set of input values, the application has a definitive outcome and leaves the system at some end point or also known as execution </a:t>
            </a:r>
            <a:r>
              <a:rPr lang="en-US" dirty="0" smtClean="0"/>
              <a:t>post condition.</a:t>
            </a:r>
          </a:p>
          <a:p>
            <a:pPr algn="just"/>
            <a:endParaRPr lang="en-US" dirty="0" smtClean="0"/>
          </a:p>
          <a:p>
            <a:pPr algn="just"/>
            <a:r>
              <a:rPr lang="en-US" b="1" dirty="0" smtClean="0"/>
              <a:t>Test Case Parameters:</a:t>
            </a:r>
            <a:endParaRPr lang="en-US" b="1" dirty="0"/>
          </a:p>
          <a:p>
            <a:pPr algn="just"/>
            <a:r>
              <a:rPr lang="en-US" dirty="0" smtClean="0"/>
              <a:t>Test </a:t>
            </a:r>
            <a:r>
              <a:rPr lang="en-US" dirty="0"/>
              <a:t>Case </a:t>
            </a:r>
            <a:r>
              <a:rPr lang="en-US" dirty="0" smtClean="0"/>
              <a:t>ID		Test </a:t>
            </a:r>
            <a:r>
              <a:rPr lang="en-US" dirty="0"/>
              <a:t>Scenario</a:t>
            </a:r>
          </a:p>
          <a:p>
            <a:pPr algn="just"/>
            <a:r>
              <a:rPr lang="en-US" dirty="0"/>
              <a:t>Test Case </a:t>
            </a:r>
            <a:r>
              <a:rPr lang="en-US" dirty="0" smtClean="0"/>
              <a:t>Description	Test </a:t>
            </a:r>
            <a:r>
              <a:rPr lang="en-US" dirty="0"/>
              <a:t>Steps</a:t>
            </a:r>
          </a:p>
          <a:p>
            <a:pPr algn="just"/>
            <a:r>
              <a:rPr lang="en-US" dirty="0" smtClean="0"/>
              <a:t>Prerequisite		Test </a:t>
            </a:r>
            <a:r>
              <a:rPr lang="en-US" dirty="0"/>
              <a:t>Data</a:t>
            </a:r>
          </a:p>
          <a:p>
            <a:pPr algn="just"/>
            <a:r>
              <a:rPr lang="en-US" dirty="0"/>
              <a:t>Expected </a:t>
            </a:r>
            <a:r>
              <a:rPr lang="en-US" dirty="0" smtClean="0"/>
              <a:t>Result		Test </a:t>
            </a:r>
            <a:r>
              <a:rPr lang="en-US" dirty="0"/>
              <a:t>Parameters</a:t>
            </a:r>
          </a:p>
          <a:p>
            <a:pPr algn="just"/>
            <a:r>
              <a:rPr lang="en-US" dirty="0"/>
              <a:t>Actual </a:t>
            </a:r>
            <a:r>
              <a:rPr lang="en-US" dirty="0" smtClean="0"/>
              <a:t>Result		Environment </a:t>
            </a:r>
            <a:r>
              <a:rPr lang="en-US" dirty="0"/>
              <a:t>Information</a:t>
            </a:r>
          </a:p>
          <a:p>
            <a:pPr algn="just"/>
            <a:r>
              <a:rPr lang="en-US" dirty="0"/>
              <a:t>Comments</a:t>
            </a:r>
          </a:p>
          <a:p>
            <a:pPr algn="just"/>
            <a:endParaRPr lang="en-US" dirty="0"/>
          </a:p>
        </p:txBody>
      </p:sp>
    </p:spTree>
    <p:extLst>
      <p:ext uri="{BB962C8B-B14F-4D97-AF65-F5344CB8AC3E}">
        <p14:creationId xmlns:p14="http://schemas.microsoft.com/office/powerpoint/2010/main" val="4057163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 Example</a:t>
            </a:r>
            <a:endParaRPr lang="en-US" dirty="0"/>
          </a:p>
        </p:txBody>
      </p:sp>
      <p:sp>
        <p:nvSpPr>
          <p:cNvPr id="4" name="TextBox 3"/>
          <p:cNvSpPr txBox="1"/>
          <p:nvPr/>
        </p:nvSpPr>
        <p:spPr>
          <a:xfrm>
            <a:off x="623728" y="985720"/>
            <a:ext cx="10515600" cy="2308324"/>
          </a:xfrm>
          <a:prstGeom prst="rect">
            <a:avLst/>
          </a:prstGeom>
          <a:noFill/>
        </p:spPr>
        <p:txBody>
          <a:bodyPr wrap="square" rtlCol="0">
            <a:spAutoFit/>
          </a:bodyPr>
          <a:lstStyle/>
          <a:p>
            <a:pPr algn="just"/>
            <a:r>
              <a:rPr lang="en-US" dirty="0"/>
              <a:t>Let us say that we need to check an input field that can accept maximum of 10 characters.</a:t>
            </a:r>
          </a:p>
          <a:p>
            <a:pPr algn="just"/>
            <a:r>
              <a:rPr lang="en-US" dirty="0"/>
              <a:t>While developing the test cases for the above scenario, the test cases are documented the following way. In the below example, the first case is a pass scenario while the second case is a FAIL.</a:t>
            </a:r>
          </a:p>
          <a:p>
            <a:pPr algn="just"/>
            <a:endParaRPr lang="en-US" dirty="0"/>
          </a:p>
        </p:txBody>
      </p:sp>
      <p:sp>
        <p:nvSpPr>
          <p:cNvPr id="5" name="TextBox 4"/>
          <p:cNvSpPr txBox="1"/>
          <p:nvPr/>
        </p:nvSpPr>
        <p:spPr>
          <a:xfrm>
            <a:off x="684212" y="5562600"/>
            <a:ext cx="10439400" cy="1200329"/>
          </a:xfrm>
          <a:prstGeom prst="rect">
            <a:avLst/>
          </a:prstGeom>
          <a:noFill/>
        </p:spPr>
        <p:txBody>
          <a:bodyPr wrap="square" rtlCol="0">
            <a:spAutoFit/>
          </a:bodyPr>
          <a:lstStyle/>
          <a:p>
            <a:pPr algn="just"/>
            <a:r>
              <a:rPr lang="en-US" dirty="0"/>
              <a:t>If the expected result doesn't match with the actual result, then we log a defect. The defect goes through the defect life cycle and the testers address the same after fix.</a:t>
            </a:r>
          </a:p>
        </p:txBody>
      </p:sp>
      <p:pic>
        <p:nvPicPr>
          <p:cNvPr id="3" name="Picture 2"/>
          <p:cNvPicPr>
            <a:picLocks noChangeAspect="1"/>
          </p:cNvPicPr>
          <p:nvPr/>
        </p:nvPicPr>
        <p:blipFill>
          <a:blip r:embed="rId2"/>
          <a:stretch>
            <a:fillRect/>
          </a:stretch>
        </p:blipFill>
        <p:spPr>
          <a:xfrm>
            <a:off x="1598612" y="3124200"/>
            <a:ext cx="7620000" cy="2247900"/>
          </a:xfrm>
          <a:prstGeom prst="rect">
            <a:avLst/>
          </a:prstGeom>
        </p:spPr>
      </p:pic>
    </p:spTree>
    <p:extLst>
      <p:ext uri="{BB962C8B-B14F-4D97-AF65-F5344CB8AC3E}">
        <p14:creationId xmlns:p14="http://schemas.microsoft.com/office/powerpoint/2010/main" val="2614530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Log</a:t>
            </a:r>
            <a:endParaRPr lang="en-US" dirty="0"/>
          </a:p>
        </p:txBody>
      </p:sp>
      <p:sp>
        <p:nvSpPr>
          <p:cNvPr id="3" name="TextBox 2"/>
          <p:cNvSpPr txBox="1"/>
          <p:nvPr/>
        </p:nvSpPr>
        <p:spPr>
          <a:xfrm>
            <a:off x="150812" y="2186049"/>
            <a:ext cx="10896600" cy="2957861"/>
          </a:xfrm>
          <a:prstGeom prst="rect">
            <a:avLst/>
          </a:prstGeom>
          <a:noFill/>
        </p:spPr>
        <p:txBody>
          <a:bodyPr wrap="square" rtlCol="0">
            <a:spAutoFit/>
          </a:bodyPr>
          <a:lstStyle/>
          <a:p>
            <a:pPr algn="just">
              <a:lnSpc>
                <a:spcPct val="150000"/>
              </a:lnSpc>
            </a:pPr>
            <a:r>
              <a:rPr lang="en-US" sz="1800" dirty="0">
                <a:latin typeface="Times New Roman" panose="02020603050405020304" pitchFamily="18" charset="0"/>
                <a:cs typeface="Times New Roman" panose="02020603050405020304" pitchFamily="18" charset="0"/>
              </a:rPr>
              <a:t>Test log is one of the crucial test artifact prepared during the process of testing. It provides a detailed summary of the overall test run and indicates the passed and failed tests. Additionally, test log also contains details and information about various test operations, including the source of issues and the reasons for failed operations. The focus of this report/document is to enable post execution diagnosis of failures and defects in the software.</a:t>
            </a:r>
          </a:p>
          <a:p>
            <a:pPr algn="just">
              <a:lnSpc>
                <a:spcPct val="150000"/>
              </a:lnSpc>
            </a:pPr>
            <a:r>
              <a:rPr lang="en-US" sz="1800" dirty="0">
                <a:latin typeface="Times New Roman" panose="02020603050405020304" pitchFamily="18" charset="0"/>
                <a:cs typeface="Times New Roman" panose="02020603050405020304" pitchFamily="18" charset="0"/>
              </a:rPr>
              <a:t>Testers play an extremely vital role in creating test logs, which should be created whenever test are executed or possibly when test scripts are implemented by the team. Moreover, apart from offering information about various tests, test log also includes images of the test application, links to files, and other various entries</a:t>
            </a:r>
            <a:r>
              <a:rPr lang="en-US" sz="1800" dirty="0" smtClean="0">
                <a:latin typeface="Times New Roman" panose="02020603050405020304" pitchFamily="18" charset="0"/>
                <a:cs typeface="Times New Roman" panose="02020603050405020304" pitchFamily="18" charset="0"/>
              </a:rPr>
              <a:t>. It helps</a:t>
            </a:r>
            <a:endParaRPr lang="en-US" sz="1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27012" y="985720"/>
            <a:ext cx="10744200" cy="1200329"/>
          </a:xfrm>
          <a:prstGeom prst="rect">
            <a:avLst/>
          </a:prstGeom>
          <a:noFill/>
        </p:spPr>
        <p:txBody>
          <a:bodyPr wrap="square" rtlCol="0">
            <a:spAutoFit/>
          </a:bodyPr>
          <a:lstStyle/>
          <a:p>
            <a:r>
              <a:rPr lang="en-US" b="1" dirty="0"/>
              <a:t>IEEE 829 Definition for Test Log: </a:t>
            </a:r>
            <a:r>
              <a:rPr lang="en-US" dirty="0"/>
              <a:t> “</a:t>
            </a:r>
            <a:r>
              <a:rPr lang="en-US" i="1" dirty="0"/>
              <a:t>To provide a chronological record of relevant details about the execution of tests, e.g. recording which tests cases were run, who ran them, in what order, and whether each test passed or failed.</a:t>
            </a:r>
            <a:r>
              <a:rPr lang="en-US" dirty="0"/>
              <a:t>”</a:t>
            </a:r>
          </a:p>
        </p:txBody>
      </p:sp>
      <p:sp>
        <p:nvSpPr>
          <p:cNvPr id="5" name="TextBox 4"/>
          <p:cNvSpPr txBox="1"/>
          <p:nvPr/>
        </p:nvSpPr>
        <p:spPr>
          <a:xfrm>
            <a:off x="150812" y="5181600"/>
            <a:ext cx="10972800" cy="1754326"/>
          </a:xfrm>
          <a:prstGeom prst="rect">
            <a:avLst/>
          </a:prstGeom>
          <a:noFill/>
        </p:spPr>
        <p:txBody>
          <a:bodyPr wrap="square" rtlCol="0">
            <a:spAutoFit/>
          </a:bodyPr>
          <a:lstStyle/>
          <a:p>
            <a:pPr marL="895243" lvl="1" indent="-285750" algn="just"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If you want to prove what you tested “two” days ago;</a:t>
            </a:r>
          </a:p>
          <a:p>
            <a:pPr marL="895243" lvl="1" indent="-285750" algn="just"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Traceability. You can mark every test case you have tested and be sure that you won’t check it the second time or that you won’t miss something important.</a:t>
            </a:r>
          </a:p>
          <a:p>
            <a:pPr marL="895243" lvl="1" indent="-285750" algn="just"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Senior QAs/Mentors/Leads can verify that the most junior people tested everything needed and didn’t skip any important test cases.</a:t>
            </a:r>
          </a:p>
          <a:p>
            <a:pPr algn="just"/>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823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1268</Words>
  <Application>Microsoft Office PowerPoint</Application>
  <PresentationFormat>Custom</PresentationFormat>
  <Paragraphs>184</Paragraphs>
  <Slides>17</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Tahoma</vt:lpstr>
      <vt:lpstr>Times New Roman</vt:lpstr>
      <vt:lpstr>Wingdings</vt:lpstr>
      <vt:lpstr>Office Theme</vt:lpstr>
      <vt:lpstr>PowerPoint Presentation</vt:lpstr>
      <vt:lpstr>Objectives</vt:lpstr>
      <vt:lpstr>Test Plan/Test Procedure</vt:lpstr>
      <vt:lpstr> Test Planning Activities: </vt:lpstr>
      <vt:lpstr>Test Documentation</vt:lpstr>
      <vt:lpstr>Test Execution</vt:lpstr>
      <vt:lpstr>Test Case</vt:lpstr>
      <vt:lpstr>Test case Example</vt:lpstr>
      <vt:lpstr>Test Log</vt:lpstr>
      <vt:lpstr>Problem Report/Bug Report/Defect Report</vt:lpstr>
      <vt:lpstr>Test Metrices</vt:lpstr>
      <vt:lpstr>Types Metrices</vt:lpstr>
      <vt:lpstr>PowerPoint Presentation</vt:lpstr>
      <vt:lpstr>Test Metrics Glossary</vt:lpstr>
      <vt:lpstr>Test Reports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2021-01-28T17:27:52Z</dcterms:modified>
</cp:coreProperties>
</file>