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ms-office.legacyDiagramText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s/slide129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4"/>
  </p:notesMasterIdLst>
  <p:sldIdLst>
    <p:sldId id="256" r:id="rId2"/>
    <p:sldId id="257" r:id="rId3"/>
    <p:sldId id="453" r:id="rId4"/>
    <p:sldId id="444" r:id="rId5"/>
    <p:sldId id="445" r:id="rId6"/>
    <p:sldId id="446" r:id="rId7"/>
    <p:sldId id="448" r:id="rId8"/>
    <p:sldId id="447" r:id="rId9"/>
    <p:sldId id="449" r:id="rId10"/>
    <p:sldId id="450" r:id="rId11"/>
    <p:sldId id="451" r:id="rId12"/>
    <p:sldId id="452" r:id="rId13"/>
    <p:sldId id="331" r:id="rId14"/>
    <p:sldId id="258" r:id="rId15"/>
    <p:sldId id="332" r:id="rId16"/>
    <p:sldId id="259" r:id="rId17"/>
    <p:sldId id="260" r:id="rId18"/>
    <p:sldId id="261" r:id="rId19"/>
    <p:sldId id="262" r:id="rId20"/>
    <p:sldId id="263" r:id="rId21"/>
    <p:sldId id="333" r:id="rId22"/>
    <p:sldId id="264" r:id="rId23"/>
    <p:sldId id="265" r:id="rId24"/>
    <p:sldId id="266" r:id="rId25"/>
    <p:sldId id="334" r:id="rId26"/>
    <p:sldId id="336" r:id="rId27"/>
    <p:sldId id="267" r:id="rId28"/>
    <p:sldId id="268" r:id="rId29"/>
    <p:sldId id="269" r:id="rId30"/>
    <p:sldId id="335" r:id="rId31"/>
    <p:sldId id="320" r:id="rId32"/>
    <p:sldId id="270" r:id="rId33"/>
    <p:sldId id="272" r:id="rId34"/>
    <p:sldId id="271" r:id="rId35"/>
    <p:sldId id="274" r:id="rId36"/>
    <p:sldId id="337" r:id="rId37"/>
    <p:sldId id="309" r:id="rId38"/>
    <p:sldId id="284" r:id="rId39"/>
    <p:sldId id="285" r:id="rId40"/>
    <p:sldId id="324" r:id="rId41"/>
    <p:sldId id="286" r:id="rId42"/>
    <p:sldId id="325" r:id="rId43"/>
    <p:sldId id="322" r:id="rId44"/>
    <p:sldId id="323" r:id="rId45"/>
    <p:sldId id="327" r:id="rId46"/>
    <p:sldId id="326" r:id="rId47"/>
    <p:sldId id="294" r:id="rId48"/>
    <p:sldId id="295" r:id="rId49"/>
    <p:sldId id="288" r:id="rId50"/>
    <p:sldId id="329" r:id="rId51"/>
    <p:sldId id="454" r:id="rId52"/>
    <p:sldId id="310" r:id="rId53"/>
    <p:sldId id="289" r:id="rId54"/>
    <p:sldId id="296" r:id="rId55"/>
    <p:sldId id="297" r:id="rId56"/>
    <p:sldId id="291" r:id="rId57"/>
    <p:sldId id="292" r:id="rId58"/>
    <p:sldId id="330" r:id="rId59"/>
    <p:sldId id="459" r:id="rId60"/>
    <p:sldId id="460" r:id="rId61"/>
    <p:sldId id="461" r:id="rId62"/>
    <p:sldId id="462" r:id="rId63"/>
    <p:sldId id="311" r:id="rId64"/>
    <p:sldId id="312" r:id="rId65"/>
    <p:sldId id="342" r:id="rId66"/>
    <p:sldId id="343" r:id="rId67"/>
    <p:sldId id="344" r:id="rId68"/>
    <p:sldId id="346" r:id="rId69"/>
    <p:sldId id="351" r:id="rId70"/>
    <p:sldId id="354" r:id="rId71"/>
    <p:sldId id="363" r:id="rId72"/>
    <p:sldId id="298" r:id="rId73"/>
    <p:sldId id="338" r:id="rId74"/>
    <p:sldId id="299" r:id="rId75"/>
    <p:sldId id="341" r:id="rId76"/>
    <p:sldId id="340" r:id="rId77"/>
    <p:sldId id="300" r:id="rId78"/>
    <p:sldId id="301" r:id="rId79"/>
    <p:sldId id="302" r:id="rId80"/>
    <p:sldId id="303" r:id="rId81"/>
    <p:sldId id="304" r:id="rId82"/>
    <p:sldId id="305" r:id="rId83"/>
    <p:sldId id="313" r:id="rId84"/>
    <p:sldId id="314" r:id="rId85"/>
    <p:sldId id="315" r:id="rId86"/>
    <p:sldId id="307" r:id="rId87"/>
    <p:sldId id="316" r:id="rId88"/>
    <p:sldId id="317" r:id="rId89"/>
    <p:sldId id="318" r:id="rId90"/>
    <p:sldId id="439" r:id="rId91"/>
    <p:sldId id="440" r:id="rId92"/>
    <p:sldId id="441" r:id="rId93"/>
    <p:sldId id="442" r:id="rId94"/>
    <p:sldId id="364" r:id="rId95"/>
    <p:sldId id="365" r:id="rId96"/>
    <p:sldId id="369" r:id="rId97"/>
    <p:sldId id="370" r:id="rId98"/>
    <p:sldId id="371" r:id="rId99"/>
    <p:sldId id="372" r:id="rId100"/>
    <p:sldId id="373" r:id="rId101"/>
    <p:sldId id="443" r:id="rId102"/>
    <p:sldId id="377" r:id="rId103"/>
    <p:sldId id="378" r:id="rId104"/>
    <p:sldId id="379" r:id="rId105"/>
    <p:sldId id="382" r:id="rId106"/>
    <p:sldId id="383" r:id="rId107"/>
    <p:sldId id="384" r:id="rId108"/>
    <p:sldId id="385" r:id="rId109"/>
    <p:sldId id="386" r:id="rId110"/>
    <p:sldId id="387" r:id="rId111"/>
    <p:sldId id="388" r:id="rId112"/>
    <p:sldId id="389" r:id="rId113"/>
    <p:sldId id="390" r:id="rId114"/>
    <p:sldId id="391" r:id="rId115"/>
    <p:sldId id="404" r:id="rId116"/>
    <p:sldId id="405" r:id="rId117"/>
    <p:sldId id="406" r:id="rId118"/>
    <p:sldId id="392" r:id="rId119"/>
    <p:sldId id="393" r:id="rId120"/>
    <p:sldId id="394" r:id="rId121"/>
    <p:sldId id="395" r:id="rId122"/>
    <p:sldId id="396" r:id="rId123"/>
    <p:sldId id="397" r:id="rId124"/>
    <p:sldId id="398" r:id="rId125"/>
    <p:sldId id="399" r:id="rId126"/>
    <p:sldId id="400" r:id="rId127"/>
    <p:sldId id="401" r:id="rId128"/>
    <p:sldId id="402" r:id="rId129"/>
    <p:sldId id="407" r:id="rId130"/>
    <p:sldId id="408" r:id="rId131"/>
    <p:sldId id="409" r:id="rId132"/>
    <p:sldId id="410" r:id="rId133"/>
    <p:sldId id="411" r:id="rId134"/>
    <p:sldId id="412" r:id="rId135"/>
    <p:sldId id="413" r:id="rId136"/>
    <p:sldId id="414" r:id="rId137"/>
    <p:sldId id="415" r:id="rId138"/>
    <p:sldId id="416" r:id="rId139"/>
    <p:sldId id="418" r:id="rId140"/>
    <p:sldId id="419" r:id="rId141"/>
    <p:sldId id="420" r:id="rId142"/>
    <p:sldId id="421" r:id="rId143"/>
    <p:sldId id="422" r:id="rId144"/>
    <p:sldId id="423" r:id="rId145"/>
    <p:sldId id="424" r:id="rId146"/>
    <p:sldId id="425" r:id="rId147"/>
    <p:sldId id="426" r:id="rId148"/>
    <p:sldId id="427" r:id="rId149"/>
    <p:sldId id="417" r:id="rId150"/>
    <p:sldId id="428" r:id="rId151"/>
    <p:sldId id="429" r:id="rId152"/>
    <p:sldId id="430" r:id="rId153"/>
    <p:sldId id="431" r:id="rId154"/>
    <p:sldId id="432" r:id="rId155"/>
    <p:sldId id="433" r:id="rId156"/>
    <p:sldId id="434" r:id="rId157"/>
    <p:sldId id="435" r:id="rId158"/>
    <p:sldId id="436" r:id="rId159"/>
    <p:sldId id="437" r:id="rId160"/>
    <p:sldId id="438" r:id="rId161"/>
    <p:sldId id="293" r:id="rId162"/>
    <p:sldId id="463" r:id="rId163"/>
    <p:sldId id="464" r:id="rId164"/>
    <p:sldId id="465" r:id="rId165"/>
    <p:sldId id="466" r:id="rId166"/>
    <p:sldId id="467" r:id="rId167"/>
    <p:sldId id="468" r:id="rId168"/>
    <p:sldId id="469" r:id="rId169"/>
    <p:sldId id="470" r:id="rId170"/>
    <p:sldId id="471" r:id="rId171"/>
    <p:sldId id="472" r:id="rId172"/>
    <p:sldId id="473" r:id="rId1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9749" autoAdjust="0"/>
  </p:normalViewPr>
  <p:slideViewPr>
    <p:cSldViewPr>
      <p:cViewPr varScale="1">
        <p:scale>
          <a:sx n="69" d="100"/>
          <a:sy n="69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presProps" Target="pres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notesMaster" Target="notesMasters/notesMaster1.xml"/><Relationship Id="rId179" Type="http://schemas.microsoft.com/office/2006/relationships/legacyDocTextInfo" Target="legacyDocTextInfo.bin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E162CD-F481-4555-A1C9-9B904D5D0071}" type="doc">
      <dgm:prSet loTypeId="urn:microsoft.com/office/officeart/2005/8/layout/hierarchy3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13DC21BA-0375-4D85-9095-010A1A55028E}">
      <dgm:prSet phldrT="[Text]"/>
      <dgm:spPr/>
      <dgm:t>
        <a:bodyPr/>
        <a:lstStyle/>
        <a:p>
          <a:r>
            <a:rPr lang="en-US" dirty="0" smtClean="0"/>
            <a:t>Both within and outside</a:t>
          </a:r>
          <a:endParaRPr lang="en-US" dirty="0"/>
        </a:p>
      </dgm:t>
    </dgm:pt>
    <dgm:pt modelId="{444A3829-7DCA-4BE1-9254-D9763C648956}" type="parTrans" cxnId="{DA28AF63-86C8-4850-A930-D30537FEC5BE}">
      <dgm:prSet/>
      <dgm:spPr/>
      <dgm:t>
        <a:bodyPr/>
        <a:lstStyle/>
        <a:p>
          <a:endParaRPr lang="en-US"/>
        </a:p>
      </dgm:t>
    </dgm:pt>
    <dgm:pt modelId="{B01CC529-6DB2-4846-85F2-84A5A4E508AA}" type="sibTrans" cxnId="{DA28AF63-86C8-4850-A930-D30537FEC5BE}">
      <dgm:prSet/>
      <dgm:spPr/>
      <dgm:t>
        <a:bodyPr/>
        <a:lstStyle/>
        <a:p>
          <a:endParaRPr lang="en-US"/>
        </a:p>
      </dgm:t>
    </dgm:pt>
    <dgm:pt modelId="{50031ADA-8305-4F92-9E9B-EC841BC67751}">
      <dgm:prSet phldrT="[Text]" custT="1"/>
      <dgm:spPr/>
      <dgm:t>
        <a:bodyPr/>
        <a:lstStyle/>
        <a:p>
          <a:r>
            <a:rPr lang="en-US" sz="1800" i="1" dirty="0" smtClean="0"/>
            <a:t>Escherichia</a:t>
          </a:r>
          <a:endParaRPr lang="en-US" sz="1800" i="1" dirty="0"/>
        </a:p>
      </dgm:t>
    </dgm:pt>
    <dgm:pt modelId="{DBB2D022-49F0-4B27-9B06-49BD17099B26}" type="parTrans" cxnId="{245B70B9-9A63-460E-9B88-D66F14A7535C}">
      <dgm:prSet/>
      <dgm:spPr/>
      <dgm:t>
        <a:bodyPr/>
        <a:lstStyle/>
        <a:p>
          <a:endParaRPr lang="en-US"/>
        </a:p>
      </dgm:t>
    </dgm:pt>
    <dgm:pt modelId="{A6A89037-AF46-4471-8227-35D243081128}" type="sibTrans" cxnId="{245B70B9-9A63-460E-9B88-D66F14A7535C}">
      <dgm:prSet/>
      <dgm:spPr/>
      <dgm:t>
        <a:bodyPr/>
        <a:lstStyle/>
        <a:p>
          <a:endParaRPr lang="en-US"/>
        </a:p>
      </dgm:t>
    </dgm:pt>
    <dgm:pt modelId="{A6395BEB-9325-4B9B-A629-42CB98710618}">
      <dgm:prSet phldrT="[Text]" custT="1"/>
      <dgm:spPr/>
      <dgm:t>
        <a:bodyPr/>
        <a:lstStyle/>
        <a:p>
          <a:r>
            <a:rPr lang="en-US" sz="1800" i="1" dirty="0" smtClean="0"/>
            <a:t>Salmonella</a:t>
          </a:r>
          <a:endParaRPr lang="en-US" sz="1800" i="1" dirty="0"/>
        </a:p>
      </dgm:t>
    </dgm:pt>
    <dgm:pt modelId="{4A0C4171-5BBA-47D3-8B0E-2FEF62C08DC3}" type="parTrans" cxnId="{99CF41A5-F9CF-4BA2-9E31-8D6DD55110DD}">
      <dgm:prSet/>
      <dgm:spPr/>
      <dgm:t>
        <a:bodyPr/>
        <a:lstStyle/>
        <a:p>
          <a:endParaRPr lang="en-US"/>
        </a:p>
      </dgm:t>
    </dgm:pt>
    <dgm:pt modelId="{7FA765BF-5289-47F8-8BC5-132477A4E6A9}" type="sibTrans" cxnId="{99CF41A5-F9CF-4BA2-9E31-8D6DD55110DD}">
      <dgm:prSet/>
      <dgm:spPr/>
      <dgm:t>
        <a:bodyPr/>
        <a:lstStyle/>
        <a:p>
          <a:endParaRPr lang="en-US"/>
        </a:p>
      </dgm:t>
    </dgm:pt>
    <dgm:pt modelId="{0955F07B-9147-47AB-9361-072ED2F9852A}">
      <dgm:prSet phldrT="[Text]"/>
      <dgm:spPr/>
      <dgm:t>
        <a:bodyPr/>
        <a:lstStyle/>
        <a:p>
          <a:r>
            <a:rPr lang="en-US" dirty="0" smtClean="0"/>
            <a:t>Primarily within</a:t>
          </a:r>
          <a:endParaRPr lang="en-US" dirty="0"/>
        </a:p>
      </dgm:t>
    </dgm:pt>
    <dgm:pt modelId="{EA7C8A30-88E5-4E5C-9602-B8312AAA09BD}" type="parTrans" cxnId="{45F71D18-E156-4310-9C5E-F892C7616567}">
      <dgm:prSet/>
      <dgm:spPr/>
      <dgm:t>
        <a:bodyPr/>
        <a:lstStyle/>
        <a:p>
          <a:endParaRPr lang="en-US"/>
        </a:p>
      </dgm:t>
    </dgm:pt>
    <dgm:pt modelId="{86FE54A1-EF2D-4D1D-964B-6A27F93AE90A}" type="sibTrans" cxnId="{45F71D18-E156-4310-9C5E-F892C7616567}">
      <dgm:prSet/>
      <dgm:spPr/>
      <dgm:t>
        <a:bodyPr/>
        <a:lstStyle/>
        <a:p>
          <a:endParaRPr lang="en-US"/>
        </a:p>
      </dgm:t>
    </dgm:pt>
    <dgm:pt modelId="{A51C6371-02A0-4456-9B43-26E53B59EF61}">
      <dgm:prSet phldrT="[Text]" custT="1"/>
      <dgm:spPr/>
      <dgm:t>
        <a:bodyPr/>
        <a:lstStyle/>
        <a:p>
          <a:r>
            <a:rPr lang="en-US" sz="1600" i="1" dirty="0" err="1" smtClean="0"/>
            <a:t>Shigella</a:t>
          </a:r>
          <a:r>
            <a:rPr lang="en-US" sz="1600" i="1" dirty="0" smtClean="0"/>
            <a:t>, </a:t>
          </a:r>
          <a:r>
            <a:rPr lang="en-US" sz="1600" i="1" dirty="0" err="1" smtClean="0"/>
            <a:t>vibrio</a:t>
          </a:r>
          <a:endParaRPr lang="en-US" sz="1600" i="1" dirty="0"/>
        </a:p>
      </dgm:t>
    </dgm:pt>
    <dgm:pt modelId="{3E93B4A7-3A8C-46AB-A1D7-D240C10EBB46}" type="parTrans" cxnId="{C737009B-E60B-4232-9F20-2981C279F87B}">
      <dgm:prSet/>
      <dgm:spPr/>
      <dgm:t>
        <a:bodyPr/>
        <a:lstStyle/>
        <a:p>
          <a:endParaRPr lang="en-US"/>
        </a:p>
      </dgm:t>
    </dgm:pt>
    <dgm:pt modelId="{310AC018-5F6C-4761-8D5D-02EC1346964E}" type="sibTrans" cxnId="{C737009B-E60B-4232-9F20-2981C279F87B}">
      <dgm:prSet/>
      <dgm:spPr/>
      <dgm:t>
        <a:bodyPr/>
        <a:lstStyle/>
        <a:p>
          <a:endParaRPr lang="en-US"/>
        </a:p>
      </dgm:t>
    </dgm:pt>
    <dgm:pt modelId="{0E5F16ED-DFCE-40CE-B5D8-AC357B1AF89B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Campylobacter</a:t>
          </a:r>
        </a:p>
        <a:p>
          <a:r>
            <a:rPr lang="en-US" sz="1400" dirty="0" smtClean="0">
              <a:solidFill>
                <a:schemeClr val="tx1"/>
              </a:solidFill>
            </a:rPr>
            <a:t>Helicobacter</a:t>
          </a:r>
          <a:endParaRPr lang="en-US" sz="1400" dirty="0">
            <a:solidFill>
              <a:schemeClr val="tx1"/>
            </a:solidFill>
          </a:endParaRPr>
        </a:p>
      </dgm:t>
    </dgm:pt>
    <dgm:pt modelId="{92BAD96B-9F78-4F54-A1C1-A03BCE0586FD}" type="parTrans" cxnId="{A8AAED36-C8EB-4056-ABE4-6994AFFC70FE}">
      <dgm:prSet/>
      <dgm:spPr/>
      <dgm:t>
        <a:bodyPr/>
        <a:lstStyle/>
        <a:p>
          <a:endParaRPr lang="en-US"/>
        </a:p>
      </dgm:t>
    </dgm:pt>
    <dgm:pt modelId="{75E53F6B-38BA-4A06-9627-69BE0AF8F271}" type="sibTrans" cxnId="{A8AAED36-C8EB-4056-ABE4-6994AFFC70FE}">
      <dgm:prSet/>
      <dgm:spPr/>
      <dgm:t>
        <a:bodyPr/>
        <a:lstStyle/>
        <a:p>
          <a:endParaRPr lang="en-US"/>
        </a:p>
      </dgm:t>
    </dgm:pt>
    <dgm:pt modelId="{84ED272C-DF1D-4785-B887-A75E1C4D6927}">
      <dgm:prSet/>
      <dgm:spPr/>
      <dgm:t>
        <a:bodyPr/>
        <a:lstStyle/>
        <a:p>
          <a:r>
            <a:rPr lang="en-US" dirty="0" smtClean="0"/>
            <a:t>Outside only</a:t>
          </a:r>
          <a:endParaRPr lang="en-US" dirty="0"/>
        </a:p>
      </dgm:t>
    </dgm:pt>
    <dgm:pt modelId="{5E635DC0-DAF0-444F-B1F0-6A61E880C1F0}" type="parTrans" cxnId="{5154DAA9-603C-4FB5-9F6A-11A63E054E9A}">
      <dgm:prSet/>
      <dgm:spPr/>
      <dgm:t>
        <a:bodyPr/>
        <a:lstStyle/>
        <a:p>
          <a:endParaRPr lang="en-US"/>
        </a:p>
      </dgm:t>
    </dgm:pt>
    <dgm:pt modelId="{B240E20C-DEE9-4C30-BA94-D9AFDB776441}" type="sibTrans" cxnId="{5154DAA9-603C-4FB5-9F6A-11A63E054E9A}">
      <dgm:prSet/>
      <dgm:spPr/>
      <dgm:t>
        <a:bodyPr/>
        <a:lstStyle/>
        <a:p>
          <a:endParaRPr lang="en-US"/>
        </a:p>
      </dgm:t>
    </dgm:pt>
    <dgm:pt modelId="{C1F8E6E6-3AD4-4270-AA60-1CEA6192520C}">
      <dgm:prSet/>
      <dgm:spPr/>
      <dgm:t>
        <a:bodyPr/>
        <a:lstStyle/>
        <a:p>
          <a:r>
            <a:rPr lang="en-US" dirty="0" err="1" smtClean="0"/>
            <a:t>Klebsiella-Enterobacter-Serratia</a:t>
          </a:r>
          <a:r>
            <a:rPr lang="en-US" dirty="0" smtClean="0"/>
            <a:t> </a:t>
          </a:r>
          <a:r>
            <a:rPr lang="en-US" dirty="0" err="1" smtClean="0"/>
            <a:t>gp</a:t>
          </a:r>
          <a:endParaRPr lang="en-US" dirty="0"/>
        </a:p>
      </dgm:t>
    </dgm:pt>
    <dgm:pt modelId="{894B6150-DA9C-4041-A057-0250594146FF}" type="parTrans" cxnId="{9C83EE0C-911F-4233-B136-7C763A4366C3}">
      <dgm:prSet/>
      <dgm:spPr/>
      <dgm:t>
        <a:bodyPr/>
        <a:lstStyle/>
        <a:p>
          <a:endParaRPr lang="en-US"/>
        </a:p>
      </dgm:t>
    </dgm:pt>
    <dgm:pt modelId="{C4A211FC-7FF3-4A5C-BFAA-E34B1B3CF504}" type="sibTrans" cxnId="{9C83EE0C-911F-4233-B136-7C763A4366C3}">
      <dgm:prSet/>
      <dgm:spPr/>
      <dgm:t>
        <a:bodyPr/>
        <a:lstStyle/>
        <a:p>
          <a:endParaRPr lang="en-US"/>
        </a:p>
      </dgm:t>
    </dgm:pt>
    <dgm:pt modelId="{2515F654-9AA9-4B83-A3F1-BC5B4F4F6599}">
      <dgm:prSet/>
      <dgm:spPr/>
      <dgm:t>
        <a:bodyPr/>
        <a:lstStyle/>
        <a:p>
          <a:r>
            <a:rPr lang="en-US" dirty="0" smtClean="0"/>
            <a:t>Proteus-</a:t>
          </a:r>
          <a:r>
            <a:rPr lang="en-US" dirty="0" err="1" smtClean="0"/>
            <a:t>Providencia</a:t>
          </a:r>
          <a:r>
            <a:rPr lang="en-US" dirty="0" smtClean="0"/>
            <a:t>-</a:t>
          </a:r>
          <a:r>
            <a:rPr lang="en-US" dirty="0" err="1" smtClean="0"/>
            <a:t>Morganella</a:t>
          </a:r>
          <a:r>
            <a:rPr lang="en-US" dirty="0" smtClean="0"/>
            <a:t> </a:t>
          </a:r>
          <a:r>
            <a:rPr lang="en-US" dirty="0" err="1" smtClean="0"/>
            <a:t>gp</a:t>
          </a:r>
          <a:endParaRPr lang="en-US" dirty="0"/>
        </a:p>
      </dgm:t>
    </dgm:pt>
    <dgm:pt modelId="{A2A90646-03C2-456E-81D0-48B2ECCDA31B}" type="parTrans" cxnId="{3F8DA62B-1D4E-4C95-88B2-A24B0E648503}">
      <dgm:prSet/>
      <dgm:spPr/>
      <dgm:t>
        <a:bodyPr/>
        <a:lstStyle/>
        <a:p>
          <a:endParaRPr lang="en-US"/>
        </a:p>
      </dgm:t>
    </dgm:pt>
    <dgm:pt modelId="{B81D3D73-23E2-489E-A2E2-8049F556E01A}" type="sibTrans" cxnId="{3F8DA62B-1D4E-4C95-88B2-A24B0E648503}">
      <dgm:prSet/>
      <dgm:spPr/>
      <dgm:t>
        <a:bodyPr/>
        <a:lstStyle/>
        <a:p>
          <a:endParaRPr lang="en-US"/>
        </a:p>
      </dgm:t>
    </dgm:pt>
    <dgm:pt modelId="{E1A8DA41-A556-46E5-8C8A-63FCA2D52ED8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Pseudomonas</a:t>
          </a:r>
          <a:endParaRPr lang="en-US" dirty="0">
            <a:solidFill>
              <a:schemeClr val="tx1"/>
            </a:solidFill>
          </a:endParaRPr>
        </a:p>
      </dgm:t>
    </dgm:pt>
    <dgm:pt modelId="{068CFC09-801F-45BA-8796-54DEE7CABB3C}" type="parTrans" cxnId="{150072AF-D566-4654-A3FF-7989AFAAA663}">
      <dgm:prSet/>
      <dgm:spPr/>
      <dgm:t>
        <a:bodyPr/>
        <a:lstStyle/>
        <a:p>
          <a:endParaRPr lang="en-US"/>
        </a:p>
      </dgm:t>
    </dgm:pt>
    <dgm:pt modelId="{6319ADA4-4B88-455A-AD41-BF914CED0D0D}" type="sibTrans" cxnId="{150072AF-D566-4654-A3FF-7989AFAAA663}">
      <dgm:prSet/>
      <dgm:spPr/>
      <dgm:t>
        <a:bodyPr/>
        <a:lstStyle/>
        <a:p>
          <a:endParaRPr lang="en-US"/>
        </a:p>
      </dgm:t>
    </dgm:pt>
    <dgm:pt modelId="{6F147845-285B-4EF3-9506-1AD7355DF796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Bacteroides</a:t>
          </a:r>
          <a:endParaRPr lang="en-US" dirty="0">
            <a:solidFill>
              <a:schemeClr val="tx1"/>
            </a:solidFill>
          </a:endParaRPr>
        </a:p>
      </dgm:t>
    </dgm:pt>
    <dgm:pt modelId="{343AD84D-75D8-4E0F-BB7D-48A10F4D1E25}" type="parTrans" cxnId="{D9D936B6-889A-4FCF-8FAA-9E61C4B51F54}">
      <dgm:prSet/>
      <dgm:spPr/>
      <dgm:t>
        <a:bodyPr/>
        <a:lstStyle/>
        <a:p>
          <a:endParaRPr lang="en-US"/>
        </a:p>
      </dgm:t>
    </dgm:pt>
    <dgm:pt modelId="{81A73D5B-DBA4-4309-BD38-55FEA134CA10}" type="sibTrans" cxnId="{D9D936B6-889A-4FCF-8FAA-9E61C4B51F54}">
      <dgm:prSet/>
      <dgm:spPr/>
      <dgm:t>
        <a:bodyPr/>
        <a:lstStyle/>
        <a:p>
          <a:endParaRPr lang="en-US"/>
        </a:p>
      </dgm:t>
    </dgm:pt>
    <dgm:pt modelId="{EBECE1BC-1529-4BA4-B20F-7ADD08ED3884}" type="pres">
      <dgm:prSet presAssocID="{D0E162CD-F481-4555-A1C9-9B904D5D00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0D52D99-0232-4AE4-9015-069741068957}" type="pres">
      <dgm:prSet presAssocID="{13DC21BA-0375-4D85-9095-010A1A55028E}" presName="root" presStyleCnt="0"/>
      <dgm:spPr/>
      <dgm:t>
        <a:bodyPr/>
        <a:lstStyle/>
        <a:p>
          <a:endParaRPr lang="en-US"/>
        </a:p>
      </dgm:t>
    </dgm:pt>
    <dgm:pt modelId="{EDE15015-0189-4DF0-82C9-617CD3867508}" type="pres">
      <dgm:prSet presAssocID="{13DC21BA-0375-4D85-9095-010A1A55028E}" presName="rootComposite" presStyleCnt="0"/>
      <dgm:spPr/>
      <dgm:t>
        <a:bodyPr/>
        <a:lstStyle/>
        <a:p>
          <a:endParaRPr lang="en-US"/>
        </a:p>
      </dgm:t>
    </dgm:pt>
    <dgm:pt modelId="{515A5D10-18EF-4E48-A0D1-DE3FC23B713B}" type="pres">
      <dgm:prSet presAssocID="{13DC21BA-0375-4D85-9095-010A1A55028E}" presName="rootText" presStyleLbl="node1" presStyleIdx="0" presStyleCnt="3" custScaleY="102943"/>
      <dgm:spPr/>
      <dgm:t>
        <a:bodyPr/>
        <a:lstStyle/>
        <a:p>
          <a:endParaRPr lang="en-US"/>
        </a:p>
      </dgm:t>
    </dgm:pt>
    <dgm:pt modelId="{AA335346-1E72-4857-91D7-1D5F6C276F92}" type="pres">
      <dgm:prSet presAssocID="{13DC21BA-0375-4D85-9095-010A1A55028E}" presName="rootConnector" presStyleLbl="node1" presStyleIdx="0" presStyleCnt="3"/>
      <dgm:spPr/>
      <dgm:t>
        <a:bodyPr/>
        <a:lstStyle/>
        <a:p>
          <a:endParaRPr lang="en-US"/>
        </a:p>
      </dgm:t>
    </dgm:pt>
    <dgm:pt modelId="{53C7CE13-2323-4C99-87E7-DF1996CD7C09}" type="pres">
      <dgm:prSet presAssocID="{13DC21BA-0375-4D85-9095-010A1A55028E}" presName="childShape" presStyleCnt="0"/>
      <dgm:spPr/>
      <dgm:t>
        <a:bodyPr/>
        <a:lstStyle/>
        <a:p>
          <a:endParaRPr lang="en-US"/>
        </a:p>
      </dgm:t>
    </dgm:pt>
    <dgm:pt modelId="{F74720E6-9AD8-4C5C-B371-C55C3B0689B7}" type="pres">
      <dgm:prSet presAssocID="{DBB2D022-49F0-4B27-9B06-49BD17099B26}" presName="Name13" presStyleLbl="parChTrans1D2" presStyleIdx="0" presStyleCnt="8"/>
      <dgm:spPr/>
      <dgm:t>
        <a:bodyPr/>
        <a:lstStyle/>
        <a:p>
          <a:endParaRPr lang="en-US"/>
        </a:p>
      </dgm:t>
    </dgm:pt>
    <dgm:pt modelId="{EA324FD9-45D9-4E56-91EB-02DAD7415782}" type="pres">
      <dgm:prSet presAssocID="{50031ADA-8305-4F92-9E9B-EC841BC67751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ACCAE-D9C3-4031-9670-14047029D962}" type="pres">
      <dgm:prSet presAssocID="{4A0C4171-5BBA-47D3-8B0E-2FEF62C08DC3}" presName="Name13" presStyleLbl="parChTrans1D2" presStyleIdx="1" presStyleCnt="8"/>
      <dgm:spPr/>
      <dgm:t>
        <a:bodyPr/>
        <a:lstStyle/>
        <a:p>
          <a:endParaRPr lang="en-US"/>
        </a:p>
      </dgm:t>
    </dgm:pt>
    <dgm:pt modelId="{C3EAD440-35AD-4DAB-8938-B11C9C27C2DC}" type="pres">
      <dgm:prSet presAssocID="{A6395BEB-9325-4B9B-A629-42CB98710618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B8B93-06A1-4D26-82CA-8FB17B20964F}" type="pres">
      <dgm:prSet presAssocID="{0955F07B-9147-47AB-9361-072ED2F9852A}" presName="root" presStyleCnt="0"/>
      <dgm:spPr/>
      <dgm:t>
        <a:bodyPr/>
        <a:lstStyle/>
        <a:p>
          <a:endParaRPr lang="en-US"/>
        </a:p>
      </dgm:t>
    </dgm:pt>
    <dgm:pt modelId="{E9CE6A40-85EF-44CA-A09F-7AC5B19DEED8}" type="pres">
      <dgm:prSet presAssocID="{0955F07B-9147-47AB-9361-072ED2F9852A}" presName="rootComposite" presStyleCnt="0"/>
      <dgm:spPr/>
      <dgm:t>
        <a:bodyPr/>
        <a:lstStyle/>
        <a:p>
          <a:endParaRPr lang="en-US"/>
        </a:p>
      </dgm:t>
    </dgm:pt>
    <dgm:pt modelId="{EBBC1757-D324-4B28-8637-5CCBEB4BF8E9}" type="pres">
      <dgm:prSet presAssocID="{0955F07B-9147-47AB-9361-072ED2F9852A}" presName="rootText" presStyleLbl="node1" presStyleIdx="1" presStyleCnt="3"/>
      <dgm:spPr/>
      <dgm:t>
        <a:bodyPr/>
        <a:lstStyle/>
        <a:p>
          <a:endParaRPr lang="en-US"/>
        </a:p>
      </dgm:t>
    </dgm:pt>
    <dgm:pt modelId="{DD3A580C-9E99-458A-B52E-81E578E61274}" type="pres">
      <dgm:prSet presAssocID="{0955F07B-9147-47AB-9361-072ED2F9852A}" presName="rootConnector" presStyleLbl="node1" presStyleIdx="1" presStyleCnt="3"/>
      <dgm:spPr/>
      <dgm:t>
        <a:bodyPr/>
        <a:lstStyle/>
        <a:p>
          <a:endParaRPr lang="en-US"/>
        </a:p>
      </dgm:t>
    </dgm:pt>
    <dgm:pt modelId="{24EE780C-CA16-4416-BAEE-8F71A53BECF6}" type="pres">
      <dgm:prSet presAssocID="{0955F07B-9147-47AB-9361-072ED2F9852A}" presName="childShape" presStyleCnt="0"/>
      <dgm:spPr/>
      <dgm:t>
        <a:bodyPr/>
        <a:lstStyle/>
        <a:p>
          <a:endParaRPr lang="en-US"/>
        </a:p>
      </dgm:t>
    </dgm:pt>
    <dgm:pt modelId="{77357DFE-94F9-4843-A24C-31DE071F9320}" type="pres">
      <dgm:prSet presAssocID="{3E93B4A7-3A8C-46AB-A1D7-D240C10EBB46}" presName="Name13" presStyleLbl="parChTrans1D2" presStyleIdx="2" presStyleCnt="8"/>
      <dgm:spPr/>
      <dgm:t>
        <a:bodyPr/>
        <a:lstStyle/>
        <a:p>
          <a:endParaRPr lang="en-US"/>
        </a:p>
      </dgm:t>
    </dgm:pt>
    <dgm:pt modelId="{CFBA9E38-7C67-4C7D-A194-0693FB6D5299}" type="pres">
      <dgm:prSet presAssocID="{A51C6371-02A0-4456-9B43-26E53B59EF61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51D5B-6C85-48B2-9E50-DAA765FC0A61}" type="pres">
      <dgm:prSet presAssocID="{92BAD96B-9F78-4F54-A1C1-A03BCE0586FD}" presName="Name13" presStyleLbl="parChTrans1D2" presStyleIdx="3" presStyleCnt="8"/>
      <dgm:spPr/>
      <dgm:t>
        <a:bodyPr/>
        <a:lstStyle/>
        <a:p>
          <a:endParaRPr lang="en-US"/>
        </a:p>
      </dgm:t>
    </dgm:pt>
    <dgm:pt modelId="{8B5C62A1-C5BE-4172-82A6-85657CCC3B08}" type="pres">
      <dgm:prSet presAssocID="{0E5F16ED-DFCE-40CE-B5D8-AC357B1AF89B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AE4EF-3F2F-41A1-8E46-E55C18E2B4DD}" type="pres">
      <dgm:prSet presAssocID="{84ED272C-DF1D-4785-B887-A75E1C4D6927}" presName="root" presStyleCnt="0"/>
      <dgm:spPr/>
      <dgm:t>
        <a:bodyPr/>
        <a:lstStyle/>
        <a:p>
          <a:endParaRPr lang="en-US"/>
        </a:p>
      </dgm:t>
    </dgm:pt>
    <dgm:pt modelId="{007B5D86-6545-4B77-905E-0659C8265329}" type="pres">
      <dgm:prSet presAssocID="{84ED272C-DF1D-4785-B887-A75E1C4D6927}" presName="rootComposite" presStyleCnt="0"/>
      <dgm:spPr/>
      <dgm:t>
        <a:bodyPr/>
        <a:lstStyle/>
        <a:p>
          <a:endParaRPr lang="en-US"/>
        </a:p>
      </dgm:t>
    </dgm:pt>
    <dgm:pt modelId="{8A2210E6-E777-4611-B8C3-A94D89E659A0}" type="pres">
      <dgm:prSet presAssocID="{84ED272C-DF1D-4785-B887-A75E1C4D6927}" presName="rootText" presStyleLbl="node1" presStyleIdx="2" presStyleCnt="3"/>
      <dgm:spPr/>
      <dgm:t>
        <a:bodyPr/>
        <a:lstStyle/>
        <a:p>
          <a:endParaRPr lang="en-US"/>
        </a:p>
      </dgm:t>
    </dgm:pt>
    <dgm:pt modelId="{9D6785C4-EEEF-4556-9327-95A697C5C844}" type="pres">
      <dgm:prSet presAssocID="{84ED272C-DF1D-4785-B887-A75E1C4D6927}" presName="rootConnector" presStyleLbl="node1" presStyleIdx="2" presStyleCnt="3"/>
      <dgm:spPr/>
      <dgm:t>
        <a:bodyPr/>
        <a:lstStyle/>
        <a:p>
          <a:endParaRPr lang="en-US"/>
        </a:p>
      </dgm:t>
    </dgm:pt>
    <dgm:pt modelId="{8FD7C1F2-FD43-435B-99C5-6E6D5FC0C475}" type="pres">
      <dgm:prSet presAssocID="{84ED272C-DF1D-4785-B887-A75E1C4D6927}" presName="childShape" presStyleCnt="0"/>
      <dgm:spPr/>
      <dgm:t>
        <a:bodyPr/>
        <a:lstStyle/>
        <a:p>
          <a:endParaRPr lang="en-US"/>
        </a:p>
      </dgm:t>
    </dgm:pt>
    <dgm:pt modelId="{BFD4CD78-189A-4F8A-BCAB-9D6007C79940}" type="pres">
      <dgm:prSet presAssocID="{894B6150-DA9C-4041-A057-0250594146FF}" presName="Name13" presStyleLbl="parChTrans1D2" presStyleIdx="4" presStyleCnt="8"/>
      <dgm:spPr/>
      <dgm:t>
        <a:bodyPr/>
        <a:lstStyle/>
        <a:p>
          <a:endParaRPr lang="en-US"/>
        </a:p>
      </dgm:t>
    </dgm:pt>
    <dgm:pt modelId="{5FB3FF56-577A-41A6-B980-9D3AF53673BB}" type="pres">
      <dgm:prSet presAssocID="{C1F8E6E6-3AD4-4270-AA60-1CEA6192520C}" presName="childText" presStyleLbl="bgAcc1" presStyleIdx="4" presStyleCnt="8" custScaleX="179977" custLinFactNeighborX="-1298" custLinFactNeighborY="-3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8D73B-CBF9-451B-9636-3394508AA971}" type="pres">
      <dgm:prSet presAssocID="{A2A90646-03C2-456E-81D0-48B2ECCDA31B}" presName="Name13" presStyleLbl="parChTrans1D2" presStyleIdx="5" presStyleCnt="8"/>
      <dgm:spPr/>
      <dgm:t>
        <a:bodyPr/>
        <a:lstStyle/>
        <a:p>
          <a:endParaRPr lang="en-US"/>
        </a:p>
      </dgm:t>
    </dgm:pt>
    <dgm:pt modelId="{A523F7E0-F57C-4815-9C14-3633B2D45754}" type="pres">
      <dgm:prSet presAssocID="{2515F654-9AA9-4B83-A3F1-BC5B4F4F6599}" presName="childText" presStyleLbl="bgAcc1" presStyleIdx="5" presStyleCnt="8" custScaleX="168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3936C-C15F-472E-8EFD-F5947B873CB5}" type="pres">
      <dgm:prSet presAssocID="{068CFC09-801F-45BA-8796-54DEE7CABB3C}" presName="Name13" presStyleLbl="parChTrans1D2" presStyleIdx="6" presStyleCnt="8"/>
      <dgm:spPr/>
      <dgm:t>
        <a:bodyPr/>
        <a:lstStyle/>
        <a:p>
          <a:endParaRPr lang="en-US"/>
        </a:p>
      </dgm:t>
    </dgm:pt>
    <dgm:pt modelId="{AED5C154-8A74-432F-9E6A-8DA361A922B2}" type="pres">
      <dgm:prSet presAssocID="{E1A8DA41-A556-46E5-8C8A-63FCA2D52ED8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246445-80B3-47F3-ACCF-E06392C8D84D}" type="pres">
      <dgm:prSet presAssocID="{343AD84D-75D8-4E0F-BB7D-48A10F4D1E25}" presName="Name13" presStyleLbl="parChTrans1D2" presStyleIdx="7" presStyleCnt="8"/>
      <dgm:spPr/>
      <dgm:t>
        <a:bodyPr/>
        <a:lstStyle/>
        <a:p>
          <a:endParaRPr lang="en-US"/>
        </a:p>
      </dgm:t>
    </dgm:pt>
    <dgm:pt modelId="{B7984F83-7075-43D3-9B66-C59931E5BBCF}" type="pres">
      <dgm:prSet presAssocID="{6F147845-285B-4EF3-9506-1AD7355DF796}" presName="childText" presStyleLbl="bgAcc1" presStyleIdx="7" presStyleCnt="8" custLinFactNeighborX="512" custLinFactNeighborY="-1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9CBD6F-5E61-4369-B84C-C712BC9EBAAC}" type="presOf" srcId="{343AD84D-75D8-4E0F-BB7D-48A10F4D1E25}" destId="{49246445-80B3-47F3-ACCF-E06392C8D84D}" srcOrd="0" destOrd="0" presId="urn:microsoft.com/office/officeart/2005/8/layout/hierarchy3"/>
    <dgm:cxn modelId="{C737009B-E60B-4232-9F20-2981C279F87B}" srcId="{0955F07B-9147-47AB-9361-072ED2F9852A}" destId="{A51C6371-02A0-4456-9B43-26E53B59EF61}" srcOrd="0" destOrd="0" parTransId="{3E93B4A7-3A8C-46AB-A1D7-D240C10EBB46}" sibTransId="{310AC018-5F6C-4761-8D5D-02EC1346964E}"/>
    <dgm:cxn modelId="{5154DAA9-603C-4FB5-9F6A-11A63E054E9A}" srcId="{D0E162CD-F481-4555-A1C9-9B904D5D0071}" destId="{84ED272C-DF1D-4785-B887-A75E1C4D6927}" srcOrd="2" destOrd="0" parTransId="{5E635DC0-DAF0-444F-B1F0-6A61E880C1F0}" sibTransId="{B240E20C-DEE9-4C30-BA94-D9AFDB776441}"/>
    <dgm:cxn modelId="{B68CE527-4BB8-4784-A25E-BC1370063868}" type="presOf" srcId="{894B6150-DA9C-4041-A057-0250594146FF}" destId="{BFD4CD78-189A-4F8A-BCAB-9D6007C79940}" srcOrd="0" destOrd="0" presId="urn:microsoft.com/office/officeart/2005/8/layout/hierarchy3"/>
    <dgm:cxn modelId="{C48444B6-ABA6-4845-B69F-D2011D5EBF47}" type="presOf" srcId="{C1F8E6E6-3AD4-4270-AA60-1CEA6192520C}" destId="{5FB3FF56-577A-41A6-B980-9D3AF53673BB}" srcOrd="0" destOrd="0" presId="urn:microsoft.com/office/officeart/2005/8/layout/hierarchy3"/>
    <dgm:cxn modelId="{51A23575-CE7C-463A-A6DB-D583714B810B}" type="presOf" srcId="{A51C6371-02A0-4456-9B43-26E53B59EF61}" destId="{CFBA9E38-7C67-4C7D-A194-0693FB6D5299}" srcOrd="0" destOrd="0" presId="urn:microsoft.com/office/officeart/2005/8/layout/hierarchy3"/>
    <dgm:cxn modelId="{67A3B1EE-FEBE-4796-8CEB-02990698A373}" type="presOf" srcId="{6F147845-285B-4EF3-9506-1AD7355DF796}" destId="{B7984F83-7075-43D3-9B66-C59931E5BBCF}" srcOrd="0" destOrd="0" presId="urn:microsoft.com/office/officeart/2005/8/layout/hierarchy3"/>
    <dgm:cxn modelId="{3D6A3549-E61D-410D-B68F-E1624D636FCE}" type="presOf" srcId="{E1A8DA41-A556-46E5-8C8A-63FCA2D52ED8}" destId="{AED5C154-8A74-432F-9E6A-8DA361A922B2}" srcOrd="0" destOrd="0" presId="urn:microsoft.com/office/officeart/2005/8/layout/hierarchy3"/>
    <dgm:cxn modelId="{0720C142-504C-42EF-926F-577881C9E576}" type="presOf" srcId="{84ED272C-DF1D-4785-B887-A75E1C4D6927}" destId="{9D6785C4-EEEF-4556-9327-95A697C5C844}" srcOrd="1" destOrd="0" presId="urn:microsoft.com/office/officeart/2005/8/layout/hierarchy3"/>
    <dgm:cxn modelId="{DE81A088-2383-4FAB-8545-F6C0AB24B7BC}" type="presOf" srcId="{0955F07B-9147-47AB-9361-072ED2F9852A}" destId="{DD3A580C-9E99-458A-B52E-81E578E61274}" srcOrd="1" destOrd="0" presId="urn:microsoft.com/office/officeart/2005/8/layout/hierarchy3"/>
    <dgm:cxn modelId="{9C83EE0C-911F-4233-B136-7C763A4366C3}" srcId="{84ED272C-DF1D-4785-B887-A75E1C4D6927}" destId="{C1F8E6E6-3AD4-4270-AA60-1CEA6192520C}" srcOrd="0" destOrd="0" parTransId="{894B6150-DA9C-4041-A057-0250594146FF}" sibTransId="{C4A211FC-7FF3-4A5C-BFAA-E34B1B3CF504}"/>
    <dgm:cxn modelId="{D839E782-0B8B-4F6F-969C-2E8F26D286A2}" type="presOf" srcId="{2515F654-9AA9-4B83-A3F1-BC5B4F4F6599}" destId="{A523F7E0-F57C-4815-9C14-3633B2D45754}" srcOrd="0" destOrd="0" presId="urn:microsoft.com/office/officeart/2005/8/layout/hierarchy3"/>
    <dgm:cxn modelId="{6D81A9CC-1D02-4618-80A3-B44EAE7FBC3C}" type="presOf" srcId="{D0E162CD-F481-4555-A1C9-9B904D5D0071}" destId="{EBECE1BC-1529-4BA4-B20F-7ADD08ED3884}" srcOrd="0" destOrd="0" presId="urn:microsoft.com/office/officeart/2005/8/layout/hierarchy3"/>
    <dgm:cxn modelId="{4B99AA83-5E8B-42E6-878A-D5B7DD10A47D}" type="presOf" srcId="{A6395BEB-9325-4B9B-A629-42CB98710618}" destId="{C3EAD440-35AD-4DAB-8938-B11C9C27C2DC}" srcOrd="0" destOrd="0" presId="urn:microsoft.com/office/officeart/2005/8/layout/hierarchy3"/>
    <dgm:cxn modelId="{4D18BBBF-3AE1-4DE9-A443-31E78B92A033}" type="presOf" srcId="{A2A90646-03C2-456E-81D0-48B2ECCDA31B}" destId="{B388D73B-CBF9-451B-9636-3394508AA971}" srcOrd="0" destOrd="0" presId="urn:microsoft.com/office/officeart/2005/8/layout/hierarchy3"/>
    <dgm:cxn modelId="{D9D936B6-889A-4FCF-8FAA-9E61C4B51F54}" srcId="{84ED272C-DF1D-4785-B887-A75E1C4D6927}" destId="{6F147845-285B-4EF3-9506-1AD7355DF796}" srcOrd="3" destOrd="0" parTransId="{343AD84D-75D8-4E0F-BB7D-48A10F4D1E25}" sibTransId="{81A73D5B-DBA4-4309-BD38-55FEA134CA10}"/>
    <dgm:cxn modelId="{DA28AF63-86C8-4850-A930-D30537FEC5BE}" srcId="{D0E162CD-F481-4555-A1C9-9B904D5D0071}" destId="{13DC21BA-0375-4D85-9095-010A1A55028E}" srcOrd="0" destOrd="0" parTransId="{444A3829-7DCA-4BE1-9254-D9763C648956}" sibTransId="{B01CC529-6DB2-4846-85F2-84A5A4E508AA}"/>
    <dgm:cxn modelId="{99CF41A5-F9CF-4BA2-9E31-8D6DD55110DD}" srcId="{13DC21BA-0375-4D85-9095-010A1A55028E}" destId="{A6395BEB-9325-4B9B-A629-42CB98710618}" srcOrd="1" destOrd="0" parTransId="{4A0C4171-5BBA-47D3-8B0E-2FEF62C08DC3}" sibTransId="{7FA765BF-5289-47F8-8BC5-132477A4E6A9}"/>
    <dgm:cxn modelId="{327DB3FA-4F47-45F7-95DF-99C2807CB439}" type="presOf" srcId="{DBB2D022-49F0-4B27-9B06-49BD17099B26}" destId="{F74720E6-9AD8-4C5C-B371-C55C3B0689B7}" srcOrd="0" destOrd="0" presId="urn:microsoft.com/office/officeart/2005/8/layout/hierarchy3"/>
    <dgm:cxn modelId="{D8DBA9C5-282A-416E-8E87-D8B513D508F7}" type="presOf" srcId="{84ED272C-DF1D-4785-B887-A75E1C4D6927}" destId="{8A2210E6-E777-4611-B8C3-A94D89E659A0}" srcOrd="0" destOrd="0" presId="urn:microsoft.com/office/officeart/2005/8/layout/hierarchy3"/>
    <dgm:cxn modelId="{3F8DA62B-1D4E-4C95-88B2-A24B0E648503}" srcId="{84ED272C-DF1D-4785-B887-A75E1C4D6927}" destId="{2515F654-9AA9-4B83-A3F1-BC5B4F4F6599}" srcOrd="1" destOrd="0" parTransId="{A2A90646-03C2-456E-81D0-48B2ECCDA31B}" sibTransId="{B81D3D73-23E2-489E-A2E2-8049F556E01A}"/>
    <dgm:cxn modelId="{59C7AAAB-E3A3-409B-9684-293AAB120A20}" type="presOf" srcId="{0E5F16ED-DFCE-40CE-B5D8-AC357B1AF89B}" destId="{8B5C62A1-C5BE-4172-82A6-85657CCC3B08}" srcOrd="0" destOrd="0" presId="urn:microsoft.com/office/officeart/2005/8/layout/hierarchy3"/>
    <dgm:cxn modelId="{D23045E7-F834-4AA8-8650-ED7777288E11}" type="presOf" srcId="{92BAD96B-9F78-4F54-A1C1-A03BCE0586FD}" destId="{31551D5B-6C85-48B2-9E50-DAA765FC0A61}" srcOrd="0" destOrd="0" presId="urn:microsoft.com/office/officeart/2005/8/layout/hierarchy3"/>
    <dgm:cxn modelId="{E2903FC8-3085-4B04-A2FA-FE22BE202282}" type="presOf" srcId="{0955F07B-9147-47AB-9361-072ED2F9852A}" destId="{EBBC1757-D324-4B28-8637-5CCBEB4BF8E9}" srcOrd="0" destOrd="0" presId="urn:microsoft.com/office/officeart/2005/8/layout/hierarchy3"/>
    <dgm:cxn modelId="{12F88532-2A49-4758-825C-A36450C31338}" type="presOf" srcId="{068CFC09-801F-45BA-8796-54DEE7CABB3C}" destId="{0313936C-C15F-472E-8EFD-F5947B873CB5}" srcOrd="0" destOrd="0" presId="urn:microsoft.com/office/officeart/2005/8/layout/hierarchy3"/>
    <dgm:cxn modelId="{245B70B9-9A63-460E-9B88-D66F14A7535C}" srcId="{13DC21BA-0375-4D85-9095-010A1A55028E}" destId="{50031ADA-8305-4F92-9E9B-EC841BC67751}" srcOrd="0" destOrd="0" parTransId="{DBB2D022-49F0-4B27-9B06-49BD17099B26}" sibTransId="{A6A89037-AF46-4471-8227-35D243081128}"/>
    <dgm:cxn modelId="{A8AAED36-C8EB-4056-ABE4-6994AFFC70FE}" srcId="{0955F07B-9147-47AB-9361-072ED2F9852A}" destId="{0E5F16ED-DFCE-40CE-B5D8-AC357B1AF89B}" srcOrd="1" destOrd="0" parTransId="{92BAD96B-9F78-4F54-A1C1-A03BCE0586FD}" sibTransId="{75E53F6B-38BA-4A06-9627-69BE0AF8F271}"/>
    <dgm:cxn modelId="{45F71D18-E156-4310-9C5E-F892C7616567}" srcId="{D0E162CD-F481-4555-A1C9-9B904D5D0071}" destId="{0955F07B-9147-47AB-9361-072ED2F9852A}" srcOrd="1" destOrd="0" parTransId="{EA7C8A30-88E5-4E5C-9602-B8312AAA09BD}" sibTransId="{86FE54A1-EF2D-4D1D-964B-6A27F93AE90A}"/>
    <dgm:cxn modelId="{1E4A0CA1-4550-4932-BF3F-46CC6782B85F}" type="presOf" srcId="{13DC21BA-0375-4D85-9095-010A1A55028E}" destId="{515A5D10-18EF-4E48-A0D1-DE3FC23B713B}" srcOrd="0" destOrd="0" presId="urn:microsoft.com/office/officeart/2005/8/layout/hierarchy3"/>
    <dgm:cxn modelId="{924985AB-1DE0-48C9-864A-3866C2096F83}" type="presOf" srcId="{50031ADA-8305-4F92-9E9B-EC841BC67751}" destId="{EA324FD9-45D9-4E56-91EB-02DAD7415782}" srcOrd="0" destOrd="0" presId="urn:microsoft.com/office/officeart/2005/8/layout/hierarchy3"/>
    <dgm:cxn modelId="{150072AF-D566-4654-A3FF-7989AFAAA663}" srcId="{84ED272C-DF1D-4785-B887-A75E1C4D6927}" destId="{E1A8DA41-A556-46E5-8C8A-63FCA2D52ED8}" srcOrd="2" destOrd="0" parTransId="{068CFC09-801F-45BA-8796-54DEE7CABB3C}" sibTransId="{6319ADA4-4B88-455A-AD41-BF914CED0D0D}"/>
    <dgm:cxn modelId="{CCF20377-EEF9-4498-B721-BA8A7F35F104}" type="presOf" srcId="{13DC21BA-0375-4D85-9095-010A1A55028E}" destId="{AA335346-1E72-4857-91D7-1D5F6C276F92}" srcOrd="1" destOrd="0" presId="urn:microsoft.com/office/officeart/2005/8/layout/hierarchy3"/>
    <dgm:cxn modelId="{A40DF9D6-E459-4F37-AF5D-98043DEC18B3}" type="presOf" srcId="{4A0C4171-5BBA-47D3-8B0E-2FEF62C08DC3}" destId="{690ACCAE-D9C3-4031-9670-14047029D962}" srcOrd="0" destOrd="0" presId="urn:microsoft.com/office/officeart/2005/8/layout/hierarchy3"/>
    <dgm:cxn modelId="{99A4166D-EF14-487F-B5B3-06E740DC168C}" type="presOf" srcId="{3E93B4A7-3A8C-46AB-A1D7-D240C10EBB46}" destId="{77357DFE-94F9-4843-A24C-31DE071F9320}" srcOrd="0" destOrd="0" presId="urn:microsoft.com/office/officeart/2005/8/layout/hierarchy3"/>
    <dgm:cxn modelId="{EEEF45EB-E755-4B8A-87AB-A5AFDEA8A959}" type="presParOf" srcId="{EBECE1BC-1529-4BA4-B20F-7ADD08ED3884}" destId="{00D52D99-0232-4AE4-9015-069741068957}" srcOrd="0" destOrd="0" presId="urn:microsoft.com/office/officeart/2005/8/layout/hierarchy3"/>
    <dgm:cxn modelId="{B6312AD6-1B28-4D1A-AAE0-9743BF20899D}" type="presParOf" srcId="{00D52D99-0232-4AE4-9015-069741068957}" destId="{EDE15015-0189-4DF0-82C9-617CD3867508}" srcOrd="0" destOrd="0" presId="urn:microsoft.com/office/officeart/2005/8/layout/hierarchy3"/>
    <dgm:cxn modelId="{9A0DDE42-8B5D-48F9-9C8B-438DD296EB52}" type="presParOf" srcId="{EDE15015-0189-4DF0-82C9-617CD3867508}" destId="{515A5D10-18EF-4E48-A0D1-DE3FC23B713B}" srcOrd="0" destOrd="0" presId="urn:microsoft.com/office/officeart/2005/8/layout/hierarchy3"/>
    <dgm:cxn modelId="{788605A8-7387-4062-A3BA-2912D8E1AFFD}" type="presParOf" srcId="{EDE15015-0189-4DF0-82C9-617CD3867508}" destId="{AA335346-1E72-4857-91D7-1D5F6C276F92}" srcOrd="1" destOrd="0" presId="urn:microsoft.com/office/officeart/2005/8/layout/hierarchy3"/>
    <dgm:cxn modelId="{E63E7C30-D031-41B4-8317-BEC553F2427E}" type="presParOf" srcId="{00D52D99-0232-4AE4-9015-069741068957}" destId="{53C7CE13-2323-4C99-87E7-DF1996CD7C09}" srcOrd="1" destOrd="0" presId="urn:microsoft.com/office/officeart/2005/8/layout/hierarchy3"/>
    <dgm:cxn modelId="{D5B0BA2F-6933-4186-A48A-A6B88EEEE3ED}" type="presParOf" srcId="{53C7CE13-2323-4C99-87E7-DF1996CD7C09}" destId="{F74720E6-9AD8-4C5C-B371-C55C3B0689B7}" srcOrd="0" destOrd="0" presId="urn:microsoft.com/office/officeart/2005/8/layout/hierarchy3"/>
    <dgm:cxn modelId="{EF15F02F-8F23-4FCA-9E0A-AA89BA2568A8}" type="presParOf" srcId="{53C7CE13-2323-4C99-87E7-DF1996CD7C09}" destId="{EA324FD9-45D9-4E56-91EB-02DAD7415782}" srcOrd="1" destOrd="0" presId="urn:microsoft.com/office/officeart/2005/8/layout/hierarchy3"/>
    <dgm:cxn modelId="{6650E519-7C79-40A7-A680-76A3DC309B70}" type="presParOf" srcId="{53C7CE13-2323-4C99-87E7-DF1996CD7C09}" destId="{690ACCAE-D9C3-4031-9670-14047029D962}" srcOrd="2" destOrd="0" presId="urn:microsoft.com/office/officeart/2005/8/layout/hierarchy3"/>
    <dgm:cxn modelId="{99264FED-23D3-4F6E-AF19-5594EC69A783}" type="presParOf" srcId="{53C7CE13-2323-4C99-87E7-DF1996CD7C09}" destId="{C3EAD440-35AD-4DAB-8938-B11C9C27C2DC}" srcOrd="3" destOrd="0" presId="urn:microsoft.com/office/officeart/2005/8/layout/hierarchy3"/>
    <dgm:cxn modelId="{A0561988-B7C9-4925-B693-2EE918CF37AC}" type="presParOf" srcId="{EBECE1BC-1529-4BA4-B20F-7ADD08ED3884}" destId="{910B8B93-06A1-4D26-82CA-8FB17B20964F}" srcOrd="1" destOrd="0" presId="urn:microsoft.com/office/officeart/2005/8/layout/hierarchy3"/>
    <dgm:cxn modelId="{DE90EDE5-CE2A-495D-950B-79005508DB87}" type="presParOf" srcId="{910B8B93-06A1-4D26-82CA-8FB17B20964F}" destId="{E9CE6A40-85EF-44CA-A09F-7AC5B19DEED8}" srcOrd="0" destOrd="0" presId="urn:microsoft.com/office/officeart/2005/8/layout/hierarchy3"/>
    <dgm:cxn modelId="{01DD467E-8887-4E55-89BA-0380F2267434}" type="presParOf" srcId="{E9CE6A40-85EF-44CA-A09F-7AC5B19DEED8}" destId="{EBBC1757-D324-4B28-8637-5CCBEB4BF8E9}" srcOrd="0" destOrd="0" presId="urn:microsoft.com/office/officeart/2005/8/layout/hierarchy3"/>
    <dgm:cxn modelId="{7D5A7513-0769-4453-897C-885531F731FB}" type="presParOf" srcId="{E9CE6A40-85EF-44CA-A09F-7AC5B19DEED8}" destId="{DD3A580C-9E99-458A-B52E-81E578E61274}" srcOrd="1" destOrd="0" presId="urn:microsoft.com/office/officeart/2005/8/layout/hierarchy3"/>
    <dgm:cxn modelId="{A145D13E-F8F6-4BC1-B6D1-94269E6D52A9}" type="presParOf" srcId="{910B8B93-06A1-4D26-82CA-8FB17B20964F}" destId="{24EE780C-CA16-4416-BAEE-8F71A53BECF6}" srcOrd="1" destOrd="0" presId="urn:microsoft.com/office/officeart/2005/8/layout/hierarchy3"/>
    <dgm:cxn modelId="{CBCA890A-581C-463E-9826-2FBCE17CA540}" type="presParOf" srcId="{24EE780C-CA16-4416-BAEE-8F71A53BECF6}" destId="{77357DFE-94F9-4843-A24C-31DE071F9320}" srcOrd="0" destOrd="0" presId="urn:microsoft.com/office/officeart/2005/8/layout/hierarchy3"/>
    <dgm:cxn modelId="{69680914-9534-4BA2-B624-E3FEFA4A2564}" type="presParOf" srcId="{24EE780C-CA16-4416-BAEE-8F71A53BECF6}" destId="{CFBA9E38-7C67-4C7D-A194-0693FB6D5299}" srcOrd="1" destOrd="0" presId="urn:microsoft.com/office/officeart/2005/8/layout/hierarchy3"/>
    <dgm:cxn modelId="{F8675281-8945-4F3C-BC79-5AC799BF9FC3}" type="presParOf" srcId="{24EE780C-CA16-4416-BAEE-8F71A53BECF6}" destId="{31551D5B-6C85-48B2-9E50-DAA765FC0A61}" srcOrd="2" destOrd="0" presId="urn:microsoft.com/office/officeart/2005/8/layout/hierarchy3"/>
    <dgm:cxn modelId="{7BAC9BF7-7FF4-402B-89FA-971AAAF37485}" type="presParOf" srcId="{24EE780C-CA16-4416-BAEE-8F71A53BECF6}" destId="{8B5C62A1-C5BE-4172-82A6-85657CCC3B08}" srcOrd="3" destOrd="0" presId="urn:microsoft.com/office/officeart/2005/8/layout/hierarchy3"/>
    <dgm:cxn modelId="{0DAA29BC-D630-440E-956B-DC19601D722F}" type="presParOf" srcId="{EBECE1BC-1529-4BA4-B20F-7ADD08ED3884}" destId="{EA2AE4EF-3F2F-41A1-8E46-E55C18E2B4DD}" srcOrd="2" destOrd="0" presId="urn:microsoft.com/office/officeart/2005/8/layout/hierarchy3"/>
    <dgm:cxn modelId="{2BF77EF4-82EB-48D1-A91F-CF0D60D258D3}" type="presParOf" srcId="{EA2AE4EF-3F2F-41A1-8E46-E55C18E2B4DD}" destId="{007B5D86-6545-4B77-905E-0659C8265329}" srcOrd="0" destOrd="0" presId="urn:microsoft.com/office/officeart/2005/8/layout/hierarchy3"/>
    <dgm:cxn modelId="{D1B4C50D-DB46-419D-8C33-E7CFF89AA71F}" type="presParOf" srcId="{007B5D86-6545-4B77-905E-0659C8265329}" destId="{8A2210E6-E777-4611-B8C3-A94D89E659A0}" srcOrd="0" destOrd="0" presId="urn:microsoft.com/office/officeart/2005/8/layout/hierarchy3"/>
    <dgm:cxn modelId="{7057161A-C92B-4D1D-9912-1F5AACA06C3A}" type="presParOf" srcId="{007B5D86-6545-4B77-905E-0659C8265329}" destId="{9D6785C4-EEEF-4556-9327-95A697C5C844}" srcOrd="1" destOrd="0" presId="urn:microsoft.com/office/officeart/2005/8/layout/hierarchy3"/>
    <dgm:cxn modelId="{5FC8F05A-FD53-41C5-8F71-DBD2DBAEA72F}" type="presParOf" srcId="{EA2AE4EF-3F2F-41A1-8E46-E55C18E2B4DD}" destId="{8FD7C1F2-FD43-435B-99C5-6E6D5FC0C475}" srcOrd="1" destOrd="0" presId="urn:microsoft.com/office/officeart/2005/8/layout/hierarchy3"/>
    <dgm:cxn modelId="{6308E009-781C-49A0-9D9D-8B26F267713B}" type="presParOf" srcId="{8FD7C1F2-FD43-435B-99C5-6E6D5FC0C475}" destId="{BFD4CD78-189A-4F8A-BCAB-9D6007C79940}" srcOrd="0" destOrd="0" presId="urn:microsoft.com/office/officeart/2005/8/layout/hierarchy3"/>
    <dgm:cxn modelId="{0A528A98-B200-45AF-854B-B68C72A25C9F}" type="presParOf" srcId="{8FD7C1F2-FD43-435B-99C5-6E6D5FC0C475}" destId="{5FB3FF56-577A-41A6-B980-9D3AF53673BB}" srcOrd="1" destOrd="0" presId="urn:microsoft.com/office/officeart/2005/8/layout/hierarchy3"/>
    <dgm:cxn modelId="{C1416329-931E-4671-BDB7-01B72AD3ABC7}" type="presParOf" srcId="{8FD7C1F2-FD43-435B-99C5-6E6D5FC0C475}" destId="{B388D73B-CBF9-451B-9636-3394508AA971}" srcOrd="2" destOrd="0" presId="urn:microsoft.com/office/officeart/2005/8/layout/hierarchy3"/>
    <dgm:cxn modelId="{62DAC9DD-5F71-4839-B609-9D71988E3C67}" type="presParOf" srcId="{8FD7C1F2-FD43-435B-99C5-6E6D5FC0C475}" destId="{A523F7E0-F57C-4815-9C14-3633B2D45754}" srcOrd="3" destOrd="0" presId="urn:microsoft.com/office/officeart/2005/8/layout/hierarchy3"/>
    <dgm:cxn modelId="{42B09535-C6AC-4E5B-8CFA-1621D5CC8323}" type="presParOf" srcId="{8FD7C1F2-FD43-435B-99C5-6E6D5FC0C475}" destId="{0313936C-C15F-472E-8EFD-F5947B873CB5}" srcOrd="4" destOrd="0" presId="urn:microsoft.com/office/officeart/2005/8/layout/hierarchy3"/>
    <dgm:cxn modelId="{F40001FD-BB2D-4C25-AEB5-BC274711A84F}" type="presParOf" srcId="{8FD7C1F2-FD43-435B-99C5-6E6D5FC0C475}" destId="{AED5C154-8A74-432F-9E6A-8DA361A922B2}" srcOrd="5" destOrd="0" presId="urn:microsoft.com/office/officeart/2005/8/layout/hierarchy3"/>
    <dgm:cxn modelId="{2D793F3B-8823-4728-A953-5E8D605FC9BF}" type="presParOf" srcId="{8FD7C1F2-FD43-435B-99C5-6E6D5FC0C475}" destId="{49246445-80B3-47F3-ACCF-E06392C8D84D}" srcOrd="6" destOrd="0" presId="urn:microsoft.com/office/officeart/2005/8/layout/hierarchy3"/>
    <dgm:cxn modelId="{2237B4C8-2DC9-4BC6-B5E8-445162BD0C8B}" type="presParOf" srcId="{8FD7C1F2-FD43-435B-99C5-6E6D5FC0C475}" destId="{B7984F83-7075-43D3-9B66-C59931E5BBCF}" srcOrd="7" destOrd="0" presId="urn:microsoft.com/office/officeart/2005/8/layout/hierarchy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4001B-C0BC-4531-BF58-A3319313DBCB}" type="doc">
      <dgm:prSet loTypeId="urn:microsoft.com/office/officeart/2005/8/layout/hProcess4" loCatId="process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89944D22-0265-4D51-84FB-4EE0FCC1CD17}">
      <dgm:prSet phldrT="[Text]"/>
      <dgm:spPr/>
      <dgm:t>
        <a:bodyPr/>
        <a:lstStyle/>
        <a:p>
          <a:r>
            <a:rPr lang="en-US" dirty="0" smtClean="0"/>
            <a:t>O Antigen</a:t>
          </a:r>
          <a:endParaRPr lang="en-US" dirty="0"/>
        </a:p>
      </dgm:t>
    </dgm:pt>
    <dgm:pt modelId="{E492DD82-0C9A-4680-A048-1508D80BEBEF}" type="parTrans" cxnId="{8C8174B7-DACE-444D-ACE4-CA3E45064A9D}">
      <dgm:prSet/>
      <dgm:spPr/>
      <dgm:t>
        <a:bodyPr/>
        <a:lstStyle/>
        <a:p>
          <a:endParaRPr lang="en-US"/>
        </a:p>
      </dgm:t>
    </dgm:pt>
    <dgm:pt modelId="{5C82B5E4-B30A-4D26-AF3B-88210EAE862E}" type="sibTrans" cxnId="{8C8174B7-DACE-444D-ACE4-CA3E45064A9D}">
      <dgm:prSet/>
      <dgm:spPr/>
      <dgm:t>
        <a:bodyPr/>
        <a:lstStyle/>
        <a:p>
          <a:endParaRPr lang="en-US"/>
        </a:p>
      </dgm:t>
    </dgm:pt>
    <dgm:pt modelId="{64C593C4-AF68-4291-89D9-B60DF193B57E}">
      <dgm:prSet phldrT="[Text]"/>
      <dgm:spPr/>
      <dgm:t>
        <a:bodyPr/>
        <a:lstStyle/>
        <a:p>
          <a:r>
            <a:rPr lang="en-US" dirty="0" smtClean="0"/>
            <a:t>More than 150</a:t>
          </a:r>
          <a:endParaRPr lang="en-US" dirty="0"/>
        </a:p>
      </dgm:t>
    </dgm:pt>
    <dgm:pt modelId="{947889FE-D89A-4487-BB5A-96F742028967}" type="parTrans" cxnId="{2F68B11F-384E-4C74-91F1-322D88515D42}">
      <dgm:prSet/>
      <dgm:spPr/>
      <dgm:t>
        <a:bodyPr/>
        <a:lstStyle/>
        <a:p>
          <a:endParaRPr lang="en-US"/>
        </a:p>
      </dgm:t>
    </dgm:pt>
    <dgm:pt modelId="{8EB39A8D-9419-4819-86A0-58ED590236AD}" type="sibTrans" cxnId="{2F68B11F-384E-4C74-91F1-322D88515D42}">
      <dgm:prSet/>
      <dgm:spPr/>
      <dgm:t>
        <a:bodyPr/>
        <a:lstStyle/>
        <a:p>
          <a:endParaRPr lang="en-US"/>
        </a:p>
      </dgm:t>
    </dgm:pt>
    <dgm:pt modelId="{D204661D-D830-4ECA-A177-73A7EEB07AB9}">
      <dgm:prSet phldrT="[Text]"/>
      <dgm:spPr/>
      <dgm:t>
        <a:bodyPr/>
        <a:lstStyle/>
        <a:p>
          <a:r>
            <a:rPr lang="en-US" dirty="0" smtClean="0"/>
            <a:t>H antigen</a:t>
          </a:r>
          <a:endParaRPr lang="en-US" dirty="0"/>
        </a:p>
      </dgm:t>
    </dgm:pt>
    <dgm:pt modelId="{CF0B2FB5-FBD7-4836-9DBB-DADE59DB547F}" type="parTrans" cxnId="{26DA5B1F-1801-4991-BE59-292CE4126110}">
      <dgm:prSet/>
      <dgm:spPr/>
      <dgm:t>
        <a:bodyPr/>
        <a:lstStyle/>
        <a:p>
          <a:endParaRPr lang="en-US"/>
        </a:p>
      </dgm:t>
    </dgm:pt>
    <dgm:pt modelId="{6994681D-29CA-4D51-A356-153A0FF63C18}" type="sibTrans" cxnId="{26DA5B1F-1801-4991-BE59-292CE4126110}">
      <dgm:prSet/>
      <dgm:spPr/>
      <dgm:t>
        <a:bodyPr/>
        <a:lstStyle/>
        <a:p>
          <a:endParaRPr lang="en-US"/>
        </a:p>
      </dgm:t>
    </dgm:pt>
    <dgm:pt modelId="{951616DC-37B9-4865-AAB1-6433ABF96D5C}">
      <dgm:prSet phldrT="[Text]"/>
      <dgm:spPr/>
      <dgm:t>
        <a:bodyPr/>
        <a:lstStyle/>
        <a:p>
          <a:r>
            <a:rPr lang="en-US" dirty="0" smtClean="0"/>
            <a:t>More than 50</a:t>
          </a:r>
          <a:endParaRPr lang="en-US" dirty="0"/>
        </a:p>
      </dgm:t>
    </dgm:pt>
    <dgm:pt modelId="{43FB1F40-DCC4-478B-A803-5431CC609D69}" type="parTrans" cxnId="{DC409F5F-6412-424B-A845-6230F44DA99A}">
      <dgm:prSet/>
      <dgm:spPr/>
      <dgm:t>
        <a:bodyPr/>
        <a:lstStyle/>
        <a:p>
          <a:endParaRPr lang="en-US"/>
        </a:p>
      </dgm:t>
    </dgm:pt>
    <dgm:pt modelId="{3F1B76C1-8FE2-467B-899A-F3B3BF561616}" type="sibTrans" cxnId="{DC409F5F-6412-424B-A845-6230F44DA99A}">
      <dgm:prSet/>
      <dgm:spPr/>
      <dgm:t>
        <a:bodyPr/>
        <a:lstStyle/>
        <a:p>
          <a:endParaRPr lang="en-US"/>
        </a:p>
      </dgm:t>
    </dgm:pt>
    <dgm:pt modelId="{A9E00BC2-2C09-4A94-8A71-F5CE2B5880A4}">
      <dgm:prSet phldrT="[Text]"/>
      <dgm:spPr/>
      <dgm:t>
        <a:bodyPr/>
        <a:lstStyle/>
        <a:p>
          <a:r>
            <a:rPr lang="en-US" dirty="0" smtClean="0"/>
            <a:t>K antigen</a:t>
          </a:r>
          <a:endParaRPr lang="en-US" dirty="0"/>
        </a:p>
      </dgm:t>
    </dgm:pt>
    <dgm:pt modelId="{94E39BF4-ACC4-422D-9CBB-FE71673EDD09}" type="parTrans" cxnId="{D0362278-8568-44D6-8009-A57C9758CFBB}">
      <dgm:prSet/>
      <dgm:spPr/>
      <dgm:t>
        <a:bodyPr/>
        <a:lstStyle/>
        <a:p>
          <a:endParaRPr lang="en-US"/>
        </a:p>
      </dgm:t>
    </dgm:pt>
    <dgm:pt modelId="{D84BDAD5-B3A7-4B1B-A2F2-6CD2E0141365}" type="sibTrans" cxnId="{D0362278-8568-44D6-8009-A57C9758CFBB}">
      <dgm:prSet/>
      <dgm:spPr/>
      <dgm:t>
        <a:bodyPr/>
        <a:lstStyle/>
        <a:p>
          <a:endParaRPr lang="en-US"/>
        </a:p>
      </dgm:t>
    </dgm:pt>
    <dgm:pt modelId="{8A077762-92B1-4BE5-94B4-B2781864762D}">
      <dgm:prSet phldrT="[Text]"/>
      <dgm:spPr/>
      <dgm:t>
        <a:bodyPr/>
        <a:lstStyle/>
        <a:p>
          <a:r>
            <a:rPr lang="en-US" dirty="0" smtClean="0"/>
            <a:t>More than 90</a:t>
          </a:r>
          <a:endParaRPr lang="en-US" dirty="0"/>
        </a:p>
      </dgm:t>
    </dgm:pt>
    <dgm:pt modelId="{923318ED-B7C6-43B0-AE92-F364B2AC59A7}" type="parTrans" cxnId="{2C0C37F1-FFF3-4D8C-92C6-086E49844434}">
      <dgm:prSet/>
      <dgm:spPr/>
      <dgm:t>
        <a:bodyPr/>
        <a:lstStyle/>
        <a:p>
          <a:endParaRPr lang="en-US"/>
        </a:p>
      </dgm:t>
    </dgm:pt>
    <dgm:pt modelId="{82AE6B89-15D5-479B-BF3B-71E056AB3A7B}" type="sibTrans" cxnId="{2C0C37F1-FFF3-4D8C-92C6-086E49844434}">
      <dgm:prSet/>
      <dgm:spPr/>
      <dgm:t>
        <a:bodyPr/>
        <a:lstStyle/>
        <a:p>
          <a:endParaRPr lang="en-US"/>
        </a:p>
      </dgm:t>
    </dgm:pt>
    <dgm:pt modelId="{F35DD1EE-4B8D-4298-9117-0F023D921FA9}" type="pres">
      <dgm:prSet presAssocID="{76C4001B-C0BC-4531-BF58-A3319313DB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72EDDD-729D-441B-8E46-DAB444BF7128}" type="pres">
      <dgm:prSet presAssocID="{76C4001B-C0BC-4531-BF58-A3319313DBCB}" presName="tSp" presStyleCnt="0"/>
      <dgm:spPr/>
    </dgm:pt>
    <dgm:pt modelId="{3C4860C7-E1E3-4DA1-BA68-A90A9DB54646}" type="pres">
      <dgm:prSet presAssocID="{76C4001B-C0BC-4531-BF58-A3319313DBCB}" presName="bSp" presStyleCnt="0"/>
      <dgm:spPr/>
    </dgm:pt>
    <dgm:pt modelId="{0AA8BD27-D904-49FA-887C-767E5B17CA66}" type="pres">
      <dgm:prSet presAssocID="{76C4001B-C0BC-4531-BF58-A3319313DBCB}" presName="process" presStyleCnt="0"/>
      <dgm:spPr/>
    </dgm:pt>
    <dgm:pt modelId="{6EB9D011-4746-4355-8E59-85EA147AC9DB}" type="pres">
      <dgm:prSet presAssocID="{89944D22-0265-4D51-84FB-4EE0FCC1CD17}" presName="composite1" presStyleCnt="0"/>
      <dgm:spPr/>
    </dgm:pt>
    <dgm:pt modelId="{3E870EFF-30C3-427C-8D67-737CA3EC9457}" type="pres">
      <dgm:prSet presAssocID="{89944D22-0265-4D51-84FB-4EE0FCC1CD17}" presName="dummyNode1" presStyleLbl="node1" presStyleIdx="0" presStyleCnt="3"/>
      <dgm:spPr/>
    </dgm:pt>
    <dgm:pt modelId="{4C0EFD6C-2BF1-47C4-92CB-7035A5C34BA1}" type="pres">
      <dgm:prSet presAssocID="{89944D22-0265-4D51-84FB-4EE0FCC1CD17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9E557-A7D9-4E03-AE41-424C56AA8FA6}" type="pres">
      <dgm:prSet presAssocID="{89944D22-0265-4D51-84FB-4EE0FCC1CD17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88C6D-4998-461A-9F89-8BD67B1D5AF5}" type="pres">
      <dgm:prSet presAssocID="{89944D22-0265-4D51-84FB-4EE0FCC1CD17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2EF70-B541-4F96-9F20-AA20A14B3452}" type="pres">
      <dgm:prSet presAssocID="{89944D22-0265-4D51-84FB-4EE0FCC1CD17}" presName="connSite1" presStyleCnt="0"/>
      <dgm:spPr/>
    </dgm:pt>
    <dgm:pt modelId="{84375F77-7699-4FA4-A58D-49C853B148D8}" type="pres">
      <dgm:prSet presAssocID="{5C82B5E4-B30A-4D26-AF3B-88210EAE862E}" presName="Name9" presStyleLbl="sibTrans2D1" presStyleIdx="0" presStyleCnt="2"/>
      <dgm:spPr/>
      <dgm:t>
        <a:bodyPr/>
        <a:lstStyle/>
        <a:p>
          <a:endParaRPr lang="en-US"/>
        </a:p>
      </dgm:t>
    </dgm:pt>
    <dgm:pt modelId="{748ED468-2236-4570-864A-8A1BBC799054}" type="pres">
      <dgm:prSet presAssocID="{D204661D-D830-4ECA-A177-73A7EEB07AB9}" presName="composite2" presStyleCnt="0"/>
      <dgm:spPr/>
    </dgm:pt>
    <dgm:pt modelId="{97F82C6F-0C38-4030-AD6D-DDCF3D88E7F2}" type="pres">
      <dgm:prSet presAssocID="{D204661D-D830-4ECA-A177-73A7EEB07AB9}" presName="dummyNode2" presStyleLbl="node1" presStyleIdx="0" presStyleCnt="3"/>
      <dgm:spPr/>
    </dgm:pt>
    <dgm:pt modelId="{E8E037E2-00B9-4221-95A8-CB57E65ABC76}" type="pres">
      <dgm:prSet presAssocID="{D204661D-D830-4ECA-A177-73A7EEB07AB9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6433E-3A45-409D-B211-8ADA435882EF}" type="pres">
      <dgm:prSet presAssocID="{D204661D-D830-4ECA-A177-73A7EEB07AB9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782CA6-D549-470A-B681-488D274F0BEB}" type="pres">
      <dgm:prSet presAssocID="{D204661D-D830-4ECA-A177-73A7EEB07AB9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B1F1E1-26AC-4656-A730-95B27FD01FEB}" type="pres">
      <dgm:prSet presAssocID="{D204661D-D830-4ECA-A177-73A7EEB07AB9}" presName="connSite2" presStyleCnt="0"/>
      <dgm:spPr/>
    </dgm:pt>
    <dgm:pt modelId="{BA9D8196-7CFE-43B4-A02C-4C18C32B8D54}" type="pres">
      <dgm:prSet presAssocID="{6994681D-29CA-4D51-A356-153A0FF63C18}" presName="Name18" presStyleLbl="sibTrans2D1" presStyleIdx="1" presStyleCnt="2"/>
      <dgm:spPr/>
      <dgm:t>
        <a:bodyPr/>
        <a:lstStyle/>
        <a:p>
          <a:endParaRPr lang="en-US"/>
        </a:p>
      </dgm:t>
    </dgm:pt>
    <dgm:pt modelId="{A0D9DE61-4A29-4A7F-9DE3-FA06B18E9E92}" type="pres">
      <dgm:prSet presAssocID="{A9E00BC2-2C09-4A94-8A71-F5CE2B5880A4}" presName="composite1" presStyleCnt="0"/>
      <dgm:spPr/>
    </dgm:pt>
    <dgm:pt modelId="{624F2BF2-1151-4BC9-9447-0BE01B43EE5B}" type="pres">
      <dgm:prSet presAssocID="{A9E00BC2-2C09-4A94-8A71-F5CE2B5880A4}" presName="dummyNode1" presStyleLbl="node1" presStyleIdx="1" presStyleCnt="3"/>
      <dgm:spPr/>
    </dgm:pt>
    <dgm:pt modelId="{3D2B153F-ED32-4979-B316-C7DC71334D9A}" type="pres">
      <dgm:prSet presAssocID="{A9E00BC2-2C09-4A94-8A71-F5CE2B5880A4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8832E-EEF2-4DD3-8CA5-FD584A474C7E}" type="pres">
      <dgm:prSet presAssocID="{A9E00BC2-2C09-4A94-8A71-F5CE2B5880A4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E9171-B63C-47EC-9D31-4CF822F40E0D}" type="pres">
      <dgm:prSet presAssocID="{A9E00BC2-2C09-4A94-8A71-F5CE2B5880A4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F91498-3BE1-405E-AB86-9AA89FFBBCBE}" type="pres">
      <dgm:prSet presAssocID="{A9E00BC2-2C09-4A94-8A71-F5CE2B5880A4}" presName="connSite1" presStyleCnt="0"/>
      <dgm:spPr/>
    </dgm:pt>
  </dgm:ptLst>
  <dgm:cxnLst>
    <dgm:cxn modelId="{8C8174B7-DACE-444D-ACE4-CA3E45064A9D}" srcId="{76C4001B-C0BC-4531-BF58-A3319313DBCB}" destId="{89944D22-0265-4D51-84FB-4EE0FCC1CD17}" srcOrd="0" destOrd="0" parTransId="{E492DD82-0C9A-4680-A048-1508D80BEBEF}" sibTransId="{5C82B5E4-B30A-4D26-AF3B-88210EAE862E}"/>
    <dgm:cxn modelId="{DC409F5F-6412-424B-A845-6230F44DA99A}" srcId="{D204661D-D830-4ECA-A177-73A7EEB07AB9}" destId="{951616DC-37B9-4865-AAB1-6433ABF96D5C}" srcOrd="0" destOrd="0" parTransId="{43FB1F40-DCC4-478B-A803-5431CC609D69}" sibTransId="{3F1B76C1-8FE2-467B-899A-F3B3BF561616}"/>
    <dgm:cxn modelId="{40BBF3C1-D196-44FD-BD21-E6377847DC16}" type="presOf" srcId="{64C593C4-AF68-4291-89D9-B60DF193B57E}" destId="{4C0EFD6C-2BF1-47C4-92CB-7035A5C34BA1}" srcOrd="0" destOrd="0" presId="urn:microsoft.com/office/officeart/2005/8/layout/hProcess4"/>
    <dgm:cxn modelId="{F273689A-149E-4CE7-BC84-D21536B78F74}" type="presOf" srcId="{89944D22-0265-4D51-84FB-4EE0FCC1CD17}" destId="{04F88C6D-4998-461A-9F89-8BD67B1D5AF5}" srcOrd="0" destOrd="0" presId="urn:microsoft.com/office/officeart/2005/8/layout/hProcess4"/>
    <dgm:cxn modelId="{D0362278-8568-44D6-8009-A57C9758CFBB}" srcId="{76C4001B-C0BC-4531-BF58-A3319313DBCB}" destId="{A9E00BC2-2C09-4A94-8A71-F5CE2B5880A4}" srcOrd="2" destOrd="0" parTransId="{94E39BF4-ACC4-422D-9CBB-FE71673EDD09}" sibTransId="{D84BDAD5-B3A7-4B1B-A2F2-6CD2E0141365}"/>
    <dgm:cxn modelId="{A486393F-6F22-4E9A-91F7-18340AA325F7}" type="presOf" srcId="{951616DC-37B9-4865-AAB1-6433ABF96D5C}" destId="{E8E037E2-00B9-4221-95A8-CB57E65ABC76}" srcOrd="0" destOrd="0" presId="urn:microsoft.com/office/officeart/2005/8/layout/hProcess4"/>
    <dgm:cxn modelId="{70C06306-562E-4471-AD72-BC8C3FF04383}" type="presOf" srcId="{8A077762-92B1-4BE5-94B4-B2781864762D}" destId="{66F8832E-EEF2-4DD3-8CA5-FD584A474C7E}" srcOrd="1" destOrd="0" presId="urn:microsoft.com/office/officeart/2005/8/layout/hProcess4"/>
    <dgm:cxn modelId="{153B6828-9BEE-4E50-B0AD-7A8E93F479A4}" type="presOf" srcId="{951616DC-37B9-4865-AAB1-6433ABF96D5C}" destId="{EBA6433E-3A45-409D-B211-8ADA435882EF}" srcOrd="1" destOrd="0" presId="urn:microsoft.com/office/officeart/2005/8/layout/hProcess4"/>
    <dgm:cxn modelId="{53A436C8-699E-44FE-84C8-CC14EDB54D1F}" type="presOf" srcId="{6994681D-29CA-4D51-A356-153A0FF63C18}" destId="{BA9D8196-7CFE-43B4-A02C-4C18C32B8D54}" srcOrd="0" destOrd="0" presId="urn:microsoft.com/office/officeart/2005/8/layout/hProcess4"/>
    <dgm:cxn modelId="{26DA5B1F-1801-4991-BE59-292CE4126110}" srcId="{76C4001B-C0BC-4531-BF58-A3319313DBCB}" destId="{D204661D-D830-4ECA-A177-73A7EEB07AB9}" srcOrd="1" destOrd="0" parTransId="{CF0B2FB5-FBD7-4836-9DBB-DADE59DB547F}" sibTransId="{6994681D-29CA-4D51-A356-153A0FF63C18}"/>
    <dgm:cxn modelId="{894A35C3-5F56-470C-B444-C675179F3533}" type="presOf" srcId="{76C4001B-C0BC-4531-BF58-A3319313DBCB}" destId="{F35DD1EE-4B8D-4298-9117-0F023D921FA9}" srcOrd="0" destOrd="0" presId="urn:microsoft.com/office/officeart/2005/8/layout/hProcess4"/>
    <dgm:cxn modelId="{D529B5B4-1455-4D28-BCA6-CE2211E7A786}" type="presOf" srcId="{8A077762-92B1-4BE5-94B4-B2781864762D}" destId="{3D2B153F-ED32-4979-B316-C7DC71334D9A}" srcOrd="0" destOrd="0" presId="urn:microsoft.com/office/officeart/2005/8/layout/hProcess4"/>
    <dgm:cxn modelId="{A23F7869-DDCC-42AE-AE0F-3E46E4BBFC47}" type="presOf" srcId="{A9E00BC2-2C09-4A94-8A71-F5CE2B5880A4}" destId="{A65E9171-B63C-47EC-9D31-4CF822F40E0D}" srcOrd="0" destOrd="0" presId="urn:microsoft.com/office/officeart/2005/8/layout/hProcess4"/>
    <dgm:cxn modelId="{2C0C37F1-FFF3-4D8C-92C6-086E49844434}" srcId="{A9E00BC2-2C09-4A94-8A71-F5CE2B5880A4}" destId="{8A077762-92B1-4BE5-94B4-B2781864762D}" srcOrd="0" destOrd="0" parTransId="{923318ED-B7C6-43B0-AE92-F364B2AC59A7}" sibTransId="{82AE6B89-15D5-479B-BF3B-71E056AB3A7B}"/>
    <dgm:cxn modelId="{87FB6BC4-B7F9-4975-B56E-6C3EA18E600F}" type="presOf" srcId="{5C82B5E4-B30A-4D26-AF3B-88210EAE862E}" destId="{84375F77-7699-4FA4-A58D-49C853B148D8}" srcOrd="0" destOrd="0" presId="urn:microsoft.com/office/officeart/2005/8/layout/hProcess4"/>
    <dgm:cxn modelId="{18A2A504-879D-4EE2-BC5F-8A0C9BA64A7F}" type="presOf" srcId="{64C593C4-AF68-4291-89D9-B60DF193B57E}" destId="{2F79E557-A7D9-4E03-AE41-424C56AA8FA6}" srcOrd="1" destOrd="0" presId="urn:microsoft.com/office/officeart/2005/8/layout/hProcess4"/>
    <dgm:cxn modelId="{F4A30388-2AD0-4350-98CA-676B30E0F421}" type="presOf" srcId="{D204661D-D830-4ECA-A177-73A7EEB07AB9}" destId="{85782CA6-D549-470A-B681-488D274F0BEB}" srcOrd="0" destOrd="0" presId="urn:microsoft.com/office/officeart/2005/8/layout/hProcess4"/>
    <dgm:cxn modelId="{2F68B11F-384E-4C74-91F1-322D88515D42}" srcId="{89944D22-0265-4D51-84FB-4EE0FCC1CD17}" destId="{64C593C4-AF68-4291-89D9-B60DF193B57E}" srcOrd="0" destOrd="0" parTransId="{947889FE-D89A-4487-BB5A-96F742028967}" sibTransId="{8EB39A8D-9419-4819-86A0-58ED590236AD}"/>
    <dgm:cxn modelId="{664C40ED-280E-4224-9952-69F0D9A4F521}" type="presParOf" srcId="{F35DD1EE-4B8D-4298-9117-0F023D921FA9}" destId="{A272EDDD-729D-441B-8E46-DAB444BF7128}" srcOrd="0" destOrd="0" presId="urn:microsoft.com/office/officeart/2005/8/layout/hProcess4"/>
    <dgm:cxn modelId="{EA832A64-4A16-430A-B02E-A2DC28258D90}" type="presParOf" srcId="{F35DD1EE-4B8D-4298-9117-0F023D921FA9}" destId="{3C4860C7-E1E3-4DA1-BA68-A90A9DB54646}" srcOrd="1" destOrd="0" presId="urn:microsoft.com/office/officeart/2005/8/layout/hProcess4"/>
    <dgm:cxn modelId="{0E05F4DA-61B6-422B-A90F-B74D0F628B54}" type="presParOf" srcId="{F35DD1EE-4B8D-4298-9117-0F023D921FA9}" destId="{0AA8BD27-D904-49FA-887C-767E5B17CA66}" srcOrd="2" destOrd="0" presId="urn:microsoft.com/office/officeart/2005/8/layout/hProcess4"/>
    <dgm:cxn modelId="{C8543FD7-7AA3-4B09-9634-FB959185CB30}" type="presParOf" srcId="{0AA8BD27-D904-49FA-887C-767E5B17CA66}" destId="{6EB9D011-4746-4355-8E59-85EA147AC9DB}" srcOrd="0" destOrd="0" presId="urn:microsoft.com/office/officeart/2005/8/layout/hProcess4"/>
    <dgm:cxn modelId="{DB73EC7C-B5AD-493F-B41D-CEA23CAB86DE}" type="presParOf" srcId="{6EB9D011-4746-4355-8E59-85EA147AC9DB}" destId="{3E870EFF-30C3-427C-8D67-737CA3EC9457}" srcOrd="0" destOrd="0" presId="urn:microsoft.com/office/officeart/2005/8/layout/hProcess4"/>
    <dgm:cxn modelId="{9DEEDD6E-E075-4DC6-9B62-038882923AE3}" type="presParOf" srcId="{6EB9D011-4746-4355-8E59-85EA147AC9DB}" destId="{4C0EFD6C-2BF1-47C4-92CB-7035A5C34BA1}" srcOrd="1" destOrd="0" presId="urn:microsoft.com/office/officeart/2005/8/layout/hProcess4"/>
    <dgm:cxn modelId="{350A89C0-9ADD-4D67-9242-0EACF2744027}" type="presParOf" srcId="{6EB9D011-4746-4355-8E59-85EA147AC9DB}" destId="{2F79E557-A7D9-4E03-AE41-424C56AA8FA6}" srcOrd="2" destOrd="0" presId="urn:microsoft.com/office/officeart/2005/8/layout/hProcess4"/>
    <dgm:cxn modelId="{9A683E2A-B2E2-4196-AD36-80679335909C}" type="presParOf" srcId="{6EB9D011-4746-4355-8E59-85EA147AC9DB}" destId="{04F88C6D-4998-461A-9F89-8BD67B1D5AF5}" srcOrd="3" destOrd="0" presId="urn:microsoft.com/office/officeart/2005/8/layout/hProcess4"/>
    <dgm:cxn modelId="{2935BA4B-26A8-418B-BF5C-0D21DED78899}" type="presParOf" srcId="{6EB9D011-4746-4355-8E59-85EA147AC9DB}" destId="{32A2EF70-B541-4F96-9F20-AA20A14B3452}" srcOrd="4" destOrd="0" presId="urn:microsoft.com/office/officeart/2005/8/layout/hProcess4"/>
    <dgm:cxn modelId="{5BFDF92B-E529-4675-9EEA-E8827C5C7E29}" type="presParOf" srcId="{0AA8BD27-D904-49FA-887C-767E5B17CA66}" destId="{84375F77-7699-4FA4-A58D-49C853B148D8}" srcOrd="1" destOrd="0" presId="urn:microsoft.com/office/officeart/2005/8/layout/hProcess4"/>
    <dgm:cxn modelId="{FAAA3F35-0834-47E0-9FC1-37B7BDC76702}" type="presParOf" srcId="{0AA8BD27-D904-49FA-887C-767E5B17CA66}" destId="{748ED468-2236-4570-864A-8A1BBC799054}" srcOrd="2" destOrd="0" presId="urn:microsoft.com/office/officeart/2005/8/layout/hProcess4"/>
    <dgm:cxn modelId="{1C1DE604-CDED-4F8F-B81B-33E54D563F27}" type="presParOf" srcId="{748ED468-2236-4570-864A-8A1BBC799054}" destId="{97F82C6F-0C38-4030-AD6D-DDCF3D88E7F2}" srcOrd="0" destOrd="0" presId="urn:microsoft.com/office/officeart/2005/8/layout/hProcess4"/>
    <dgm:cxn modelId="{392FB9A7-FE36-4F43-91EE-0246D5CCA60A}" type="presParOf" srcId="{748ED468-2236-4570-864A-8A1BBC799054}" destId="{E8E037E2-00B9-4221-95A8-CB57E65ABC76}" srcOrd="1" destOrd="0" presId="urn:microsoft.com/office/officeart/2005/8/layout/hProcess4"/>
    <dgm:cxn modelId="{015918B7-79FF-48CD-9595-3B5088B7BB1B}" type="presParOf" srcId="{748ED468-2236-4570-864A-8A1BBC799054}" destId="{EBA6433E-3A45-409D-B211-8ADA435882EF}" srcOrd="2" destOrd="0" presId="urn:microsoft.com/office/officeart/2005/8/layout/hProcess4"/>
    <dgm:cxn modelId="{A42B1350-5405-4F25-B6A3-B9ED5FB5E192}" type="presParOf" srcId="{748ED468-2236-4570-864A-8A1BBC799054}" destId="{85782CA6-D549-470A-B681-488D274F0BEB}" srcOrd="3" destOrd="0" presId="urn:microsoft.com/office/officeart/2005/8/layout/hProcess4"/>
    <dgm:cxn modelId="{990BEE4F-9E5A-4D85-9CDB-4C5CDE7243B7}" type="presParOf" srcId="{748ED468-2236-4570-864A-8A1BBC799054}" destId="{2DB1F1E1-26AC-4656-A730-95B27FD01FEB}" srcOrd="4" destOrd="0" presId="urn:microsoft.com/office/officeart/2005/8/layout/hProcess4"/>
    <dgm:cxn modelId="{C5CB7806-EACE-4C56-A9D6-E226D6911AAF}" type="presParOf" srcId="{0AA8BD27-D904-49FA-887C-767E5B17CA66}" destId="{BA9D8196-7CFE-43B4-A02C-4C18C32B8D54}" srcOrd="3" destOrd="0" presId="urn:microsoft.com/office/officeart/2005/8/layout/hProcess4"/>
    <dgm:cxn modelId="{7958A43E-DD15-43B4-974A-2F95044D57F9}" type="presParOf" srcId="{0AA8BD27-D904-49FA-887C-767E5B17CA66}" destId="{A0D9DE61-4A29-4A7F-9DE3-FA06B18E9E92}" srcOrd="4" destOrd="0" presId="urn:microsoft.com/office/officeart/2005/8/layout/hProcess4"/>
    <dgm:cxn modelId="{449DC988-FA7E-4C95-9767-7AD026280F00}" type="presParOf" srcId="{A0D9DE61-4A29-4A7F-9DE3-FA06B18E9E92}" destId="{624F2BF2-1151-4BC9-9447-0BE01B43EE5B}" srcOrd="0" destOrd="0" presId="urn:microsoft.com/office/officeart/2005/8/layout/hProcess4"/>
    <dgm:cxn modelId="{663899CE-4A13-487A-9CEF-41E8EF4114B0}" type="presParOf" srcId="{A0D9DE61-4A29-4A7F-9DE3-FA06B18E9E92}" destId="{3D2B153F-ED32-4979-B316-C7DC71334D9A}" srcOrd="1" destOrd="0" presId="urn:microsoft.com/office/officeart/2005/8/layout/hProcess4"/>
    <dgm:cxn modelId="{10FCF2B4-0639-4C6E-BE75-E7DA5EAEFBEF}" type="presParOf" srcId="{A0D9DE61-4A29-4A7F-9DE3-FA06B18E9E92}" destId="{66F8832E-EEF2-4DD3-8CA5-FD584A474C7E}" srcOrd="2" destOrd="0" presId="urn:microsoft.com/office/officeart/2005/8/layout/hProcess4"/>
    <dgm:cxn modelId="{C9EDBCF2-565B-4DE2-A51A-D3F0A527133D}" type="presParOf" srcId="{A0D9DE61-4A29-4A7F-9DE3-FA06B18E9E92}" destId="{A65E9171-B63C-47EC-9D31-4CF822F40E0D}" srcOrd="3" destOrd="0" presId="urn:microsoft.com/office/officeart/2005/8/layout/hProcess4"/>
    <dgm:cxn modelId="{B84925FC-F645-4319-A23F-8364520563BF}" type="presParOf" srcId="{A0D9DE61-4A29-4A7F-9DE3-FA06B18E9E92}" destId="{21F91498-3BE1-405E-AB86-9AA89FFBBCBE}" srcOrd="4" destOrd="0" presId="urn:microsoft.com/office/officeart/2005/8/layout/hProcess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93496C-CAD1-4EE0-B134-24387247289D}" type="doc">
      <dgm:prSet loTypeId="urn:microsoft.com/office/officeart/2005/8/layout/cycle3" loCatId="cycle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en-US"/>
        </a:p>
      </dgm:t>
    </dgm:pt>
    <dgm:pt modelId="{CE6671DD-3FF0-461E-9C02-D7C95B47A72C}">
      <dgm:prSet phldrT="[Text]"/>
      <dgm:spPr/>
      <dgm:t>
        <a:bodyPr/>
        <a:lstStyle/>
        <a:p>
          <a:r>
            <a:rPr lang="en-US" dirty="0" smtClean="0"/>
            <a:t>PILI</a:t>
          </a:r>
          <a:endParaRPr lang="en-US" dirty="0"/>
        </a:p>
      </dgm:t>
    </dgm:pt>
    <dgm:pt modelId="{2A973611-00DF-47D9-8D20-EE4D956FC309}" type="parTrans" cxnId="{DE6E0A66-F8C5-488A-9FBC-6437F30B9450}">
      <dgm:prSet/>
      <dgm:spPr/>
      <dgm:t>
        <a:bodyPr/>
        <a:lstStyle/>
        <a:p>
          <a:endParaRPr lang="en-US"/>
        </a:p>
      </dgm:t>
    </dgm:pt>
    <dgm:pt modelId="{8B59DA3E-41F7-4D18-9602-6CC5D3273ECF}" type="sibTrans" cxnId="{DE6E0A66-F8C5-488A-9FBC-6437F30B9450}">
      <dgm:prSet/>
      <dgm:spPr/>
      <dgm:t>
        <a:bodyPr/>
        <a:lstStyle/>
        <a:p>
          <a:endParaRPr lang="en-US"/>
        </a:p>
      </dgm:t>
    </dgm:pt>
    <dgm:pt modelId="{0349530F-9D12-437C-9EE5-C2C8D4F03226}">
      <dgm:prSet phldrT="[Text]"/>
      <dgm:spPr/>
      <dgm:t>
        <a:bodyPr/>
        <a:lstStyle/>
        <a:p>
          <a:r>
            <a:rPr lang="en-US" dirty="0" smtClean="0"/>
            <a:t>CAPSULE</a:t>
          </a:r>
          <a:endParaRPr lang="en-US" dirty="0"/>
        </a:p>
      </dgm:t>
    </dgm:pt>
    <dgm:pt modelId="{18FE8DF2-1DBC-41E7-A005-DBE290A58258}" type="parTrans" cxnId="{2A86CC96-8371-44C2-BFE7-BE808214765E}">
      <dgm:prSet/>
      <dgm:spPr/>
      <dgm:t>
        <a:bodyPr/>
        <a:lstStyle/>
        <a:p>
          <a:endParaRPr lang="en-US"/>
        </a:p>
      </dgm:t>
    </dgm:pt>
    <dgm:pt modelId="{FE6B01D8-EE9D-4230-A799-EEE9DEF022D3}" type="sibTrans" cxnId="{2A86CC96-8371-44C2-BFE7-BE808214765E}">
      <dgm:prSet/>
      <dgm:spPr/>
      <dgm:t>
        <a:bodyPr/>
        <a:lstStyle/>
        <a:p>
          <a:endParaRPr lang="en-US"/>
        </a:p>
      </dgm:t>
    </dgm:pt>
    <dgm:pt modelId="{D119B64A-7DA5-4D2F-AD44-B18ADFD2196D}">
      <dgm:prSet phldrT="[Text]"/>
      <dgm:spPr/>
      <dgm:t>
        <a:bodyPr/>
        <a:lstStyle/>
        <a:p>
          <a:r>
            <a:rPr lang="en-US" dirty="0" smtClean="0"/>
            <a:t>ENDOTOXIN</a:t>
          </a:r>
          <a:endParaRPr lang="en-US" dirty="0"/>
        </a:p>
      </dgm:t>
    </dgm:pt>
    <dgm:pt modelId="{8D49331A-634C-4DC0-B657-9144BE3EAD7F}" type="parTrans" cxnId="{BAA1458C-1FC9-483B-89BC-4A13B5CE70E4}">
      <dgm:prSet/>
      <dgm:spPr/>
      <dgm:t>
        <a:bodyPr/>
        <a:lstStyle/>
        <a:p>
          <a:endParaRPr lang="en-US"/>
        </a:p>
      </dgm:t>
    </dgm:pt>
    <dgm:pt modelId="{C52B1AEC-114E-438B-A430-4E2448F1A213}" type="sibTrans" cxnId="{BAA1458C-1FC9-483B-89BC-4A13B5CE70E4}">
      <dgm:prSet/>
      <dgm:spPr/>
      <dgm:t>
        <a:bodyPr/>
        <a:lstStyle/>
        <a:p>
          <a:endParaRPr lang="en-US"/>
        </a:p>
      </dgm:t>
    </dgm:pt>
    <dgm:pt modelId="{A247EF39-6AF1-4CA3-AF69-959891C9A93F}">
      <dgm:prSet phldrT="[Text]"/>
      <dgm:spPr/>
      <dgm:t>
        <a:bodyPr/>
        <a:lstStyle/>
        <a:p>
          <a:r>
            <a:rPr lang="en-US" dirty="0" smtClean="0"/>
            <a:t>3 EXOTOXINS</a:t>
          </a:r>
          <a:endParaRPr lang="en-US" dirty="0"/>
        </a:p>
      </dgm:t>
    </dgm:pt>
    <dgm:pt modelId="{A1D55149-554F-41A1-8BC6-8597452DC013}" type="parTrans" cxnId="{61A65A39-D059-4DAA-9EC5-5BD2A7D424A0}">
      <dgm:prSet/>
      <dgm:spPr/>
      <dgm:t>
        <a:bodyPr/>
        <a:lstStyle/>
        <a:p>
          <a:endParaRPr lang="en-US"/>
        </a:p>
      </dgm:t>
    </dgm:pt>
    <dgm:pt modelId="{174E806E-33DA-49B0-B3E9-80BD6AE8B8E5}" type="sibTrans" cxnId="{61A65A39-D059-4DAA-9EC5-5BD2A7D424A0}">
      <dgm:prSet/>
      <dgm:spPr/>
      <dgm:t>
        <a:bodyPr/>
        <a:lstStyle/>
        <a:p>
          <a:endParaRPr lang="en-US"/>
        </a:p>
      </dgm:t>
    </dgm:pt>
    <dgm:pt modelId="{0A5AF120-E945-4D50-AF93-1D4989BE67C3}" type="pres">
      <dgm:prSet presAssocID="{8593496C-CAD1-4EE0-B134-2438724728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E4FFD7-0A9C-4953-89D2-12B3CA016D9F}" type="pres">
      <dgm:prSet presAssocID="{8593496C-CAD1-4EE0-B134-24387247289D}" presName="cycle" presStyleCnt="0"/>
      <dgm:spPr/>
    </dgm:pt>
    <dgm:pt modelId="{50AC6225-F20D-4EA3-BEA9-C3A10E0549F1}" type="pres">
      <dgm:prSet presAssocID="{CE6671DD-3FF0-461E-9C02-D7C95B47A72C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17B8C2-A143-4657-96F0-9D04EEC3E975}" type="pres">
      <dgm:prSet presAssocID="{8B59DA3E-41F7-4D18-9602-6CC5D3273ECF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68864022-533E-48D7-A09A-D0E78F80FF34}" type="pres">
      <dgm:prSet presAssocID="{0349530F-9D12-437C-9EE5-C2C8D4F03226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13D6A-3FFB-4E07-AC42-876F35A2822D}" type="pres">
      <dgm:prSet presAssocID="{D119B64A-7DA5-4D2F-AD44-B18ADFD2196D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B3B72E-0234-4600-AB83-64CCE6B93F6E}" type="pres">
      <dgm:prSet presAssocID="{A247EF39-6AF1-4CA3-AF69-959891C9A93F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A65A39-D059-4DAA-9EC5-5BD2A7D424A0}" srcId="{8593496C-CAD1-4EE0-B134-24387247289D}" destId="{A247EF39-6AF1-4CA3-AF69-959891C9A93F}" srcOrd="3" destOrd="0" parTransId="{A1D55149-554F-41A1-8BC6-8597452DC013}" sibTransId="{174E806E-33DA-49B0-B3E9-80BD6AE8B8E5}"/>
    <dgm:cxn modelId="{00DF0BD9-7D00-4AE9-BF40-C476F51E5EE9}" type="presOf" srcId="{D119B64A-7DA5-4D2F-AD44-B18ADFD2196D}" destId="{3A313D6A-3FFB-4E07-AC42-876F35A2822D}" srcOrd="0" destOrd="0" presId="urn:microsoft.com/office/officeart/2005/8/layout/cycle3"/>
    <dgm:cxn modelId="{A2F188E8-13A3-4602-959F-4C92306EE43F}" type="presOf" srcId="{CE6671DD-3FF0-461E-9C02-D7C95B47A72C}" destId="{50AC6225-F20D-4EA3-BEA9-C3A10E0549F1}" srcOrd="0" destOrd="0" presId="urn:microsoft.com/office/officeart/2005/8/layout/cycle3"/>
    <dgm:cxn modelId="{099A485E-D9DE-4E77-87C1-8F01898DFD41}" type="presOf" srcId="{0349530F-9D12-437C-9EE5-C2C8D4F03226}" destId="{68864022-533E-48D7-A09A-D0E78F80FF34}" srcOrd="0" destOrd="0" presId="urn:microsoft.com/office/officeart/2005/8/layout/cycle3"/>
    <dgm:cxn modelId="{DE6E0A66-F8C5-488A-9FBC-6437F30B9450}" srcId="{8593496C-CAD1-4EE0-B134-24387247289D}" destId="{CE6671DD-3FF0-461E-9C02-D7C95B47A72C}" srcOrd="0" destOrd="0" parTransId="{2A973611-00DF-47D9-8D20-EE4D956FC309}" sibTransId="{8B59DA3E-41F7-4D18-9602-6CC5D3273ECF}"/>
    <dgm:cxn modelId="{BAA1458C-1FC9-483B-89BC-4A13B5CE70E4}" srcId="{8593496C-CAD1-4EE0-B134-24387247289D}" destId="{D119B64A-7DA5-4D2F-AD44-B18ADFD2196D}" srcOrd="2" destOrd="0" parTransId="{8D49331A-634C-4DC0-B657-9144BE3EAD7F}" sibTransId="{C52B1AEC-114E-438B-A430-4E2448F1A213}"/>
    <dgm:cxn modelId="{885EE82B-A68D-48E1-8C30-5034BBCC3AF2}" type="presOf" srcId="{8B59DA3E-41F7-4D18-9602-6CC5D3273ECF}" destId="{3617B8C2-A143-4657-96F0-9D04EEC3E975}" srcOrd="0" destOrd="0" presId="urn:microsoft.com/office/officeart/2005/8/layout/cycle3"/>
    <dgm:cxn modelId="{C78BA8C7-1B5D-4656-9093-929B54373DBA}" type="presOf" srcId="{A247EF39-6AF1-4CA3-AF69-959891C9A93F}" destId="{38B3B72E-0234-4600-AB83-64CCE6B93F6E}" srcOrd="0" destOrd="0" presId="urn:microsoft.com/office/officeart/2005/8/layout/cycle3"/>
    <dgm:cxn modelId="{6DF41DDB-E46D-4398-A203-2B42F8AE24D4}" type="presOf" srcId="{8593496C-CAD1-4EE0-B134-24387247289D}" destId="{0A5AF120-E945-4D50-AF93-1D4989BE67C3}" srcOrd="0" destOrd="0" presId="urn:microsoft.com/office/officeart/2005/8/layout/cycle3"/>
    <dgm:cxn modelId="{2A86CC96-8371-44C2-BFE7-BE808214765E}" srcId="{8593496C-CAD1-4EE0-B134-24387247289D}" destId="{0349530F-9D12-437C-9EE5-C2C8D4F03226}" srcOrd="1" destOrd="0" parTransId="{18FE8DF2-1DBC-41E7-A005-DBE290A58258}" sibTransId="{FE6B01D8-EE9D-4230-A799-EEE9DEF022D3}"/>
    <dgm:cxn modelId="{72CFFA84-BE3F-4D41-8223-A63486022EDD}" type="presParOf" srcId="{0A5AF120-E945-4D50-AF93-1D4989BE67C3}" destId="{67E4FFD7-0A9C-4953-89D2-12B3CA016D9F}" srcOrd="0" destOrd="0" presId="urn:microsoft.com/office/officeart/2005/8/layout/cycle3"/>
    <dgm:cxn modelId="{14ED5666-8710-4082-AF62-700BF937ED06}" type="presParOf" srcId="{67E4FFD7-0A9C-4953-89D2-12B3CA016D9F}" destId="{50AC6225-F20D-4EA3-BEA9-C3A10E0549F1}" srcOrd="0" destOrd="0" presId="urn:microsoft.com/office/officeart/2005/8/layout/cycle3"/>
    <dgm:cxn modelId="{9942838D-D226-4FBF-A6E5-BF4C6259F9CD}" type="presParOf" srcId="{67E4FFD7-0A9C-4953-89D2-12B3CA016D9F}" destId="{3617B8C2-A143-4657-96F0-9D04EEC3E975}" srcOrd="1" destOrd="0" presId="urn:microsoft.com/office/officeart/2005/8/layout/cycle3"/>
    <dgm:cxn modelId="{E6DDFD58-E2F3-4ECF-A075-4198EA04C3CD}" type="presParOf" srcId="{67E4FFD7-0A9C-4953-89D2-12B3CA016D9F}" destId="{68864022-533E-48D7-A09A-D0E78F80FF34}" srcOrd="2" destOrd="0" presId="urn:microsoft.com/office/officeart/2005/8/layout/cycle3"/>
    <dgm:cxn modelId="{F5BD1AFE-669F-4B26-8AF7-01ECAC7301A9}" type="presParOf" srcId="{67E4FFD7-0A9C-4953-89D2-12B3CA016D9F}" destId="{3A313D6A-3FFB-4E07-AC42-876F35A2822D}" srcOrd="3" destOrd="0" presId="urn:microsoft.com/office/officeart/2005/8/layout/cycle3"/>
    <dgm:cxn modelId="{CCEE82EC-AC2F-4C56-8224-BADB299FBDFC}" type="presParOf" srcId="{67E4FFD7-0A9C-4953-89D2-12B3CA016D9F}" destId="{38B3B72E-0234-4600-AB83-64CCE6B93F6E}" srcOrd="4" destOrd="0" presId="urn:microsoft.com/office/officeart/2005/8/layout/cycle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723BF7-A17D-4581-AE5A-414FC616B9C9}" type="doc">
      <dgm:prSet loTypeId="urn:microsoft.com/office/officeart/2005/8/layout/vList2" loCatId="list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en-US"/>
        </a:p>
      </dgm:t>
    </dgm:pt>
    <dgm:pt modelId="{E9620B6B-5237-4078-AF56-665A9500B582}">
      <dgm:prSet phldrT="[Text]"/>
      <dgm:spPr/>
      <dgm:t>
        <a:bodyPr/>
        <a:lstStyle/>
        <a:p>
          <a:r>
            <a:rPr lang="en-US" b="1" dirty="0" smtClean="0"/>
            <a:t>ENTEROROPATHOGENIC</a:t>
          </a:r>
          <a:endParaRPr lang="en-US" b="1" dirty="0"/>
        </a:p>
      </dgm:t>
    </dgm:pt>
    <dgm:pt modelId="{729EF696-4C4A-426C-B50A-30AC4AC76293}" type="parTrans" cxnId="{06F35DCE-3761-42A8-8315-305264D489A5}">
      <dgm:prSet/>
      <dgm:spPr/>
      <dgm:t>
        <a:bodyPr/>
        <a:lstStyle/>
        <a:p>
          <a:endParaRPr lang="en-US"/>
        </a:p>
      </dgm:t>
    </dgm:pt>
    <dgm:pt modelId="{02E9E068-EAE9-4850-AD8D-4F0774ACBB21}" type="sibTrans" cxnId="{06F35DCE-3761-42A8-8315-305264D489A5}">
      <dgm:prSet/>
      <dgm:spPr/>
      <dgm:t>
        <a:bodyPr/>
        <a:lstStyle/>
        <a:p>
          <a:endParaRPr lang="en-US"/>
        </a:p>
      </dgm:t>
    </dgm:pt>
    <dgm:pt modelId="{C07B7AC2-A4D2-4C13-88A4-FD8EA55494BF}">
      <dgm:prSet phldrT="[Text]"/>
      <dgm:spPr/>
      <dgm:t>
        <a:bodyPr/>
        <a:lstStyle/>
        <a:p>
          <a:r>
            <a:rPr lang="en-US" b="1" dirty="0" smtClean="0"/>
            <a:t>ENTEROTOXIGENIC</a:t>
          </a:r>
          <a:endParaRPr lang="en-US" b="1" dirty="0"/>
        </a:p>
      </dgm:t>
    </dgm:pt>
    <dgm:pt modelId="{DFA7ACF6-2485-41A2-B598-F3E003CD076F}" type="parTrans" cxnId="{C8C8C97E-70C0-479B-928E-B600A59374C6}">
      <dgm:prSet/>
      <dgm:spPr/>
      <dgm:t>
        <a:bodyPr/>
        <a:lstStyle/>
        <a:p>
          <a:endParaRPr lang="en-US"/>
        </a:p>
      </dgm:t>
    </dgm:pt>
    <dgm:pt modelId="{3E167D77-761B-4DF9-879D-F212484DFAAA}" type="sibTrans" cxnId="{C8C8C97E-70C0-479B-928E-B600A59374C6}">
      <dgm:prSet/>
      <dgm:spPr/>
      <dgm:t>
        <a:bodyPr/>
        <a:lstStyle/>
        <a:p>
          <a:endParaRPr lang="en-US"/>
        </a:p>
      </dgm:t>
    </dgm:pt>
    <dgm:pt modelId="{F3821663-384F-40D7-81C3-0A956A71C2FE}">
      <dgm:prSet phldrT="[Text]"/>
      <dgm:spPr/>
      <dgm:t>
        <a:bodyPr/>
        <a:lstStyle/>
        <a:p>
          <a:r>
            <a:rPr lang="en-US" b="1" dirty="0" smtClean="0"/>
            <a:t>ENTERO HAEMORRHAGIC</a:t>
          </a:r>
          <a:endParaRPr lang="en-US" b="1" dirty="0"/>
        </a:p>
      </dgm:t>
    </dgm:pt>
    <dgm:pt modelId="{E28A7753-656F-4BF2-9D3D-8E2720BAFAA3}" type="parTrans" cxnId="{08F9E05F-0EC0-4CEB-B926-3F1815E96FBB}">
      <dgm:prSet/>
      <dgm:spPr/>
      <dgm:t>
        <a:bodyPr/>
        <a:lstStyle/>
        <a:p>
          <a:endParaRPr lang="en-US"/>
        </a:p>
      </dgm:t>
    </dgm:pt>
    <dgm:pt modelId="{676593EB-29D2-4ABD-8921-1A7ECC537F21}" type="sibTrans" cxnId="{08F9E05F-0EC0-4CEB-B926-3F1815E96FBB}">
      <dgm:prSet/>
      <dgm:spPr/>
      <dgm:t>
        <a:bodyPr/>
        <a:lstStyle/>
        <a:p>
          <a:endParaRPr lang="en-US"/>
        </a:p>
      </dgm:t>
    </dgm:pt>
    <dgm:pt modelId="{2B61DC92-E5E2-4621-BAE7-8E2C2A0C7AD4}">
      <dgm:prSet phldrT="[Text]"/>
      <dgm:spPr/>
      <dgm:t>
        <a:bodyPr/>
        <a:lstStyle/>
        <a:p>
          <a:r>
            <a:rPr lang="en-US" b="1" dirty="0" smtClean="0"/>
            <a:t>ENTEROINVASIVE</a:t>
          </a:r>
          <a:endParaRPr lang="en-US" b="1" dirty="0"/>
        </a:p>
      </dgm:t>
    </dgm:pt>
    <dgm:pt modelId="{C9EF4F5C-38C5-445E-956C-742380835D0C}" type="parTrans" cxnId="{46F78536-E38B-4419-807B-AF5CD60F3E3E}">
      <dgm:prSet/>
      <dgm:spPr/>
      <dgm:t>
        <a:bodyPr/>
        <a:lstStyle/>
        <a:p>
          <a:endParaRPr lang="en-US"/>
        </a:p>
      </dgm:t>
    </dgm:pt>
    <dgm:pt modelId="{5EA69B47-049B-4141-890C-393E43F79A48}" type="sibTrans" cxnId="{46F78536-E38B-4419-807B-AF5CD60F3E3E}">
      <dgm:prSet/>
      <dgm:spPr/>
      <dgm:t>
        <a:bodyPr/>
        <a:lstStyle/>
        <a:p>
          <a:endParaRPr lang="en-US"/>
        </a:p>
      </dgm:t>
    </dgm:pt>
    <dgm:pt modelId="{1BF285AC-D622-485A-B214-245CCDF8DB0E}">
      <dgm:prSet phldrT="[Text]"/>
      <dgm:spPr/>
      <dgm:t>
        <a:bodyPr/>
        <a:lstStyle/>
        <a:p>
          <a:r>
            <a:rPr lang="en-US" b="1" dirty="0" smtClean="0"/>
            <a:t>ENTEROAGGREGATIVE</a:t>
          </a:r>
          <a:endParaRPr lang="en-US" b="1" dirty="0"/>
        </a:p>
      </dgm:t>
    </dgm:pt>
    <dgm:pt modelId="{AB1C2E03-56EA-4463-B7EE-281D1754DC2F}" type="parTrans" cxnId="{BB01D0EA-D7D7-4D42-A6A7-0914E0A238EF}">
      <dgm:prSet/>
      <dgm:spPr/>
      <dgm:t>
        <a:bodyPr/>
        <a:lstStyle/>
        <a:p>
          <a:endParaRPr lang="en-US"/>
        </a:p>
      </dgm:t>
    </dgm:pt>
    <dgm:pt modelId="{6AC8F702-9D4E-4945-8B75-3CF3284EF4BD}" type="sibTrans" cxnId="{BB01D0EA-D7D7-4D42-A6A7-0914E0A238EF}">
      <dgm:prSet/>
      <dgm:spPr/>
      <dgm:t>
        <a:bodyPr/>
        <a:lstStyle/>
        <a:p>
          <a:endParaRPr lang="en-US"/>
        </a:p>
      </dgm:t>
    </dgm:pt>
    <dgm:pt modelId="{940C0645-7940-475B-BF4A-370D13289593}" type="pres">
      <dgm:prSet presAssocID="{B6723BF7-A17D-4581-AE5A-414FC616B9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5054F2-AAB5-4E5F-9BAA-E29E41525F13}" type="pres">
      <dgm:prSet presAssocID="{E9620B6B-5237-4078-AF56-665A9500B58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3A1A6-63C5-4504-AE90-48B07B474F3A}" type="pres">
      <dgm:prSet presAssocID="{02E9E068-EAE9-4850-AD8D-4F0774ACBB21}" presName="spacer" presStyleCnt="0"/>
      <dgm:spPr/>
    </dgm:pt>
    <dgm:pt modelId="{23E5C9B7-5D47-438D-9F99-4AEBBF13F1B2}" type="pres">
      <dgm:prSet presAssocID="{C07B7AC2-A4D2-4C13-88A4-FD8EA55494B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D90A68-02CD-4B3D-AD2E-7EE4C0CB065A}" type="pres">
      <dgm:prSet presAssocID="{3E167D77-761B-4DF9-879D-F212484DFAAA}" presName="spacer" presStyleCnt="0"/>
      <dgm:spPr/>
    </dgm:pt>
    <dgm:pt modelId="{285A6690-AD77-4650-AA81-D8D69C2AA959}" type="pres">
      <dgm:prSet presAssocID="{F3821663-384F-40D7-81C3-0A956A71C2FE}" presName="parentText" presStyleLbl="node1" presStyleIdx="2" presStyleCnt="5" custLinFactNeighborY="196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6FC0C-B638-42B8-B23E-2BEAF930EC8C}" type="pres">
      <dgm:prSet presAssocID="{676593EB-29D2-4ABD-8921-1A7ECC537F21}" presName="spacer" presStyleCnt="0"/>
      <dgm:spPr/>
    </dgm:pt>
    <dgm:pt modelId="{BA3CE715-AE2F-47D7-82EE-B53BADEF32EE}" type="pres">
      <dgm:prSet presAssocID="{2B61DC92-E5E2-4621-BAE7-8E2C2A0C7AD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6AF84-084E-4E44-9208-0176D98FFFAB}" type="pres">
      <dgm:prSet presAssocID="{5EA69B47-049B-4141-890C-393E43F79A48}" presName="spacer" presStyleCnt="0"/>
      <dgm:spPr/>
    </dgm:pt>
    <dgm:pt modelId="{F476C150-9344-4FAD-AB47-007B7FD4B4D5}" type="pres">
      <dgm:prSet presAssocID="{1BF285AC-D622-485A-B214-245CCDF8DB0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1EE506-F882-44FC-9890-370476CDAF7A}" type="presOf" srcId="{F3821663-384F-40D7-81C3-0A956A71C2FE}" destId="{285A6690-AD77-4650-AA81-D8D69C2AA959}" srcOrd="0" destOrd="0" presId="urn:microsoft.com/office/officeart/2005/8/layout/vList2"/>
    <dgm:cxn modelId="{08F9E05F-0EC0-4CEB-B926-3F1815E96FBB}" srcId="{B6723BF7-A17D-4581-AE5A-414FC616B9C9}" destId="{F3821663-384F-40D7-81C3-0A956A71C2FE}" srcOrd="2" destOrd="0" parTransId="{E28A7753-656F-4BF2-9D3D-8E2720BAFAA3}" sibTransId="{676593EB-29D2-4ABD-8921-1A7ECC537F21}"/>
    <dgm:cxn modelId="{BB01D0EA-D7D7-4D42-A6A7-0914E0A238EF}" srcId="{B6723BF7-A17D-4581-AE5A-414FC616B9C9}" destId="{1BF285AC-D622-485A-B214-245CCDF8DB0E}" srcOrd="4" destOrd="0" parTransId="{AB1C2E03-56EA-4463-B7EE-281D1754DC2F}" sibTransId="{6AC8F702-9D4E-4945-8B75-3CF3284EF4BD}"/>
    <dgm:cxn modelId="{06F35DCE-3761-42A8-8315-305264D489A5}" srcId="{B6723BF7-A17D-4581-AE5A-414FC616B9C9}" destId="{E9620B6B-5237-4078-AF56-665A9500B582}" srcOrd="0" destOrd="0" parTransId="{729EF696-4C4A-426C-B50A-30AC4AC76293}" sibTransId="{02E9E068-EAE9-4850-AD8D-4F0774ACBB21}"/>
    <dgm:cxn modelId="{1D18AF30-2004-46BF-AEB2-DDD2DAB4D4F0}" type="presOf" srcId="{1BF285AC-D622-485A-B214-245CCDF8DB0E}" destId="{F476C150-9344-4FAD-AB47-007B7FD4B4D5}" srcOrd="0" destOrd="0" presId="urn:microsoft.com/office/officeart/2005/8/layout/vList2"/>
    <dgm:cxn modelId="{16E90E7F-8BC7-400A-9D9A-008D5E0331D0}" type="presOf" srcId="{2B61DC92-E5E2-4621-BAE7-8E2C2A0C7AD4}" destId="{BA3CE715-AE2F-47D7-82EE-B53BADEF32EE}" srcOrd="0" destOrd="0" presId="urn:microsoft.com/office/officeart/2005/8/layout/vList2"/>
    <dgm:cxn modelId="{46F78536-E38B-4419-807B-AF5CD60F3E3E}" srcId="{B6723BF7-A17D-4581-AE5A-414FC616B9C9}" destId="{2B61DC92-E5E2-4621-BAE7-8E2C2A0C7AD4}" srcOrd="3" destOrd="0" parTransId="{C9EF4F5C-38C5-445E-956C-742380835D0C}" sibTransId="{5EA69B47-049B-4141-890C-393E43F79A48}"/>
    <dgm:cxn modelId="{20FF3DED-D0D7-41B4-9783-F5EA93FADEB1}" type="presOf" srcId="{C07B7AC2-A4D2-4C13-88A4-FD8EA55494BF}" destId="{23E5C9B7-5D47-438D-9F99-4AEBBF13F1B2}" srcOrd="0" destOrd="0" presId="urn:microsoft.com/office/officeart/2005/8/layout/vList2"/>
    <dgm:cxn modelId="{DE74A2F2-4D0C-4911-B478-5679AECC117F}" type="presOf" srcId="{B6723BF7-A17D-4581-AE5A-414FC616B9C9}" destId="{940C0645-7940-475B-BF4A-370D13289593}" srcOrd="0" destOrd="0" presId="urn:microsoft.com/office/officeart/2005/8/layout/vList2"/>
    <dgm:cxn modelId="{C8C8C97E-70C0-479B-928E-B600A59374C6}" srcId="{B6723BF7-A17D-4581-AE5A-414FC616B9C9}" destId="{C07B7AC2-A4D2-4C13-88A4-FD8EA55494BF}" srcOrd="1" destOrd="0" parTransId="{DFA7ACF6-2485-41A2-B598-F3E003CD076F}" sibTransId="{3E167D77-761B-4DF9-879D-F212484DFAAA}"/>
    <dgm:cxn modelId="{412584E4-4199-41DF-8961-FEB4FCC70A71}" type="presOf" srcId="{E9620B6B-5237-4078-AF56-665A9500B582}" destId="{C35054F2-AAB5-4E5F-9BAA-E29E41525F13}" srcOrd="0" destOrd="0" presId="urn:microsoft.com/office/officeart/2005/8/layout/vList2"/>
    <dgm:cxn modelId="{BE6562E6-6EFD-4699-A717-5C1C3EF8A5A0}" type="presParOf" srcId="{940C0645-7940-475B-BF4A-370D13289593}" destId="{C35054F2-AAB5-4E5F-9BAA-E29E41525F13}" srcOrd="0" destOrd="0" presId="urn:microsoft.com/office/officeart/2005/8/layout/vList2"/>
    <dgm:cxn modelId="{F3B0EB9F-4EEC-4ECD-9CFD-5A914EA9E622}" type="presParOf" srcId="{940C0645-7940-475B-BF4A-370D13289593}" destId="{CA23A1A6-63C5-4504-AE90-48B07B474F3A}" srcOrd="1" destOrd="0" presId="urn:microsoft.com/office/officeart/2005/8/layout/vList2"/>
    <dgm:cxn modelId="{32A70B9D-09D8-4842-BDEB-F3E94BB00D5C}" type="presParOf" srcId="{940C0645-7940-475B-BF4A-370D13289593}" destId="{23E5C9B7-5D47-438D-9F99-4AEBBF13F1B2}" srcOrd="2" destOrd="0" presId="urn:microsoft.com/office/officeart/2005/8/layout/vList2"/>
    <dgm:cxn modelId="{575314FB-0CC0-4F9E-8628-E8A5F5B0FCB4}" type="presParOf" srcId="{940C0645-7940-475B-BF4A-370D13289593}" destId="{56D90A68-02CD-4B3D-AD2E-7EE4C0CB065A}" srcOrd="3" destOrd="0" presId="urn:microsoft.com/office/officeart/2005/8/layout/vList2"/>
    <dgm:cxn modelId="{A84C9419-C242-4290-8778-15018B0510EE}" type="presParOf" srcId="{940C0645-7940-475B-BF4A-370D13289593}" destId="{285A6690-AD77-4650-AA81-D8D69C2AA959}" srcOrd="4" destOrd="0" presId="urn:microsoft.com/office/officeart/2005/8/layout/vList2"/>
    <dgm:cxn modelId="{C1EAA759-E281-4190-9919-7E3CE2C7EC13}" type="presParOf" srcId="{940C0645-7940-475B-BF4A-370D13289593}" destId="{68A6FC0C-B638-42B8-B23E-2BEAF930EC8C}" srcOrd="5" destOrd="0" presId="urn:microsoft.com/office/officeart/2005/8/layout/vList2"/>
    <dgm:cxn modelId="{945FEFC0-2F0A-4064-BAAC-6CB26B7A78F0}" type="presParOf" srcId="{940C0645-7940-475B-BF4A-370D13289593}" destId="{BA3CE715-AE2F-47D7-82EE-B53BADEF32EE}" srcOrd="6" destOrd="0" presId="urn:microsoft.com/office/officeart/2005/8/layout/vList2"/>
    <dgm:cxn modelId="{7580D555-2A39-4D00-8BDA-E6EA0B190D7B}" type="presParOf" srcId="{940C0645-7940-475B-BF4A-370D13289593}" destId="{13A6AF84-084E-4E44-9208-0176D98FFFAB}" srcOrd="7" destOrd="0" presId="urn:microsoft.com/office/officeart/2005/8/layout/vList2"/>
    <dgm:cxn modelId="{05F13E7D-23BD-44BE-9F1D-6DC37CCDF269}" type="presParOf" srcId="{940C0645-7940-475B-BF4A-370D13289593}" destId="{F476C150-9344-4FAD-AB47-007B7FD4B4D5}" srcOrd="8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444ACD-DB91-4F4C-B8D2-E0FCEF3CA9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5F0DC5-C1DB-4DA4-B45E-D6825562517E}">
      <dgm:prSet phldrT="[Text]"/>
      <dgm:spPr/>
      <dgm:t>
        <a:bodyPr/>
        <a:lstStyle/>
        <a:p>
          <a:r>
            <a:rPr lang="en-US" dirty="0" smtClean="0"/>
            <a:t>Tetanus neurotoxin</a:t>
          </a:r>
          <a:endParaRPr lang="en-US" dirty="0"/>
        </a:p>
      </dgm:t>
    </dgm:pt>
    <dgm:pt modelId="{E703E8B7-E015-4E9C-A1E1-CEC9FA733C7D}" type="parTrans" cxnId="{C534A85B-A321-45FC-A5A6-B787FA09A4CB}">
      <dgm:prSet/>
      <dgm:spPr/>
      <dgm:t>
        <a:bodyPr/>
        <a:lstStyle/>
        <a:p>
          <a:endParaRPr lang="en-US"/>
        </a:p>
      </dgm:t>
    </dgm:pt>
    <dgm:pt modelId="{E363C4E8-C028-44CF-9E9C-4068238BD10F}" type="sibTrans" cxnId="{C534A85B-A321-45FC-A5A6-B787FA09A4CB}">
      <dgm:prSet/>
      <dgm:spPr/>
      <dgm:t>
        <a:bodyPr/>
        <a:lstStyle/>
        <a:p>
          <a:endParaRPr lang="en-US"/>
        </a:p>
      </dgm:t>
    </dgm:pt>
    <dgm:pt modelId="{058D738D-0536-4034-8CA5-82959A3A8F25}">
      <dgm:prSet phldrT="[Text]"/>
      <dgm:spPr/>
      <dgm:t>
        <a:bodyPr/>
        <a:lstStyle/>
        <a:p>
          <a:r>
            <a:rPr lang="en-US" dirty="0" err="1" smtClean="0"/>
            <a:t>tetanospasmin</a:t>
          </a:r>
          <a:endParaRPr lang="en-US" dirty="0"/>
        </a:p>
      </dgm:t>
    </dgm:pt>
    <dgm:pt modelId="{194A7273-CD55-423E-BB85-13779CD7DCF4}" type="parTrans" cxnId="{9C18FF75-4E43-4318-A162-6E67A463FDE7}">
      <dgm:prSet/>
      <dgm:spPr/>
      <dgm:t>
        <a:bodyPr/>
        <a:lstStyle/>
        <a:p>
          <a:endParaRPr lang="en-US"/>
        </a:p>
      </dgm:t>
    </dgm:pt>
    <dgm:pt modelId="{0DEA7655-D375-4994-93DF-0E2EBE2F9DB5}" type="sibTrans" cxnId="{9C18FF75-4E43-4318-A162-6E67A463FDE7}">
      <dgm:prSet/>
      <dgm:spPr/>
      <dgm:t>
        <a:bodyPr/>
        <a:lstStyle/>
        <a:p>
          <a:endParaRPr lang="en-US"/>
        </a:p>
      </dgm:t>
    </dgm:pt>
    <dgm:pt modelId="{7FD773AF-7512-4D47-9565-86E2C0AA8CFB}">
      <dgm:prSet phldrT="[Text]"/>
      <dgm:spPr/>
      <dgm:t>
        <a:bodyPr/>
        <a:lstStyle/>
        <a:p>
          <a:r>
            <a:rPr lang="en-US" dirty="0" err="1" smtClean="0"/>
            <a:t>haemolysin</a:t>
          </a:r>
          <a:endParaRPr lang="en-US" dirty="0"/>
        </a:p>
      </dgm:t>
    </dgm:pt>
    <dgm:pt modelId="{D7323DB6-9A81-4E27-A269-1EF3C0A93A11}" type="parTrans" cxnId="{8D989A33-E2DF-4803-BD5F-E2348E033357}">
      <dgm:prSet/>
      <dgm:spPr/>
      <dgm:t>
        <a:bodyPr/>
        <a:lstStyle/>
        <a:p>
          <a:endParaRPr lang="en-US"/>
        </a:p>
      </dgm:t>
    </dgm:pt>
    <dgm:pt modelId="{3C523730-E34B-400B-954F-0C5019E6C990}" type="sibTrans" cxnId="{8D989A33-E2DF-4803-BD5F-E2348E033357}">
      <dgm:prSet/>
      <dgm:spPr/>
      <dgm:t>
        <a:bodyPr/>
        <a:lstStyle/>
        <a:p>
          <a:endParaRPr lang="en-US"/>
        </a:p>
      </dgm:t>
    </dgm:pt>
    <dgm:pt modelId="{8ADED1DA-BE37-4AB8-897B-5AD6F9B87A4A}">
      <dgm:prSet phldrT="[Text]"/>
      <dgm:spPr/>
      <dgm:t>
        <a:bodyPr/>
        <a:lstStyle/>
        <a:p>
          <a:r>
            <a:rPr lang="en-US" dirty="0" err="1" smtClean="0"/>
            <a:t>tetanolysin</a:t>
          </a:r>
          <a:endParaRPr lang="en-US" dirty="0"/>
        </a:p>
      </dgm:t>
    </dgm:pt>
    <dgm:pt modelId="{655701D8-C94C-4E47-BD2B-5797344C2238}" type="parTrans" cxnId="{21D5D91C-A0BE-42BF-A633-CFA7D08F50DF}">
      <dgm:prSet/>
      <dgm:spPr/>
      <dgm:t>
        <a:bodyPr/>
        <a:lstStyle/>
        <a:p>
          <a:endParaRPr lang="en-US"/>
        </a:p>
      </dgm:t>
    </dgm:pt>
    <dgm:pt modelId="{1309AAC7-6F32-43D1-957D-A671ADBB70F0}" type="sibTrans" cxnId="{21D5D91C-A0BE-42BF-A633-CFA7D08F50DF}">
      <dgm:prSet/>
      <dgm:spPr/>
      <dgm:t>
        <a:bodyPr/>
        <a:lstStyle/>
        <a:p>
          <a:endParaRPr lang="en-US"/>
        </a:p>
      </dgm:t>
    </dgm:pt>
    <dgm:pt modelId="{737887D3-7152-4289-B0BF-037E6DC5A810}" type="pres">
      <dgm:prSet presAssocID="{52444ACD-DB91-4F4C-B8D2-E0FCEF3CA99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C46CAE-A9DE-4B95-A8D6-81AE18F47072}" type="pres">
      <dgm:prSet presAssocID="{E55F0DC5-C1DB-4DA4-B45E-D6825562517E}" presName="parentText" presStyleLbl="node1" presStyleIdx="0" presStyleCnt="2" custScaleY="12012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8996E-2C78-4208-BABB-F70B8D861E0F}" type="pres">
      <dgm:prSet presAssocID="{E55F0DC5-C1DB-4DA4-B45E-D6825562517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99A4E8-780F-4B7D-960E-1B945564F8A8}" type="pres">
      <dgm:prSet presAssocID="{7FD773AF-7512-4D47-9565-86E2C0AA8CF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8B95EF-E294-4DF4-A072-EA2D996966AD}" type="pres">
      <dgm:prSet presAssocID="{7FD773AF-7512-4D47-9565-86E2C0AA8CFB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7AA01F-18E1-4316-8B35-07F88850483D}" type="presOf" srcId="{52444ACD-DB91-4F4C-B8D2-E0FCEF3CA991}" destId="{737887D3-7152-4289-B0BF-037E6DC5A810}" srcOrd="0" destOrd="0" presId="urn:microsoft.com/office/officeart/2005/8/layout/vList2"/>
    <dgm:cxn modelId="{EEFD63B3-493B-4FB6-B545-BEABE846F476}" type="presOf" srcId="{E55F0DC5-C1DB-4DA4-B45E-D6825562517E}" destId="{5CC46CAE-A9DE-4B95-A8D6-81AE18F47072}" srcOrd="0" destOrd="0" presId="urn:microsoft.com/office/officeart/2005/8/layout/vList2"/>
    <dgm:cxn modelId="{793DD88C-80E9-468A-A733-F84CF9A8BEBB}" type="presOf" srcId="{058D738D-0536-4034-8CA5-82959A3A8F25}" destId="{2098996E-2C78-4208-BABB-F70B8D861E0F}" srcOrd="0" destOrd="0" presId="urn:microsoft.com/office/officeart/2005/8/layout/vList2"/>
    <dgm:cxn modelId="{27F1D746-050E-48E2-A582-2010AB2131BF}" type="presOf" srcId="{8ADED1DA-BE37-4AB8-897B-5AD6F9B87A4A}" destId="{D58B95EF-E294-4DF4-A072-EA2D996966AD}" srcOrd="0" destOrd="0" presId="urn:microsoft.com/office/officeart/2005/8/layout/vList2"/>
    <dgm:cxn modelId="{8D989A33-E2DF-4803-BD5F-E2348E033357}" srcId="{52444ACD-DB91-4F4C-B8D2-E0FCEF3CA991}" destId="{7FD773AF-7512-4D47-9565-86E2C0AA8CFB}" srcOrd="1" destOrd="0" parTransId="{D7323DB6-9A81-4E27-A269-1EF3C0A93A11}" sibTransId="{3C523730-E34B-400B-954F-0C5019E6C990}"/>
    <dgm:cxn modelId="{C534A85B-A321-45FC-A5A6-B787FA09A4CB}" srcId="{52444ACD-DB91-4F4C-B8D2-E0FCEF3CA991}" destId="{E55F0DC5-C1DB-4DA4-B45E-D6825562517E}" srcOrd="0" destOrd="0" parTransId="{E703E8B7-E015-4E9C-A1E1-CEC9FA733C7D}" sibTransId="{E363C4E8-C028-44CF-9E9C-4068238BD10F}"/>
    <dgm:cxn modelId="{9D901C62-45EB-426C-BD1F-C1C75ED0EDE5}" type="presOf" srcId="{7FD773AF-7512-4D47-9565-86E2C0AA8CFB}" destId="{9899A4E8-780F-4B7D-960E-1B945564F8A8}" srcOrd="0" destOrd="0" presId="urn:microsoft.com/office/officeart/2005/8/layout/vList2"/>
    <dgm:cxn modelId="{21D5D91C-A0BE-42BF-A633-CFA7D08F50DF}" srcId="{7FD773AF-7512-4D47-9565-86E2C0AA8CFB}" destId="{8ADED1DA-BE37-4AB8-897B-5AD6F9B87A4A}" srcOrd="0" destOrd="0" parTransId="{655701D8-C94C-4E47-BD2B-5797344C2238}" sibTransId="{1309AAC7-6F32-43D1-957D-A671ADBB70F0}"/>
    <dgm:cxn modelId="{9C18FF75-4E43-4318-A162-6E67A463FDE7}" srcId="{E55F0DC5-C1DB-4DA4-B45E-D6825562517E}" destId="{058D738D-0536-4034-8CA5-82959A3A8F25}" srcOrd="0" destOrd="0" parTransId="{194A7273-CD55-423E-BB85-13779CD7DCF4}" sibTransId="{0DEA7655-D375-4994-93DF-0E2EBE2F9DB5}"/>
    <dgm:cxn modelId="{87D79A03-FEB2-4AD6-8096-1D4E425497FD}" type="presParOf" srcId="{737887D3-7152-4289-B0BF-037E6DC5A810}" destId="{5CC46CAE-A9DE-4B95-A8D6-81AE18F47072}" srcOrd="0" destOrd="0" presId="urn:microsoft.com/office/officeart/2005/8/layout/vList2"/>
    <dgm:cxn modelId="{F277FA7F-C6AF-40D3-A066-9E3547997882}" type="presParOf" srcId="{737887D3-7152-4289-B0BF-037E6DC5A810}" destId="{2098996E-2C78-4208-BABB-F70B8D861E0F}" srcOrd="1" destOrd="0" presId="urn:microsoft.com/office/officeart/2005/8/layout/vList2"/>
    <dgm:cxn modelId="{D3DF3BA7-33D8-4B43-9119-31D21DB695D2}" type="presParOf" srcId="{737887D3-7152-4289-B0BF-037E6DC5A810}" destId="{9899A4E8-780F-4B7D-960E-1B945564F8A8}" srcOrd="2" destOrd="0" presId="urn:microsoft.com/office/officeart/2005/8/layout/vList2"/>
    <dgm:cxn modelId="{908D5E0C-22EB-46F6-ACF2-81DD3ADDBFA3}" type="presParOf" srcId="{737887D3-7152-4289-B0BF-037E6DC5A810}" destId="{D58B95EF-E294-4DF4-A072-EA2D996966AD}" srcOrd="3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3A7767-B9BC-4A94-9824-A9A3BBBAE6D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9EFD5F-E936-45E3-99C1-EB098D77F47F}">
      <dgm:prSet phldrT="[Text]"/>
      <dgm:spPr/>
      <dgm:t>
        <a:bodyPr/>
        <a:lstStyle/>
        <a:p>
          <a:r>
            <a:rPr lang="en-US" dirty="0" err="1" smtClean="0"/>
            <a:t>Trismus</a:t>
          </a:r>
          <a:r>
            <a:rPr lang="en-US" dirty="0" smtClean="0"/>
            <a:t> </a:t>
          </a:r>
          <a:endParaRPr lang="en-US" dirty="0"/>
        </a:p>
      </dgm:t>
    </dgm:pt>
    <dgm:pt modelId="{667A621F-013B-4818-93CA-C48DF821E2E9}" type="parTrans" cxnId="{29781632-961C-4AEF-AC91-23DC929BAF63}">
      <dgm:prSet/>
      <dgm:spPr/>
      <dgm:t>
        <a:bodyPr/>
        <a:lstStyle/>
        <a:p>
          <a:endParaRPr lang="en-US"/>
        </a:p>
      </dgm:t>
    </dgm:pt>
    <dgm:pt modelId="{FEB5BACA-1AE3-4ABE-B566-7B732E2CF0B3}" type="sibTrans" cxnId="{29781632-961C-4AEF-AC91-23DC929BAF63}">
      <dgm:prSet/>
      <dgm:spPr/>
      <dgm:t>
        <a:bodyPr/>
        <a:lstStyle/>
        <a:p>
          <a:endParaRPr lang="en-US"/>
        </a:p>
      </dgm:t>
    </dgm:pt>
    <dgm:pt modelId="{C52ED1AA-9C8F-49D6-B48D-99B1F819967B}">
      <dgm:prSet phldrT="[Text]"/>
      <dgm:spPr/>
      <dgm:t>
        <a:bodyPr/>
        <a:lstStyle/>
        <a:p>
          <a:r>
            <a:rPr lang="en-US" dirty="0" smtClean="0"/>
            <a:t>Pain stiffness</a:t>
          </a:r>
          <a:endParaRPr lang="en-US" dirty="0"/>
        </a:p>
      </dgm:t>
    </dgm:pt>
    <dgm:pt modelId="{278631FD-C1B3-4312-812C-5928F768AE0B}" type="parTrans" cxnId="{484003B9-F746-4E8D-91CE-9DE5108802CD}">
      <dgm:prSet/>
      <dgm:spPr/>
      <dgm:t>
        <a:bodyPr/>
        <a:lstStyle/>
        <a:p>
          <a:endParaRPr lang="en-US"/>
        </a:p>
      </dgm:t>
    </dgm:pt>
    <dgm:pt modelId="{62DCF621-5341-4714-86B9-B096B19888CB}" type="sibTrans" cxnId="{484003B9-F746-4E8D-91CE-9DE5108802CD}">
      <dgm:prSet/>
      <dgm:spPr/>
      <dgm:t>
        <a:bodyPr/>
        <a:lstStyle/>
        <a:p>
          <a:endParaRPr lang="en-US"/>
        </a:p>
      </dgm:t>
    </dgm:pt>
    <dgm:pt modelId="{91468205-35F9-4182-AE80-A90DE8C5B86C}">
      <dgm:prSet phldrT="[Text]"/>
      <dgm:spPr/>
      <dgm:t>
        <a:bodyPr/>
        <a:lstStyle/>
        <a:p>
          <a:r>
            <a:rPr lang="en-US" dirty="0" smtClean="0"/>
            <a:t>Muscle rigidity</a:t>
          </a:r>
          <a:endParaRPr lang="en-US" dirty="0"/>
        </a:p>
      </dgm:t>
    </dgm:pt>
    <dgm:pt modelId="{93014C19-FEE1-4E48-BDA1-81140672AE9D}" type="parTrans" cxnId="{05846359-710D-4A90-B824-0BE584F5BB63}">
      <dgm:prSet/>
      <dgm:spPr/>
      <dgm:t>
        <a:bodyPr/>
        <a:lstStyle/>
        <a:p>
          <a:endParaRPr lang="en-US"/>
        </a:p>
      </dgm:t>
    </dgm:pt>
    <dgm:pt modelId="{221A65C5-6E08-4225-9BF6-4EB5E024FCE1}" type="sibTrans" cxnId="{05846359-710D-4A90-B824-0BE584F5BB63}">
      <dgm:prSet/>
      <dgm:spPr/>
      <dgm:t>
        <a:bodyPr/>
        <a:lstStyle/>
        <a:p>
          <a:endParaRPr lang="en-US"/>
        </a:p>
      </dgm:t>
    </dgm:pt>
    <dgm:pt modelId="{0AC95E24-87AE-41F5-B508-3E6D1D647CB0}">
      <dgm:prSet phldrT="[Text]"/>
      <dgm:spPr/>
      <dgm:t>
        <a:bodyPr/>
        <a:lstStyle/>
        <a:p>
          <a:r>
            <a:rPr lang="en-US" dirty="0" err="1" smtClean="0"/>
            <a:t>Risus</a:t>
          </a:r>
          <a:r>
            <a:rPr lang="en-US" dirty="0" smtClean="0"/>
            <a:t> </a:t>
          </a:r>
          <a:r>
            <a:rPr lang="en-US" dirty="0" err="1" smtClean="0"/>
            <a:t>sardonicus</a:t>
          </a:r>
          <a:r>
            <a:rPr lang="en-US" dirty="0" smtClean="0"/>
            <a:t> </a:t>
          </a:r>
          <a:endParaRPr lang="en-US" dirty="0"/>
        </a:p>
      </dgm:t>
    </dgm:pt>
    <dgm:pt modelId="{BE4350D3-4E9B-4D0E-A2BC-558DCF5E10E6}" type="parTrans" cxnId="{A0B73BF2-B4CD-4B12-B1DD-2F55CD39CD5C}">
      <dgm:prSet/>
      <dgm:spPr/>
      <dgm:t>
        <a:bodyPr/>
        <a:lstStyle/>
        <a:p>
          <a:endParaRPr lang="en-US"/>
        </a:p>
      </dgm:t>
    </dgm:pt>
    <dgm:pt modelId="{9E00D6E9-D1E3-421C-88F1-61CFCB387515}" type="sibTrans" cxnId="{A0B73BF2-B4CD-4B12-B1DD-2F55CD39CD5C}">
      <dgm:prSet/>
      <dgm:spPr/>
      <dgm:t>
        <a:bodyPr/>
        <a:lstStyle/>
        <a:p>
          <a:endParaRPr lang="en-US"/>
        </a:p>
      </dgm:t>
    </dgm:pt>
    <dgm:pt modelId="{BB8543F8-CD62-4D11-89B2-62722ACFD219}">
      <dgm:prSet phldrT="[Text]"/>
      <dgm:spPr/>
      <dgm:t>
        <a:bodyPr/>
        <a:lstStyle/>
        <a:p>
          <a:r>
            <a:rPr lang="en-US" dirty="0" err="1" smtClean="0"/>
            <a:t>Opisthotonus</a:t>
          </a:r>
          <a:r>
            <a:rPr lang="en-US" dirty="0" smtClean="0"/>
            <a:t> </a:t>
          </a:r>
          <a:endParaRPr lang="en-US" dirty="0"/>
        </a:p>
      </dgm:t>
    </dgm:pt>
    <dgm:pt modelId="{6C1BA1D6-0CF5-484B-B645-0F647249832C}" type="parTrans" cxnId="{819D8A37-DAD6-4123-963B-21274EA94401}">
      <dgm:prSet/>
      <dgm:spPr/>
      <dgm:t>
        <a:bodyPr/>
        <a:lstStyle/>
        <a:p>
          <a:endParaRPr lang="en-US"/>
        </a:p>
      </dgm:t>
    </dgm:pt>
    <dgm:pt modelId="{1FED8969-1732-4C68-BA70-65AF31A29BAD}" type="sibTrans" cxnId="{819D8A37-DAD6-4123-963B-21274EA94401}">
      <dgm:prSet/>
      <dgm:spPr/>
      <dgm:t>
        <a:bodyPr/>
        <a:lstStyle/>
        <a:p>
          <a:endParaRPr lang="en-US"/>
        </a:p>
      </dgm:t>
    </dgm:pt>
    <dgm:pt modelId="{0E35D010-320B-4E3D-B14A-618D1EF4EB52}" type="pres">
      <dgm:prSet presAssocID="{6D3A7767-B9BC-4A94-9824-A9A3BBBAE6D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EB00CE-EB45-4243-A5A6-358FE7E1CA6B}" type="pres">
      <dgm:prSet presAssocID="{A19EFD5F-E936-45E3-99C1-EB098D77F47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009652-7812-492B-9C07-763773048DE2}" type="pres">
      <dgm:prSet presAssocID="{FEB5BACA-1AE3-4ABE-B566-7B732E2CF0B3}" presName="sibTrans" presStyleCnt="0"/>
      <dgm:spPr/>
    </dgm:pt>
    <dgm:pt modelId="{F8F08038-48F4-4BA5-B4BD-E820C2F041EC}" type="pres">
      <dgm:prSet presAssocID="{C52ED1AA-9C8F-49D6-B48D-99B1F819967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5F78BF-A21E-4B19-8434-2BC00E1E5317}" type="pres">
      <dgm:prSet presAssocID="{62DCF621-5341-4714-86B9-B096B19888CB}" presName="sibTrans" presStyleCnt="0"/>
      <dgm:spPr/>
    </dgm:pt>
    <dgm:pt modelId="{45A540E9-E371-4D9E-BCF1-E4A3BE94E402}" type="pres">
      <dgm:prSet presAssocID="{91468205-35F9-4182-AE80-A90DE8C5B86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B38A54-6100-4B46-99E4-C97C6A87772F}" type="pres">
      <dgm:prSet presAssocID="{221A65C5-6E08-4225-9BF6-4EB5E024FCE1}" presName="sibTrans" presStyleCnt="0"/>
      <dgm:spPr/>
    </dgm:pt>
    <dgm:pt modelId="{87B46C81-7062-46A4-9491-E715D6CDD2E7}" type="pres">
      <dgm:prSet presAssocID="{0AC95E24-87AE-41F5-B508-3E6D1D647CB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3BB7BB-9830-41AB-A6DE-E4A2A7ECA303}" type="pres">
      <dgm:prSet presAssocID="{9E00D6E9-D1E3-421C-88F1-61CFCB387515}" presName="sibTrans" presStyleCnt="0"/>
      <dgm:spPr/>
    </dgm:pt>
    <dgm:pt modelId="{6AD6BAB4-5805-49B1-9A11-44D509B62090}" type="pres">
      <dgm:prSet presAssocID="{BB8543F8-CD62-4D11-89B2-62722ACFD21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4003B9-F746-4E8D-91CE-9DE5108802CD}" srcId="{6D3A7767-B9BC-4A94-9824-A9A3BBBAE6D0}" destId="{C52ED1AA-9C8F-49D6-B48D-99B1F819967B}" srcOrd="1" destOrd="0" parTransId="{278631FD-C1B3-4312-812C-5928F768AE0B}" sibTransId="{62DCF621-5341-4714-86B9-B096B19888CB}"/>
    <dgm:cxn modelId="{44D2355F-5900-403B-B4DE-D118997CC63F}" type="presOf" srcId="{BB8543F8-CD62-4D11-89B2-62722ACFD219}" destId="{6AD6BAB4-5805-49B1-9A11-44D509B62090}" srcOrd="0" destOrd="0" presId="urn:microsoft.com/office/officeart/2005/8/layout/default"/>
    <dgm:cxn modelId="{29781632-961C-4AEF-AC91-23DC929BAF63}" srcId="{6D3A7767-B9BC-4A94-9824-A9A3BBBAE6D0}" destId="{A19EFD5F-E936-45E3-99C1-EB098D77F47F}" srcOrd="0" destOrd="0" parTransId="{667A621F-013B-4818-93CA-C48DF821E2E9}" sibTransId="{FEB5BACA-1AE3-4ABE-B566-7B732E2CF0B3}"/>
    <dgm:cxn modelId="{819D8A37-DAD6-4123-963B-21274EA94401}" srcId="{6D3A7767-B9BC-4A94-9824-A9A3BBBAE6D0}" destId="{BB8543F8-CD62-4D11-89B2-62722ACFD219}" srcOrd="4" destOrd="0" parTransId="{6C1BA1D6-0CF5-484B-B645-0F647249832C}" sibTransId="{1FED8969-1732-4C68-BA70-65AF31A29BAD}"/>
    <dgm:cxn modelId="{05846359-710D-4A90-B824-0BE584F5BB63}" srcId="{6D3A7767-B9BC-4A94-9824-A9A3BBBAE6D0}" destId="{91468205-35F9-4182-AE80-A90DE8C5B86C}" srcOrd="2" destOrd="0" parTransId="{93014C19-FEE1-4E48-BDA1-81140672AE9D}" sibTransId="{221A65C5-6E08-4225-9BF6-4EB5E024FCE1}"/>
    <dgm:cxn modelId="{0723D723-0D4F-45A8-81CF-2CE7AF60CC63}" type="presOf" srcId="{6D3A7767-B9BC-4A94-9824-A9A3BBBAE6D0}" destId="{0E35D010-320B-4E3D-B14A-618D1EF4EB52}" srcOrd="0" destOrd="0" presId="urn:microsoft.com/office/officeart/2005/8/layout/default"/>
    <dgm:cxn modelId="{F6E5D1FA-ED89-467E-A4D2-49419E72747B}" type="presOf" srcId="{91468205-35F9-4182-AE80-A90DE8C5B86C}" destId="{45A540E9-E371-4D9E-BCF1-E4A3BE94E402}" srcOrd="0" destOrd="0" presId="urn:microsoft.com/office/officeart/2005/8/layout/default"/>
    <dgm:cxn modelId="{0EBCD963-E74A-4541-95BF-4CD8A01DB530}" type="presOf" srcId="{A19EFD5F-E936-45E3-99C1-EB098D77F47F}" destId="{3AEB00CE-EB45-4243-A5A6-358FE7E1CA6B}" srcOrd="0" destOrd="0" presId="urn:microsoft.com/office/officeart/2005/8/layout/default"/>
    <dgm:cxn modelId="{A0B73BF2-B4CD-4B12-B1DD-2F55CD39CD5C}" srcId="{6D3A7767-B9BC-4A94-9824-A9A3BBBAE6D0}" destId="{0AC95E24-87AE-41F5-B508-3E6D1D647CB0}" srcOrd="3" destOrd="0" parTransId="{BE4350D3-4E9B-4D0E-A2BC-558DCF5E10E6}" sibTransId="{9E00D6E9-D1E3-421C-88F1-61CFCB387515}"/>
    <dgm:cxn modelId="{F394ED11-8485-4C76-B45F-14917DC365F8}" type="presOf" srcId="{C52ED1AA-9C8F-49D6-B48D-99B1F819967B}" destId="{F8F08038-48F4-4BA5-B4BD-E820C2F041EC}" srcOrd="0" destOrd="0" presId="urn:microsoft.com/office/officeart/2005/8/layout/default"/>
    <dgm:cxn modelId="{CB464CD4-D951-408E-9314-49A2216C402D}" type="presOf" srcId="{0AC95E24-87AE-41F5-B508-3E6D1D647CB0}" destId="{87B46C81-7062-46A4-9491-E715D6CDD2E7}" srcOrd="0" destOrd="0" presId="urn:microsoft.com/office/officeart/2005/8/layout/default"/>
    <dgm:cxn modelId="{4CE2E679-06AA-41B8-8FF1-A2B3C61495CE}" type="presParOf" srcId="{0E35D010-320B-4E3D-B14A-618D1EF4EB52}" destId="{3AEB00CE-EB45-4243-A5A6-358FE7E1CA6B}" srcOrd="0" destOrd="0" presId="urn:microsoft.com/office/officeart/2005/8/layout/default"/>
    <dgm:cxn modelId="{DC5B2071-DAC4-4DF8-9B9C-4FB689B4963D}" type="presParOf" srcId="{0E35D010-320B-4E3D-B14A-618D1EF4EB52}" destId="{28009652-7812-492B-9C07-763773048DE2}" srcOrd="1" destOrd="0" presId="urn:microsoft.com/office/officeart/2005/8/layout/default"/>
    <dgm:cxn modelId="{34442834-1CC1-45B5-8533-F3C4A5FD3BDA}" type="presParOf" srcId="{0E35D010-320B-4E3D-B14A-618D1EF4EB52}" destId="{F8F08038-48F4-4BA5-B4BD-E820C2F041EC}" srcOrd="2" destOrd="0" presId="urn:microsoft.com/office/officeart/2005/8/layout/default"/>
    <dgm:cxn modelId="{38AA58AD-2597-4C35-A194-E36310798628}" type="presParOf" srcId="{0E35D010-320B-4E3D-B14A-618D1EF4EB52}" destId="{AF5F78BF-A21E-4B19-8434-2BC00E1E5317}" srcOrd="3" destOrd="0" presId="urn:microsoft.com/office/officeart/2005/8/layout/default"/>
    <dgm:cxn modelId="{1F6A21B3-7A7E-4306-92B8-01B127FBC567}" type="presParOf" srcId="{0E35D010-320B-4E3D-B14A-618D1EF4EB52}" destId="{45A540E9-E371-4D9E-BCF1-E4A3BE94E402}" srcOrd="4" destOrd="0" presId="urn:microsoft.com/office/officeart/2005/8/layout/default"/>
    <dgm:cxn modelId="{93A12CD4-5D03-4CDC-A92B-0284DC00F136}" type="presParOf" srcId="{0E35D010-320B-4E3D-B14A-618D1EF4EB52}" destId="{5CB38A54-6100-4B46-99E4-C97C6A87772F}" srcOrd="5" destOrd="0" presId="urn:microsoft.com/office/officeart/2005/8/layout/default"/>
    <dgm:cxn modelId="{3D4CAB75-B877-484A-B23A-0CDFDD6EB141}" type="presParOf" srcId="{0E35D010-320B-4E3D-B14A-618D1EF4EB52}" destId="{87B46C81-7062-46A4-9491-E715D6CDD2E7}" srcOrd="6" destOrd="0" presId="urn:microsoft.com/office/officeart/2005/8/layout/default"/>
    <dgm:cxn modelId="{B5EF13C4-8CD6-415C-B82C-5A7B3B8DF97B}" type="presParOf" srcId="{0E35D010-320B-4E3D-B14A-618D1EF4EB52}" destId="{DF3BB7BB-9830-41AB-A6DE-E4A2A7ECA303}" srcOrd="7" destOrd="0" presId="urn:microsoft.com/office/officeart/2005/8/layout/default"/>
    <dgm:cxn modelId="{1C97B8AC-08A3-4B14-A195-8B6D2E4E719F}" type="presParOf" srcId="{0E35D010-320B-4E3D-B14A-618D1EF4EB52}" destId="{6AD6BAB4-5805-49B1-9A11-44D509B62090}" srcOrd="8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8.bin"/><Relationship Id="rId7" Type="http://schemas.microsoft.com/office/2006/relationships/legacyDiagramText" Target="legacyDiagramText12.bin"/><Relationship Id="rId2" Type="http://schemas.microsoft.com/office/2006/relationships/legacyDiagramText" Target="legacyDiagramText7.bin"/><Relationship Id="rId1" Type="http://schemas.microsoft.com/office/2006/relationships/legacyDiagramText" Target="legacyDiagramText6.bin"/><Relationship Id="rId6" Type="http://schemas.microsoft.com/office/2006/relationships/legacyDiagramText" Target="legacyDiagramText11.bin"/><Relationship Id="rId5" Type="http://schemas.microsoft.com/office/2006/relationships/legacyDiagramText" Target="legacyDiagramText10.bin"/><Relationship Id="rId4" Type="http://schemas.microsoft.com/office/2006/relationships/legacyDiagramText" Target="legacyDiagramText9.bin"/></Relationships>
</file>

<file path=ppt/drawings/_rels/vmlDrawing3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15.bin"/><Relationship Id="rId2" Type="http://schemas.microsoft.com/office/2006/relationships/legacyDiagramText" Target="legacyDiagramText14.bin"/><Relationship Id="rId1" Type="http://schemas.microsoft.com/office/2006/relationships/legacyDiagramText" Target="legacyDiagramText13.bin"/></Relationships>
</file>

<file path=ppt/drawings/_rels/vmlDrawing4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18.bin"/><Relationship Id="rId7" Type="http://schemas.microsoft.com/office/2006/relationships/legacyDiagramText" Target="legacyDiagramText22.bin"/><Relationship Id="rId2" Type="http://schemas.microsoft.com/office/2006/relationships/legacyDiagramText" Target="legacyDiagramText17.bin"/><Relationship Id="rId1" Type="http://schemas.microsoft.com/office/2006/relationships/legacyDiagramText" Target="legacyDiagramText16.bin"/><Relationship Id="rId6" Type="http://schemas.microsoft.com/office/2006/relationships/legacyDiagramText" Target="legacyDiagramText21.bin"/><Relationship Id="rId5" Type="http://schemas.microsoft.com/office/2006/relationships/legacyDiagramText" Target="legacyDiagramText20.bin"/><Relationship Id="rId4" Type="http://schemas.microsoft.com/office/2006/relationships/legacyDiagramText" Target="legacyDiagramText19.bin"/></Relationships>
</file>

<file path=ppt/drawings/_rels/vmlDrawing5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25.bin"/><Relationship Id="rId2" Type="http://schemas.microsoft.com/office/2006/relationships/legacyDiagramText" Target="legacyDiagramText24.bin"/><Relationship Id="rId1" Type="http://schemas.microsoft.com/office/2006/relationships/legacyDiagramText" Target="legacyDiagramText23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DECE6-7FAE-44DB-9A5D-25D9F0D66111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67A50-55F4-4C2E-BA3D-D6C09127F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67A50-55F4-4C2E-BA3D-D6C09127FB9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7D0C318-63C4-451C-9015-40B522835203}" type="slidenum">
              <a:rPr lang="en-US"/>
              <a:pPr/>
              <a:t>159</a:t>
            </a:fld>
            <a:endParaRPr lang="en-US"/>
          </a:p>
        </p:txBody>
      </p:sp>
      <p:sp>
        <p:nvSpPr>
          <p:cNvPr id="901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3B762BB-2E1E-4B6D-AD10-931504271623}" type="slidenum">
              <a:rPr lang="en-US"/>
              <a:pPr/>
              <a:t>160</a:t>
            </a:fld>
            <a:endParaRPr lang="en-US"/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31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Fecal contamination 100ml…&lt;3….100-2000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42EF00-B646-40F5-ABCF-7B03FA763E9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2…WATERY…1…BLOODY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4928DB-A692-4336-8D52-CC59FF35999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Does not use sorbitol..also –ve mug test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BA866F-B264-41C7-99C9-C3B014C053E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External stimuli </a:t>
            </a:r>
            <a:r>
              <a:rPr lang="en-US" smtClean="0"/>
              <a:t>can trigger spasm.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728B8-0006-4FD4-B3A3-AC4E03641497}" type="slidenum">
              <a:rPr lang="en-US" smtClean="0"/>
              <a:pPr/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needed..usually </a:t>
            </a:r>
            <a:r>
              <a:rPr lang="en-US" dirty="0" err="1" smtClean="0"/>
              <a:t>ther</a:t>
            </a:r>
            <a:r>
              <a:rPr lang="en-US" dirty="0" smtClean="0"/>
              <a:t> is not enough time to</a:t>
            </a:r>
            <a:r>
              <a:rPr lang="en-US" baseline="0" dirty="0" smtClean="0"/>
              <a:t> administer toxoid to produce antibodies and block progression of the disease even if given as a booster to a person who has </a:t>
            </a:r>
            <a:r>
              <a:rPr lang="en-US" baseline="0" dirty="0" err="1" smtClean="0"/>
              <a:t>beeen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728B8-0006-4FD4-B3A3-AC4E03641497}" type="slidenum">
              <a:rPr lang="en-US" smtClean="0"/>
              <a:pPr/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F6C9CF3-C2A9-4C6F-913D-6CCCE30775F8}" type="slidenum">
              <a:rPr lang="en-US"/>
              <a:pPr/>
              <a:t>156</a:t>
            </a:fld>
            <a:endParaRPr lang="en-US"/>
          </a:p>
        </p:txBody>
      </p:sp>
      <p:sp>
        <p:nvSpPr>
          <p:cNvPr id="686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8C636FE-C930-4064-9E65-7D7E1BC4AED1}" type="slidenum">
              <a:rPr lang="en-US"/>
              <a:pPr/>
              <a:t>157</a:t>
            </a:fld>
            <a:endParaRPr lang="en-US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E1A511D-C3EA-49A1-AB21-F8F0496B8A84}" type="slidenum">
              <a:rPr lang="en-US" sz="12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157</a:t>
            </a:fld>
            <a:endParaRPr lang="en-US" sz="120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sp>
        <p:nvSpPr>
          <p:cNvPr id="6963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 marL="215900" indent="-215900" eaLnBrk="1" hangingPunct="1">
              <a:spcBef>
                <a:spcPts val="45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sz="2000" smtClean="0">
              <a:latin typeface="Arial" charset="0"/>
              <a:cs typeface="Arial Unicode MS" charset="0"/>
            </a:endParaRPr>
          </a:p>
        </p:txBody>
      </p:sp>
      <p:sp>
        <p:nvSpPr>
          <p:cNvPr id="69638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8B64373-AF73-4B5A-A129-512E01DCE6D1}" type="slidenum">
              <a:rPr lang="en-US" sz="12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157</a:t>
            </a:fld>
            <a:endParaRPr lang="en-US" sz="120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6CF0B4B-7E23-401F-B8F0-38FF71F9328E}" type="slidenum">
              <a:rPr lang="en-US"/>
              <a:pPr/>
              <a:t>158</a:t>
            </a:fld>
            <a:endParaRPr lang="en-US"/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D584B-A1AF-4F48-B2FE-3AC205FE6A5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106B4A3-4212-4E39-93DE-E053E8F69C28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push dir="r"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www.dermnetnz.org/common/image.php?path=/bacterial/img/impet1.jpg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fe.umd.edu/classroom/bsci424/PathogenDescriptions/Shigella.htm" TargetMode="External"/><Relationship Id="rId2" Type="http://schemas.openxmlformats.org/officeDocument/2006/relationships/hyperlink" Target="http://www.life.umd.edu/classroom/bsci424/PathogenDescriptions/Enterobacteriaceae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fe.umd.edu/classroom/bsci424/PathogenDescriptions/Klebsiella.htm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fe.umd.edu/classroom/bsci424/PathogenDescriptions/Shigella.htm" TargetMode="External"/><Relationship Id="rId2" Type="http://schemas.openxmlformats.org/officeDocument/2006/relationships/hyperlink" Target="http://www.life.umd.edu/classroom/bsci424/PathogenDescriptions/Salmonella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fe.umd.edu/classroom/bsci424/Definitions.htm" TargetMode="External"/><Relationship Id="rId5" Type="http://schemas.openxmlformats.org/officeDocument/2006/relationships/hyperlink" Target="http://www.life.umd.edu/classroom/bsci424/PathogenDescriptions/Escherichia.htm" TargetMode="External"/><Relationship Id="rId4" Type="http://schemas.openxmlformats.org/officeDocument/2006/relationships/hyperlink" Target="http://www.life.umd.edu/classroom/bsci424/PathogenDescriptions/Yersinia.htm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://whitewolf.newcastle.edu.au/techinfo/med_bacto.html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752600"/>
            <a:ext cx="7406640" cy="6890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>
                <a:solidFill>
                  <a:srgbClr val="7030A0"/>
                </a:solidFill>
                <a:latin typeface="Copperplate Gothic Bold" pitchFamily="34" charset="0"/>
              </a:rPr>
              <a:t>Diseases of Immunity 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TRANSPLANTAITON OF  ALLOGENEIC HEMOPOIETIC  STEM CELLS(HSC)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u="sng" dirty="0" smtClean="0"/>
              <a:t>INDICAITON </a:t>
            </a:r>
          </a:p>
          <a:p>
            <a:pPr>
              <a:buNone/>
            </a:pPr>
            <a:r>
              <a:rPr lang="en-US" dirty="0" smtClean="0"/>
              <a:t>	1.	</a:t>
            </a:r>
            <a:r>
              <a:rPr lang="en-US" dirty="0" err="1" smtClean="0"/>
              <a:t>Hemopoietic</a:t>
            </a:r>
            <a:r>
              <a:rPr lang="en-US" dirty="0" smtClean="0"/>
              <a:t> malignancies </a:t>
            </a:r>
          </a:p>
          <a:p>
            <a:pPr>
              <a:buNone/>
            </a:pPr>
            <a:r>
              <a:rPr lang="en-US" dirty="0" smtClean="0"/>
              <a:t>	2.	</a:t>
            </a:r>
            <a:r>
              <a:rPr lang="en-US" dirty="0" err="1" smtClean="0"/>
              <a:t>Aplastic</a:t>
            </a:r>
            <a:r>
              <a:rPr lang="en-US" dirty="0" smtClean="0"/>
              <a:t> anemia </a:t>
            </a:r>
          </a:p>
          <a:p>
            <a:pPr>
              <a:buNone/>
            </a:pPr>
            <a:r>
              <a:rPr lang="en-US" dirty="0" smtClean="0"/>
              <a:t>	3.	</a:t>
            </a:r>
            <a:r>
              <a:rPr lang="en-US" dirty="0" err="1" smtClean="0"/>
              <a:t>Thalassemia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4.	</a:t>
            </a:r>
            <a:r>
              <a:rPr lang="en-US" dirty="0" err="1" smtClean="0"/>
              <a:t>Immuodeficiency</a:t>
            </a:r>
            <a:r>
              <a:rPr lang="en-US" dirty="0" smtClean="0"/>
              <a:t> states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Immunologically induced diseases</a:t>
            </a:r>
            <a:endParaRPr lang="en-US" sz="5200" b="1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>
          <a:xfrm>
            <a:off x="1435608" y="1905000"/>
            <a:ext cx="7498080" cy="43434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altLang="zh-CN" sz="2400" dirty="0" smtClean="0">
                <a:solidFill>
                  <a:schemeClr val="folHlink"/>
                </a:solidFill>
              </a:rPr>
              <a:t>Acute </a:t>
            </a:r>
            <a:r>
              <a:rPr lang="en-US" altLang="zh-CN" sz="2400" dirty="0" err="1" smtClean="0">
                <a:solidFill>
                  <a:schemeClr val="folHlink"/>
                </a:solidFill>
              </a:rPr>
              <a:t>glomerulonephritis</a:t>
            </a:r>
            <a:r>
              <a:rPr lang="en-US" altLang="zh-CN" sz="2400" dirty="0" smtClean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6600"/>
                </a:solidFill>
              </a:rPr>
              <a:t>immune complex disease of kidney(M :49)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6600"/>
                </a:solidFill>
              </a:rPr>
              <a:t>2-3 weeks after skin infection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6600"/>
                </a:solidFill>
              </a:rPr>
              <a:t>hypertension, edema of face and ankles, smoky urine(RBC)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6600"/>
                </a:solidFill>
              </a:rPr>
              <a:t>Antigen-antibody complexes on GBM</a:t>
            </a:r>
            <a:endParaRPr lang="en-US" dirty="0" smtClean="0"/>
          </a:p>
        </p:txBody>
      </p:sp>
    </p:spTree>
  </p:cSld>
  <p:clrMapOvr>
    <a:masterClrMapping/>
  </p:clrMapOvr>
  <p:transition>
    <p:push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66"/>
                </a:solidFill>
              </a:rPr>
              <a:t>Staphylococcus </a:t>
            </a:r>
            <a:r>
              <a:rPr lang="en-US" dirty="0" err="1" smtClean="0">
                <a:solidFill>
                  <a:srgbClr val="FF0066"/>
                </a:solidFill>
              </a:rPr>
              <a:t>aureus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 lIns="45720" tIns="0" rIns="45720" bIns="0" anchor="b"/>
          <a:lstStyle/>
          <a:p>
            <a:r>
              <a:rPr lang="en-US">
                <a:solidFill>
                  <a:srgbClr val="FF0066"/>
                </a:solidFill>
              </a:rPr>
              <a:t>Gram staining </a:t>
            </a:r>
          </a:p>
        </p:txBody>
      </p:sp>
      <p:sp>
        <p:nvSpPr>
          <p:cNvPr id="138243" name="Rectangle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Non motile</a:t>
            </a:r>
          </a:p>
          <a:p>
            <a:r>
              <a:rPr lang="en-US"/>
              <a:t>Uniform size                                                      (1 micrometer                                      in diameter)</a:t>
            </a:r>
          </a:p>
          <a:p>
            <a:r>
              <a:rPr lang="en-US"/>
              <a:t>Arranged in                                             grape like clusters</a:t>
            </a:r>
          </a:p>
          <a:p>
            <a:endParaRPr lang="en-US"/>
          </a:p>
        </p:txBody>
      </p:sp>
      <p:pic>
        <p:nvPicPr>
          <p:cNvPr id="138244" name="Picture 10" descr="grap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219200"/>
            <a:ext cx="388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 idx="4294967295"/>
          </p:nvPr>
        </p:nvSpPr>
        <p:spPr>
          <a:xfrm>
            <a:off x="2057400" y="274638"/>
            <a:ext cx="6876288" cy="1143000"/>
          </a:xfrm>
          <a:noFill/>
        </p:spPr>
        <p:txBody>
          <a:bodyPr lIns="45720" tIns="0" rIns="45720" bIns="0" anchor="b"/>
          <a:lstStyle/>
          <a:p>
            <a:r>
              <a:rPr lang="en-US" dirty="0">
                <a:solidFill>
                  <a:srgbClr val="FF0066"/>
                </a:solidFill>
              </a:rPr>
              <a:t>Staphylococcus </a:t>
            </a:r>
            <a:r>
              <a:rPr lang="en-US" dirty="0" err="1">
                <a:solidFill>
                  <a:srgbClr val="FF0066"/>
                </a:solidFill>
              </a:rPr>
              <a:t>aureus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6867" name="Rectangle 3"/>
          <p:cNvSpPr>
            <a:spLocks noGrp="1"/>
          </p:cNvSpPr>
          <p:nvPr>
            <p:ph idx="4294967295"/>
          </p:nvPr>
        </p:nvSpPr>
        <p:spPr>
          <a:xfrm>
            <a:off x="1435608" y="1600200"/>
            <a:ext cx="7498080" cy="4648200"/>
          </a:xfrm>
        </p:spPr>
        <p:txBody>
          <a:bodyPr>
            <a:normAutofit/>
          </a:bodyPr>
          <a:lstStyle/>
          <a:p>
            <a:r>
              <a:rPr lang="en-US" sz="2800" dirty="0"/>
              <a:t>Widely distributed in environment</a:t>
            </a: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smtClean="0">
                <a:solidFill>
                  <a:srgbClr val="FF0066"/>
                </a:solidFill>
              </a:rPr>
              <a:t>  Humans </a:t>
            </a:r>
            <a:r>
              <a:rPr lang="en-US" sz="2800" dirty="0">
                <a:solidFill>
                  <a:srgbClr val="FF0066"/>
                </a:solidFill>
              </a:rPr>
              <a:t>are main reservoir of S. </a:t>
            </a:r>
            <a:r>
              <a:rPr lang="en-US" sz="2800" dirty="0" err="1">
                <a:solidFill>
                  <a:srgbClr val="FF0066"/>
                </a:solidFill>
              </a:rPr>
              <a:t>aureus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</a:p>
          <a:p>
            <a:r>
              <a:rPr lang="en-US" sz="2800" dirty="0"/>
              <a:t>Skin (especially hospital staff)</a:t>
            </a:r>
          </a:p>
          <a:p>
            <a:r>
              <a:rPr lang="en-US" sz="2800" dirty="0"/>
              <a:t>U</a:t>
            </a:r>
            <a:r>
              <a:rPr lang="en-US" sz="2800" dirty="0" smtClean="0"/>
              <a:t>pper </a:t>
            </a:r>
            <a:r>
              <a:rPr lang="en-US" sz="2800" dirty="0"/>
              <a:t>respiratory tract</a:t>
            </a:r>
          </a:p>
          <a:p>
            <a:r>
              <a:rPr lang="en-US" sz="2800" dirty="0"/>
              <a:t>Intestinal tract</a:t>
            </a:r>
          </a:p>
          <a:p>
            <a:r>
              <a:rPr lang="en-US" sz="2800" dirty="0"/>
              <a:t>Carried in nose of 30% of healthy people</a:t>
            </a:r>
          </a:p>
          <a:p>
            <a:r>
              <a:rPr lang="en-US" sz="2800" dirty="0"/>
              <a:t>Found in vagina of some women: causes toxic shock syndrome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 lIns="45720" tIns="0" rIns="45720" bIns="0" anchor="b"/>
          <a:lstStyle/>
          <a:p>
            <a:r>
              <a:rPr lang="en-US" dirty="0" smtClean="0">
                <a:solidFill>
                  <a:srgbClr val="FF0066"/>
                </a:solidFill>
              </a:rPr>
              <a:t>  Transmission 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8915" name="Rectangle 3"/>
          <p:cNvSpPr>
            <a:spLocks noGrp="1"/>
          </p:cNvSpPr>
          <p:nvPr>
            <p:ph idx="4294967295"/>
          </p:nvPr>
        </p:nvSpPr>
        <p:spPr>
          <a:xfrm>
            <a:off x="1435608" y="1600200"/>
            <a:ext cx="749808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Hand contact and hand washing decreases transmission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Shedding from human lesions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Fomites</a:t>
            </a:r>
            <a:r>
              <a:rPr lang="en-US" sz="2400" dirty="0"/>
              <a:t>: </a:t>
            </a:r>
            <a:r>
              <a:rPr lang="en-US" sz="2400" dirty="0" smtClean="0"/>
              <a:t> towel</a:t>
            </a:r>
            <a:r>
              <a:rPr lang="en-US" sz="2400" dirty="0"/>
              <a:t>, </a:t>
            </a:r>
            <a:r>
              <a:rPr lang="en-US" sz="2400" dirty="0" smtClean="0"/>
              <a:t> </a:t>
            </a:r>
            <a:r>
              <a:rPr lang="en-US" sz="2400" dirty="0" err="1" smtClean="0"/>
              <a:t>clothings</a:t>
            </a:r>
            <a:endParaRPr lang="en-US" sz="2400" dirty="0"/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FF0066"/>
                </a:solidFill>
              </a:rPr>
              <a:t>    PEOPLE </a:t>
            </a:r>
            <a:r>
              <a:rPr lang="en-US" sz="2400" dirty="0">
                <a:solidFill>
                  <a:srgbClr val="FF0066"/>
                </a:solidFill>
              </a:rPr>
              <a:t>AT RISK: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Heavily contaminated environment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Compromised immune system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Reduced </a:t>
            </a:r>
            <a:r>
              <a:rPr lang="en-US" sz="2400" dirty="0" err="1"/>
              <a:t>humoral</a:t>
            </a:r>
            <a:r>
              <a:rPr lang="en-US" sz="2400" dirty="0"/>
              <a:t> immunity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Diabetes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I/V </a:t>
            </a:r>
            <a:r>
              <a:rPr lang="en-US" sz="2400" dirty="0"/>
              <a:t>drug use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Patient </a:t>
            </a:r>
            <a:r>
              <a:rPr lang="en-US" sz="2400" dirty="0"/>
              <a:t>with chronic </a:t>
            </a:r>
            <a:r>
              <a:rPr lang="en-US" sz="2400" dirty="0" err="1"/>
              <a:t>granulomatous</a:t>
            </a:r>
            <a:r>
              <a:rPr lang="en-US" sz="2400" dirty="0"/>
              <a:t> disease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peti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0"/>
            <a:ext cx="4711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95400" y="228600"/>
            <a:ext cx="7162800" cy="5867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4800" u="sng" dirty="0" err="1">
                <a:solidFill>
                  <a:srgbClr val="FF0066"/>
                </a:solidFill>
              </a:rPr>
              <a:t>Pyogenic</a:t>
            </a:r>
            <a:r>
              <a:rPr lang="en-US" sz="4800" u="sng" dirty="0">
                <a:solidFill>
                  <a:srgbClr val="FF0066"/>
                </a:solidFill>
              </a:rPr>
              <a:t> </a:t>
            </a:r>
            <a:r>
              <a:rPr lang="en-US" sz="4800" u="sng" dirty="0" smtClean="0">
                <a:solidFill>
                  <a:srgbClr val="FF0066"/>
                </a:solidFill>
              </a:rPr>
              <a:t>infections</a:t>
            </a:r>
          </a:p>
          <a:p>
            <a:pPr>
              <a:buFont typeface="Wingdings" pitchFamily="2" charset="2"/>
              <a:buNone/>
            </a:pPr>
            <a:endParaRPr lang="en-US" sz="4800" u="sng" dirty="0">
              <a:solidFill>
                <a:srgbClr val="FF0066"/>
              </a:solidFill>
            </a:endParaRPr>
          </a:p>
          <a:p>
            <a:r>
              <a:rPr lang="en-US" sz="2800" dirty="0"/>
              <a:t>Septicemia</a:t>
            </a:r>
          </a:p>
          <a:p>
            <a:r>
              <a:rPr lang="en-US" sz="2800" dirty="0"/>
              <a:t>Wound infection (Post-surgical)</a:t>
            </a:r>
          </a:p>
          <a:p>
            <a:r>
              <a:rPr lang="en-US" sz="2800" dirty="0" err="1"/>
              <a:t>Osteomyelitis</a:t>
            </a:r>
            <a:r>
              <a:rPr lang="en-US" sz="2800" dirty="0"/>
              <a:t> </a:t>
            </a:r>
          </a:p>
          <a:p>
            <a:r>
              <a:rPr lang="en-US" sz="2800" dirty="0"/>
              <a:t>Arthritis </a:t>
            </a:r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/>
              <a:t>Infective </a:t>
            </a:r>
            <a:r>
              <a:rPr lang="en-US" sz="2800" dirty="0" err="1"/>
              <a:t>endocarditis</a:t>
            </a:r>
            <a:endParaRPr lang="en-US" sz="2800" dirty="0"/>
          </a:p>
          <a:p>
            <a:r>
              <a:rPr lang="en-US" sz="2800" dirty="0"/>
              <a:t>Staphylococcal pneumonia (Post viral)VAP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 idx="4294967295"/>
          </p:nvPr>
        </p:nvSpPr>
        <p:spPr/>
        <p:txBody>
          <a:bodyPr lIns="45720" tIns="0" rIns="45720" bIns="0" anchor="b"/>
          <a:lstStyle/>
          <a:p>
            <a:endParaRPr lang="en-US"/>
          </a:p>
        </p:txBody>
      </p:sp>
      <p:pic>
        <p:nvPicPr>
          <p:cNvPr id="46083" name="Picture 4" descr="celluliti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867400" y="381000"/>
            <a:ext cx="3124200" cy="3200400"/>
          </a:xfrm>
        </p:spPr>
      </p:pic>
      <p:pic>
        <p:nvPicPr>
          <p:cNvPr id="46084" name="Picture 5" descr="folliculit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381000"/>
            <a:ext cx="3276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Impetigo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581400"/>
            <a:ext cx="31242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Post-op vascular surgery leg wound infect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"/>
            <a:ext cx="279876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5" descr="nu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3525838"/>
            <a:ext cx="3352800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66"/>
                </a:solidFill>
              </a:rPr>
              <a:t>Toxin mediated diseases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sz="2800" b="1" dirty="0" smtClean="0">
                <a:solidFill>
                  <a:srgbClr val="FF0066"/>
                </a:solidFill>
              </a:rPr>
              <a:t>   1</a:t>
            </a:r>
            <a:r>
              <a:rPr lang="en-US" sz="2800" b="1" dirty="0">
                <a:solidFill>
                  <a:srgbClr val="FF0066"/>
                </a:solidFill>
              </a:rPr>
              <a:t>. </a:t>
            </a:r>
            <a:r>
              <a:rPr lang="en-US" sz="2800" dirty="0">
                <a:solidFill>
                  <a:srgbClr val="FF0066"/>
                </a:solidFill>
              </a:rPr>
              <a:t>Staphylococcal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66"/>
                </a:solidFill>
              </a:rPr>
              <a:t>food poisoning</a:t>
            </a:r>
          </a:p>
          <a:p>
            <a:pPr lvl="1" algn="just"/>
            <a:r>
              <a:rPr lang="en-US" sz="2400" dirty="0"/>
              <a:t>Due to production of </a:t>
            </a:r>
            <a:r>
              <a:rPr lang="en-US" sz="2400" dirty="0" err="1"/>
              <a:t>enterotoxins</a:t>
            </a:r>
            <a:r>
              <a:rPr lang="en-US" sz="2400" dirty="0"/>
              <a:t> (6, A-F)</a:t>
            </a:r>
          </a:p>
          <a:p>
            <a:pPr lvl="1" algn="just"/>
            <a:r>
              <a:rPr lang="en-US" sz="2400" dirty="0"/>
              <a:t>Heat stable </a:t>
            </a:r>
            <a:r>
              <a:rPr lang="en-US" sz="2400" dirty="0" err="1"/>
              <a:t>enterotoxin</a:t>
            </a:r>
            <a:r>
              <a:rPr lang="en-US" sz="2400" dirty="0"/>
              <a:t> acts on gut</a:t>
            </a:r>
          </a:p>
          <a:p>
            <a:pPr lvl="1" algn="just"/>
            <a:r>
              <a:rPr lang="en-US" sz="2400" dirty="0"/>
              <a:t>Produces severe vomiting followed by watery, non bloody diarrhea  </a:t>
            </a:r>
          </a:p>
          <a:p>
            <a:pPr lvl="1" algn="just"/>
            <a:r>
              <a:rPr lang="en-US" sz="2400" dirty="0"/>
              <a:t>Very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short incubation period</a:t>
            </a:r>
          </a:p>
          <a:p>
            <a:pPr lvl="1" algn="just"/>
            <a:r>
              <a:rPr lang="en-US" sz="2400" dirty="0"/>
              <a:t>Resolves on its own within about 24 hours</a:t>
            </a:r>
          </a:p>
          <a:p>
            <a:pPr lvl="1" algn="just"/>
            <a:r>
              <a:rPr lang="en-US" sz="2400" dirty="0"/>
              <a:t>Acts as </a:t>
            </a:r>
            <a:r>
              <a:rPr lang="en-US" sz="2400" dirty="0" err="1"/>
              <a:t>superantigen</a:t>
            </a:r>
            <a:r>
              <a:rPr lang="en-US" sz="2400" dirty="0"/>
              <a:t> within GIT</a:t>
            </a:r>
          </a:p>
          <a:p>
            <a:pPr lvl="1" algn="just"/>
            <a:r>
              <a:rPr lang="en-US" sz="2400" dirty="0"/>
              <a:t>R</a:t>
            </a:r>
            <a:r>
              <a:rPr lang="en-US" sz="2400" dirty="0" smtClean="0"/>
              <a:t>elease </a:t>
            </a:r>
            <a:r>
              <a:rPr lang="en-US" sz="2400" dirty="0"/>
              <a:t>of large </a:t>
            </a:r>
            <a:r>
              <a:rPr lang="en-US" sz="2400" dirty="0" smtClean="0"/>
              <a:t>amount of </a:t>
            </a:r>
            <a:r>
              <a:rPr lang="en-US" sz="2400" dirty="0"/>
              <a:t>IL-1 </a:t>
            </a:r>
            <a:r>
              <a:rPr lang="en-US" sz="2400" dirty="0" smtClean="0"/>
              <a:t>and IL-2 </a:t>
            </a:r>
            <a:r>
              <a:rPr lang="en-US" sz="2400" dirty="0"/>
              <a:t>from macrophages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and helper T cells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66"/>
                </a:solidFill>
              </a:rPr>
              <a:t>Toxic shock syndrome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/>
              <a:t>High fever, diarrhea, shock and </a:t>
            </a:r>
            <a:r>
              <a:rPr lang="en-US" sz="2400" dirty="0" err="1"/>
              <a:t>erythematous</a:t>
            </a:r>
            <a:r>
              <a:rPr lang="en-US" sz="2400" dirty="0"/>
              <a:t> skin rash which desquamate</a:t>
            </a:r>
          </a:p>
          <a:p>
            <a:pPr algn="just"/>
            <a:r>
              <a:rPr lang="en-US" sz="2400" dirty="0"/>
              <a:t>Mediated via TSST, it is toxemia not </a:t>
            </a:r>
            <a:r>
              <a:rPr lang="en-US" sz="2400" dirty="0" err="1"/>
              <a:t>bacteremia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TSST is </a:t>
            </a:r>
            <a:r>
              <a:rPr lang="en-US" sz="2400" dirty="0" err="1"/>
              <a:t>superantigen</a:t>
            </a:r>
            <a:r>
              <a:rPr lang="en-US" sz="2400" dirty="0"/>
              <a:t> results in release of large amounts of IL-1, IL-2 and TNF</a:t>
            </a:r>
          </a:p>
          <a:p>
            <a:pPr algn="just"/>
            <a:r>
              <a:rPr lang="en-US" sz="2400" dirty="0"/>
              <a:t>Involvement of liver, kidneys, GIT, CNS, muscle or blood</a:t>
            </a:r>
          </a:p>
          <a:p>
            <a:pPr algn="just"/>
            <a:r>
              <a:rPr lang="en-US" sz="2400" dirty="0"/>
              <a:t>10% mortality rate</a:t>
            </a:r>
          </a:p>
          <a:p>
            <a:pPr algn="just"/>
            <a:r>
              <a:rPr lang="en-US" sz="2400" dirty="0"/>
              <a:t>Described in</a:t>
            </a:r>
          </a:p>
          <a:p>
            <a:pPr lvl="1" algn="just"/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Y</a:t>
            </a:r>
            <a:r>
              <a:rPr lang="en-US" sz="2400" dirty="0" smtClean="0">
                <a:solidFill>
                  <a:schemeClr val="accent1"/>
                </a:solidFill>
              </a:rPr>
              <a:t>oung </a:t>
            </a:r>
            <a:r>
              <a:rPr lang="en-US" sz="2400" dirty="0">
                <a:solidFill>
                  <a:schemeClr val="accent1"/>
                </a:solidFill>
              </a:rPr>
              <a:t>women during menstruation</a:t>
            </a:r>
          </a:p>
          <a:p>
            <a:pPr lvl="1" algn="just"/>
            <a:r>
              <a:rPr lang="en-US" sz="2400" dirty="0" smtClean="0">
                <a:solidFill>
                  <a:schemeClr val="accent1"/>
                </a:solidFill>
              </a:rPr>
              <a:t>Patients </a:t>
            </a:r>
            <a:r>
              <a:rPr lang="en-US" sz="2400" dirty="0">
                <a:solidFill>
                  <a:schemeClr val="accent1"/>
                </a:solidFill>
              </a:rPr>
              <a:t>with nasal packing</a:t>
            </a:r>
          </a:p>
          <a:p>
            <a:pPr lvl="1" algn="just"/>
            <a:r>
              <a:rPr lang="en-US" sz="2400" dirty="0">
                <a:solidFill>
                  <a:schemeClr val="accent1"/>
                </a:solidFill>
              </a:rPr>
              <a:t>Individuals with wounds</a:t>
            </a:r>
          </a:p>
          <a:p>
            <a:pPr lvl="1" algn="just">
              <a:buFontTx/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lvl="1" algn="just"/>
            <a:endParaRPr lang="en-US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Transplant rejection </a:t>
            </a:r>
          </a:p>
          <a:p>
            <a:r>
              <a:rPr lang="en-US" dirty="0" smtClean="0"/>
              <a:t>GVHD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66"/>
                </a:solidFill>
              </a:rPr>
              <a:t>  </a:t>
            </a:r>
            <a:r>
              <a:rPr lang="en-US" dirty="0" err="1" smtClean="0">
                <a:solidFill>
                  <a:srgbClr val="FF0066"/>
                </a:solidFill>
              </a:rPr>
              <a:t>Superantigen</a:t>
            </a:r>
            <a:r>
              <a:rPr lang="en-US" dirty="0" smtClean="0">
                <a:solidFill>
                  <a:srgbClr val="FF0066"/>
                </a:solidFill>
              </a:rPr>
              <a:t> 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/>
              <a:t>Staphylococcal </a:t>
            </a:r>
            <a:r>
              <a:rPr lang="en-US" sz="2800" dirty="0" err="1"/>
              <a:t>exotoxins</a:t>
            </a:r>
            <a:r>
              <a:rPr lang="en-US" sz="2800" dirty="0"/>
              <a:t> that can short-circuit the normal sequence of events leading to activation of helper T cells. </a:t>
            </a:r>
          </a:p>
          <a:p>
            <a:pPr algn="just"/>
            <a:r>
              <a:rPr lang="en-US" sz="2800" dirty="0" err="1" smtClean="0"/>
              <a:t>Superantigens</a:t>
            </a:r>
            <a:r>
              <a:rPr lang="en-US" sz="2800" dirty="0"/>
              <a:t> </a:t>
            </a:r>
            <a:r>
              <a:rPr lang="en-US" sz="2800" dirty="0" smtClean="0"/>
              <a:t>initiate </a:t>
            </a:r>
            <a:r>
              <a:rPr lang="en-US" sz="2800" dirty="0"/>
              <a:t>an uncontrolled proliferation of T cells but do not require processing and presentation by macrophages. </a:t>
            </a:r>
          </a:p>
          <a:p>
            <a:pPr algn="just"/>
            <a:r>
              <a:rPr lang="en-US" sz="2800" dirty="0"/>
              <a:t>The result is an acute or potentially life-threatening disease, such as toxic shock syndrome.</a:t>
            </a:r>
          </a:p>
          <a:p>
            <a:pPr algn="just"/>
            <a:endParaRPr lang="en-US" sz="2800" dirty="0"/>
          </a:p>
          <a:p>
            <a:pPr algn="just"/>
            <a:endParaRPr lang="en-US" sz="2800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 lIns="45720" tIns="0" rIns="45720" bIns="0" anchor="b"/>
          <a:lstStyle/>
          <a:p>
            <a:r>
              <a:rPr lang="en-US">
                <a:solidFill>
                  <a:srgbClr val="FF0066"/>
                </a:solidFill>
              </a:rPr>
              <a:t>Laboratory diagnosis</a:t>
            </a:r>
          </a:p>
        </p:txBody>
      </p:sp>
      <p:sp>
        <p:nvSpPr>
          <p:cNvPr id="113667" name="Rectangle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273050" indent="-273050" algn="just">
              <a:buNone/>
            </a:pPr>
            <a:r>
              <a:rPr lang="en-US" u="sng" dirty="0"/>
              <a:t>Specimen collection</a:t>
            </a:r>
          </a:p>
          <a:p>
            <a:pPr marL="273050" indent="-273050" algn="just"/>
            <a:r>
              <a:rPr lang="en-US" dirty="0" smtClean="0"/>
              <a:t>Pus (sputum</a:t>
            </a:r>
            <a:r>
              <a:rPr lang="en-US" dirty="0"/>
              <a:t>, </a:t>
            </a:r>
            <a:r>
              <a:rPr lang="en-US" dirty="0" smtClean="0"/>
              <a:t>etc) </a:t>
            </a:r>
            <a:r>
              <a:rPr lang="en-US" dirty="0"/>
              <a:t>for microscopy and culture</a:t>
            </a:r>
          </a:p>
          <a:p>
            <a:pPr marL="273050" indent="-273050" algn="just"/>
            <a:r>
              <a:rPr lang="en-US" dirty="0"/>
              <a:t>Blood culture</a:t>
            </a:r>
          </a:p>
          <a:p>
            <a:pPr marL="273050" indent="-273050" algn="just"/>
            <a:r>
              <a:rPr lang="en-US" dirty="0" err="1"/>
              <a:t>Faeces</a:t>
            </a:r>
            <a:r>
              <a:rPr lang="en-US" dirty="0"/>
              <a:t>, vomit and remains of food in case of food poisoning</a:t>
            </a:r>
          </a:p>
          <a:p>
            <a:pPr marL="273050" indent="-273050" algn="just"/>
            <a:r>
              <a:rPr lang="en-US" dirty="0" smtClean="0"/>
              <a:t>Anterior nasal </a:t>
            </a:r>
            <a:r>
              <a:rPr lang="en-US" dirty="0"/>
              <a:t>swab to detect staph </a:t>
            </a:r>
            <a:r>
              <a:rPr lang="en-US" dirty="0" err="1"/>
              <a:t>aureus</a:t>
            </a:r>
            <a:r>
              <a:rPr lang="en-US" dirty="0"/>
              <a:t> carriers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/>
              <a:t>Gram staining of smear</a:t>
            </a:r>
          </a:p>
          <a:p>
            <a:pPr marL="609600" indent="-609600"/>
            <a:r>
              <a:rPr lang="en-US"/>
              <a:t>Culture 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/>
              <a:t>Colony morphology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/>
              <a:t>Gram staining</a:t>
            </a:r>
          </a:p>
          <a:p>
            <a:pPr marL="609600" indent="-609600"/>
            <a:r>
              <a:rPr lang="en-US"/>
              <a:t>Biochemical tests</a:t>
            </a:r>
          </a:p>
          <a:p>
            <a:pPr marL="609600" indent="-609600"/>
            <a:r>
              <a:rPr lang="en-US"/>
              <a:t>Antimicrobial sensitivity testing</a:t>
            </a:r>
          </a:p>
          <a:p>
            <a:pPr marL="609600" indent="-609600">
              <a:buFont typeface="Wingdings" pitchFamily="2" charset="2"/>
              <a:buNone/>
            </a:pPr>
            <a:endParaRPr lang="en-US"/>
          </a:p>
          <a:p>
            <a:pPr marL="609600" indent="-609600"/>
            <a:endParaRPr lang="en-US"/>
          </a:p>
        </p:txBody>
      </p:sp>
    </p:spTree>
  </p:cSld>
  <p:clrMapOvr>
    <a:masterClrMapping/>
  </p:clrMapOvr>
  <p:transition>
    <p:push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sz="6600" dirty="0" smtClean="0">
                <a:solidFill>
                  <a:srgbClr val="FF3300"/>
                </a:solidFill>
              </a:rPr>
              <a:t>Gram-negative rods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sz="4000" i="1" dirty="0" err="1" smtClean="0">
                <a:solidFill>
                  <a:srgbClr val="FF3300"/>
                </a:solidFill>
              </a:rPr>
              <a:t>Enterobacteriaceae</a:t>
            </a:r>
            <a:endParaRPr lang="en-US" sz="4000" i="1" dirty="0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1270000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6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 rtl="0"/>
            <a:r>
              <a:rPr lang="en-US" sz="5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Narrow"/>
              </a:rPr>
              <a:t>Classification of Bacteria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66801" y="1655763"/>
            <a:ext cx="7848600" cy="5049837"/>
            <a:chOff x="249" y="1117"/>
            <a:chExt cx="5184" cy="285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49" y="1117"/>
              <a:ext cx="5184" cy="2854"/>
              <a:chOff x="340" y="1099"/>
              <a:chExt cx="5184" cy="2854"/>
            </a:xfrm>
          </p:grpSpPr>
          <p:graphicFrame>
            <p:nvGraphicFramePr>
              <p:cNvPr id="1026" name="Organization Chart 5"/>
              <p:cNvGraphicFramePr>
                <a:graphicFrameLocks/>
              </p:cNvGraphicFramePr>
              <p:nvPr/>
            </p:nvGraphicFramePr>
            <p:xfrm>
              <a:off x="340" y="1099"/>
              <a:ext cx="5184" cy="2854"/>
            </p:xfrm>
            <a:graphic>
              <a:graphicData uri="http://schemas.openxmlformats.org/drawingml/2006/compatibility">
                <com:legacyDrawing xmlns:com="http://schemas.openxmlformats.org/drawingml/2006/compatibility" spid="_x0000_s4098"/>
              </a:graphicData>
            </a:graphic>
          </p:graphicFrame>
          <p:sp>
            <p:nvSpPr>
              <p:cNvPr id="1048" name="Oval 20"/>
              <p:cNvSpPr>
                <a:spLocks noChangeArrowheads="1"/>
              </p:cNvSpPr>
              <p:nvPr/>
            </p:nvSpPr>
            <p:spPr bwMode="auto">
              <a:xfrm rot="2658853">
                <a:off x="1299" y="1480"/>
                <a:ext cx="811" cy="172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1610" y="1389"/>
              <a:ext cx="2996" cy="1862"/>
              <a:chOff x="1610" y="1389"/>
              <a:chExt cx="2996" cy="1862"/>
            </a:xfrm>
          </p:grpSpPr>
          <p:sp>
            <p:nvSpPr>
              <p:cNvPr id="1046" name="Oval 22"/>
              <p:cNvSpPr>
                <a:spLocks noChangeArrowheads="1"/>
              </p:cNvSpPr>
              <p:nvPr/>
            </p:nvSpPr>
            <p:spPr bwMode="auto">
              <a:xfrm rot="2899278">
                <a:off x="3223" y="1367"/>
                <a:ext cx="904" cy="1862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rtl="0"/>
                <a:endParaRPr lang="en-US" sz="1800">
                  <a:latin typeface="Tahoma" pitchFamily="34" charset="0"/>
                </a:endParaRPr>
              </a:p>
            </p:txBody>
          </p:sp>
          <p:sp>
            <p:nvSpPr>
              <p:cNvPr id="1047" name="Oval 23"/>
              <p:cNvSpPr>
                <a:spLocks noChangeArrowheads="1"/>
              </p:cNvSpPr>
              <p:nvPr/>
            </p:nvSpPr>
            <p:spPr bwMode="auto">
              <a:xfrm rot="-2194067">
                <a:off x="1610" y="1389"/>
                <a:ext cx="904" cy="186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768" name="Oval 24"/>
          <p:cNvSpPr>
            <a:spLocks noChangeArrowheads="1"/>
          </p:cNvSpPr>
          <p:nvPr/>
        </p:nvSpPr>
        <p:spPr bwMode="auto">
          <a:xfrm rot="-2786819">
            <a:off x="6192838" y="2457450"/>
            <a:ext cx="1435100" cy="2955925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6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 idx="4294967295"/>
          </p:nvPr>
        </p:nvSpPr>
        <p:spPr>
          <a:xfrm>
            <a:off x="1142999" y="228600"/>
            <a:ext cx="75469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Gram negative rods</a:t>
            </a:r>
          </a:p>
        </p:txBody>
      </p:sp>
      <p:pic>
        <p:nvPicPr>
          <p:cNvPr id="12291" name="Content Placeholder 3"/>
          <p:cNvPicPr>
            <a:picLocks noGrp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95399" y="1825625"/>
            <a:ext cx="7388225" cy="4498975"/>
          </a:xfrm>
          <a:solidFill>
            <a:schemeClr val="bg1"/>
          </a:solidFill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199" y="228600"/>
            <a:ext cx="7470775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Source of site of infection 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</p:nvPr>
        </p:nvGraphicFramePr>
        <p:xfrm>
          <a:off x="457226" y="1626798"/>
          <a:ext cx="8219997" cy="5002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362CC94-9AA1-4DE8-995A-D119BA44F3CA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>
                <a:defRPr/>
              </a:pPr>
              <a:t>117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dirty="0" err="1"/>
              <a:t>Enterobacteriaceae</a:t>
            </a:r>
            <a:r>
              <a:rPr lang="en-US" dirty="0"/>
              <a:t> Family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143000"/>
            <a:ext cx="7543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Large family of gram-negative bacteria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Many members inhabit soil, water &amp; decaying matter and are common occupants of large bowel of humans &amp; animals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All members are small, non-spore forming rods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Facultative anaerobes, grow best in air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Cause diarrhea through </a:t>
            </a:r>
            <a:r>
              <a:rPr lang="en-US" sz="2800" dirty="0" err="1" smtClean="0"/>
              <a:t>enterotoxins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Divided into </a:t>
            </a:r>
            <a:r>
              <a:rPr lang="en-US" sz="2800" dirty="0" err="1" smtClean="0"/>
              <a:t>coliforms</a:t>
            </a:r>
            <a:r>
              <a:rPr lang="en-US" sz="2800" dirty="0" smtClean="0"/>
              <a:t> (lactose </a:t>
            </a:r>
            <a:r>
              <a:rPr lang="en-US" sz="2800" dirty="0" err="1" smtClean="0"/>
              <a:t>fermenters</a:t>
            </a:r>
            <a:r>
              <a:rPr lang="en-US" sz="2800" dirty="0" smtClean="0"/>
              <a:t>) and non-</a:t>
            </a:r>
            <a:r>
              <a:rPr lang="en-US" sz="2800" dirty="0" err="1" smtClean="0"/>
              <a:t>coliforms</a:t>
            </a:r>
            <a:r>
              <a:rPr lang="en-US" sz="2800" dirty="0" smtClean="0"/>
              <a:t> (non lactose </a:t>
            </a:r>
            <a:r>
              <a:rPr lang="en-US" sz="2800" dirty="0" err="1" smtClean="0"/>
              <a:t>fermenters</a:t>
            </a:r>
            <a:r>
              <a:rPr lang="en-US" sz="2800" dirty="0" smtClean="0"/>
              <a:t>)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>
              <a:defRPr/>
            </a:pPr>
            <a:r>
              <a:rPr lang="en-US" sz="4000" smtClean="0">
                <a:solidFill>
                  <a:srgbClr val="FF3300"/>
                </a:solidFill>
              </a:rPr>
              <a:t>Characters of </a:t>
            </a:r>
            <a:r>
              <a:rPr lang="en-US" sz="4000" i="1" smtClean="0">
                <a:solidFill>
                  <a:srgbClr val="FF3300"/>
                </a:solidFill>
              </a:rPr>
              <a:t>Enterobacteriaceae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1" y="1295400"/>
            <a:ext cx="7696200" cy="4924425"/>
          </a:xfrm>
        </p:spPr>
        <p:txBody>
          <a:bodyPr>
            <a:normAutofit lnSpcReduction="10000"/>
          </a:bodyPr>
          <a:lstStyle/>
          <a:p>
            <a:pPr algn="l" rtl="0" eaLnBrk="1" hangingPunct="1">
              <a:defRPr/>
            </a:pPr>
            <a:r>
              <a:rPr lang="en-US" sz="2800" dirty="0" smtClean="0"/>
              <a:t>All </a:t>
            </a:r>
            <a:r>
              <a:rPr lang="en-US" sz="2800" i="1" dirty="0" err="1" smtClean="0">
                <a:hlinkClick r:id="rId2"/>
              </a:rPr>
              <a:t>Enterobacteriaciae</a:t>
            </a:r>
            <a:endParaRPr lang="en-US" sz="2800" i="1" dirty="0" smtClean="0"/>
          </a:p>
          <a:p>
            <a:pPr lvl="1" algn="l" rtl="0" eaLnBrk="1" hangingPunct="1">
              <a:defRPr/>
            </a:pPr>
            <a:r>
              <a:rPr lang="en-US" sz="2400" dirty="0" smtClean="0"/>
              <a:t>Gram-negative rods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Ferment glucose with acid production 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Reduce nitrates into nitrites</a:t>
            </a:r>
          </a:p>
          <a:p>
            <a:pPr lvl="1" algn="l" rtl="0" eaLnBrk="1" hangingPunct="1">
              <a:defRPr/>
            </a:pPr>
            <a:r>
              <a:rPr lang="en-US" sz="2400" dirty="0" err="1" smtClean="0"/>
              <a:t>Oxidase</a:t>
            </a:r>
            <a:r>
              <a:rPr lang="en-US" sz="2400" dirty="0" smtClean="0"/>
              <a:t> negative</a:t>
            </a:r>
          </a:p>
          <a:p>
            <a:pPr algn="l" rtl="0" eaLnBrk="1" hangingPunct="1">
              <a:defRPr/>
            </a:pPr>
            <a:r>
              <a:rPr lang="en-US" sz="2800" dirty="0" smtClean="0"/>
              <a:t>Facultative anaerobes</a:t>
            </a:r>
          </a:p>
          <a:p>
            <a:pPr algn="l" rtl="0" eaLnBrk="1" hangingPunct="1">
              <a:defRPr/>
            </a:pPr>
            <a:r>
              <a:rPr lang="en-US" sz="2800" dirty="0" smtClean="0"/>
              <a:t>Motile </a:t>
            </a:r>
            <a:r>
              <a:rPr lang="en-US" sz="2800" b="1" dirty="0" smtClean="0"/>
              <a:t>except</a:t>
            </a:r>
            <a:r>
              <a:rPr lang="en-US" sz="2800" dirty="0" smtClean="0"/>
              <a:t> </a:t>
            </a:r>
            <a:r>
              <a:rPr lang="en-US" sz="2800" i="1" dirty="0" err="1" smtClean="0">
                <a:hlinkClick r:id="rId3"/>
              </a:rPr>
              <a:t>Shigella</a:t>
            </a:r>
            <a:r>
              <a:rPr lang="en-US" sz="2800" dirty="0" smtClean="0"/>
              <a:t> and </a:t>
            </a:r>
            <a:r>
              <a:rPr lang="en-US" sz="2800" i="1" dirty="0" err="1" smtClean="0">
                <a:hlinkClick r:id="rId4"/>
              </a:rPr>
              <a:t>Klebsiella</a:t>
            </a:r>
            <a:r>
              <a:rPr lang="en-US" sz="2800" dirty="0" smtClean="0"/>
              <a:t> </a:t>
            </a:r>
          </a:p>
          <a:p>
            <a:pPr algn="l" rtl="0" eaLnBrk="1" hangingPunct="1">
              <a:defRPr/>
            </a:pPr>
            <a:r>
              <a:rPr lang="en-US" sz="2800" dirty="0" smtClean="0"/>
              <a:t>Non-capsulated except </a:t>
            </a:r>
            <a:r>
              <a:rPr lang="en-US" sz="2800" i="1" dirty="0" err="1" smtClean="0"/>
              <a:t>Klebsiella</a:t>
            </a:r>
            <a:endParaRPr lang="en-US" sz="2800" i="1" dirty="0" smtClean="0"/>
          </a:p>
          <a:p>
            <a:pPr algn="l" rtl="0" eaLnBrk="1" hangingPunct="1">
              <a:defRPr/>
            </a:pPr>
            <a:r>
              <a:rPr lang="en-US" sz="2800" dirty="0" smtClean="0"/>
              <a:t>Non-fastidious</a:t>
            </a:r>
          </a:p>
          <a:p>
            <a:pPr algn="l" rtl="0" eaLnBrk="1" hangingPunct="1">
              <a:defRPr/>
            </a:pPr>
            <a:r>
              <a:rPr lang="en-US" sz="2800" dirty="0" smtClean="0"/>
              <a:t>Grow on bile containing media (</a:t>
            </a:r>
            <a:r>
              <a:rPr lang="en-US" sz="2800" dirty="0" err="1" smtClean="0"/>
              <a:t>MacConkey</a:t>
            </a:r>
            <a:r>
              <a:rPr lang="en-US" sz="2800" dirty="0" smtClean="0"/>
              <a:t> agar) </a:t>
            </a:r>
          </a:p>
          <a:p>
            <a:pPr lvl="1" algn="l" rtl="0" eaLnBrk="1" hangingPunct="1">
              <a:buFontTx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77812"/>
            <a:ext cx="7543800" cy="712787"/>
          </a:xfrm>
        </p:spPr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sz="4000" i="1" dirty="0" err="1" smtClean="0">
                <a:solidFill>
                  <a:srgbClr val="FF3300"/>
                </a:solidFill>
              </a:rPr>
              <a:t>Enterobacteriaceae</a:t>
            </a:r>
            <a:endParaRPr lang="en-US" sz="4000" i="1" dirty="0" smtClean="0">
              <a:solidFill>
                <a:srgbClr val="FF33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052513"/>
            <a:ext cx="7620000" cy="5689600"/>
          </a:xfrm>
        </p:spPr>
        <p:txBody>
          <a:bodyPr/>
          <a:lstStyle/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Some </a:t>
            </a:r>
            <a:r>
              <a:rPr lang="en-US" sz="2800" i="1" dirty="0" err="1" smtClean="0"/>
              <a:t>Enterobacteriaceae</a:t>
            </a:r>
            <a:r>
              <a:rPr lang="en-US" sz="2800" i="1" dirty="0" smtClean="0"/>
              <a:t> </a:t>
            </a:r>
            <a:r>
              <a:rPr lang="en-US" sz="2800" dirty="0" smtClean="0"/>
              <a:t>are true pathogens</a:t>
            </a:r>
          </a:p>
          <a:p>
            <a:pPr lvl="1" algn="l" rtl="0" eaLnBrk="1" hangingPunct="1">
              <a:lnSpc>
                <a:spcPct val="80000"/>
              </a:lnSpc>
              <a:defRPr/>
            </a:pPr>
            <a:r>
              <a:rPr lang="en-US" sz="2400" i="1" dirty="0" smtClean="0">
                <a:hlinkClick r:id="rId2"/>
              </a:rPr>
              <a:t>Salmonella</a:t>
            </a:r>
            <a:r>
              <a:rPr lang="en-US" sz="2400" dirty="0" smtClean="0">
                <a:hlinkClick r:id="rId2"/>
              </a:rPr>
              <a:t> spp.</a:t>
            </a:r>
            <a:r>
              <a:rPr lang="en-US" sz="2400" dirty="0" smtClean="0"/>
              <a:t> </a:t>
            </a:r>
          </a:p>
          <a:p>
            <a:pPr lvl="1" algn="l" rtl="0" eaLnBrk="1" hangingPunct="1">
              <a:lnSpc>
                <a:spcPct val="80000"/>
              </a:lnSpc>
              <a:defRPr/>
            </a:pPr>
            <a:r>
              <a:rPr lang="en-US" sz="2400" i="1" dirty="0" err="1" smtClean="0">
                <a:hlinkClick r:id="rId3"/>
              </a:rPr>
              <a:t>Shigella</a:t>
            </a:r>
            <a:r>
              <a:rPr lang="en-US" sz="2400" dirty="0" smtClean="0">
                <a:hlinkClick r:id="rId3"/>
              </a:rPr>
              <a:t> spp.</a:t>
            </a:r>
            <a:r>
              <a:rPr lang="en-US" sz="2400" dirty="0" smtClean="0"/>
              <a:t> </a:t>
            </a:r>
          </a:p>
          <a:p>
            <a:pPr lvl="1" algn="l" rtl="0" eaLnBrk="1" hangingPunct="1">
              <a:lnSpc>
                <a:spcPct val="80000"/>
              </a:lnSpc>
              <a:defRPr/>
            </a:pPr>
            <a:r>
              <a:rPr lang="en-US" sz="2400" i="1" dirty="0" err="1" smtClean="0">
                <a:hlinkClick r:id="rId4"/>
              </a:rPr>
              <a:t>Yersinia</a:t>
            </a:r>
            <a:r>
              <a:rPr lang="en-US" sz="2400" i="1" dirty="0" smtClean="0">
                <a:hlinkClick r:id="rId4"/>
              </a:rPr>
              <a:t> </a:t>
            </a:r>
            <a:r>
              <a:rPr lang="en-US" sz="2400" dirty="0" smtClean="0">
                <a:hlinkClick r:id="rId4"/>
              </a:rPr>
              <a:t>spp.</a:t>
            </a:r>
            <a:r>
              <a:rPr lang="en-US" sz="2400" dirty="0" smtClean="0"/>
              <a:t> </a:t>
            </a:r>
          </a:p>
          <a:p>
            <a:pPr lvl="1" algn="l" rtl="0" eaLnBrk="1" hangingPunct="1">
              <a:lnSpc>
                <a:spcPct val="80000"/>
              </a:lnSpc>
              <a:defRPr/>
            </a:pPr>
            <a:r>
              <a:rPr lang="en-US" sz="2400" dirty="0" smtClean="0"/>
              <a:t>Certain strains of </a:t>
            </a:r>
            <a:r>
              <a:rPr lang="en-US" sz="2400" i="1" dirty="0" smtClean="0">
                <a:hlinkClick r:id="rId5"/>
              </a:rPr>
              <a:t>E. coli</a:t>
            </a:r>
            <a:r>
              <a:rPr lang="en-US" sz="2400" i="1" dirty="0" smtClean="0"/>
              <a:t> </a:t>
            </a:r>
            <a:r>
              <a:rPr lang="en-US" sz="2400" dirty="0" smtClean="0"/>
              <a:t>(ETEC, EPEC, EIEC, EHEC) </a:t>
            </a:r>
            <a:endParaRPr lang="ar-SA" sz="2400" dirty="0" smtClean="0"/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Most members of the </a:t>
            </a:r>
            <a:r>
              <a:rPr lang="en-US" sz="2800" i="1" dirty="0" err="1" smtClean="0"/>
              <a:t>Enterobacteriaceae</a:t>
            </a:r>
            <a:r>
              <a:rPr lang="en-US" sz="2800" i="1" dirty="0" smtClean="0"/>
              <a:t> </a:t>
            </a:r>
            <a:r>
              <a:rPr lang="en-US" sz="2800" dirty="0" smtClean="0"/>
              <a:t>are </a:t>
            </a:r>
            <a:r>
              <a:rPr lang="en-US" sz="2800" dirty="0" smtClean="0">
                <a:hlinkClick r:id="rId6"/>
              </a:rPr>
              <a:t>opportunistic</a:t>
            </a:r>
            <a:r>
              <a:rPr lang="en-US" sz="2800" dirty="0" smtClean="0"/>
              <a:t> or cause secondary infections of wounds, the urinary and respiratory tracts, and the circulatory system e.g. </a:t>
            </a:r>
            <a:r>
              <a:rPr lang="en-US" sz="2800" i="1" dirty="0" smtClean="0"/>
              <a:t>E. coli</a:t>
            </a:r>
            <a:r>
              <a:rPr lang="en-US" sz="28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err="1" smtClean="0"/>
              <a:t>Enterobacteriaceae</a:t>
            </a:r>
            <a:r>
              <a:rPr lang="en-US" sz="2800" dirty="0" smtClean="0"/>
              <a:t> are divided into TWO main groups according to action on LACTOSE</a:t>
            </a:r>
          </a:p>
          <a:p>
            <a:pPr lvl="1" algn="l" rtl="0" eaLnBrk="1" hangingPunct="1">
              <a:lnSpc>
                <a:spcPct val="80000"/>
              </a:lnSpc>
              <a:defRPr/>
            </a:pPr>
            <a:r>
              <a:rPr lang="en-US" sz="2400" dirty="0" smtClean="0"/>
              <a:t>Lactose </a:t>
            </a:r>
            <a:r>
              <a:rPr lang="en-US" sz="2400" dirty="0" err="1" smtClean="0"/>
              <a:t>Fermenters</a:t>
            </a:r>
            <a:r>
              <a:rPr lang="en-US" sz="2400" dirty="0" smtClean="0"/>
              <a:t> (LF)</a:t>
            </a:r>
          </a:p>
          <a:p>
            <a:pPr lvl="2" algn="l" rtl="0" eaLnBrk="1" hangingPunct="1">
              <a:lnSpc>
                <a:spcPct val="80000"/>
              </a:lnSpc>
              <a:defRPr/>
            </a:pPr>
            <a:r>
              <a:rPr lang="en-US" sz="2000" i="1" dirty="0" smtClean="0"/>
              <a:t>E. coli, </a:t>
            </a:r>
            <a:r>
              <a:rPr lang="en-US" sz="2000" i="1" dirty="0" err="1" smtClean="0"/>
              <a:t>Citrobacter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Klbesiella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Enterobacter</a:t>
            </a:r>
            <a:endParaRPr lang="en-US" sz="2000" i="1" dirty="0" smtClean="0"/>
          </a:p>
          <a:p>
            <a:pPr lvl="1" algn="l" rtl="0" eaLnBrk="1" hangingPunct="1">
              <a:lnSpc>
                <a:spcPct val="80000"/>
              </a:lnSpc>
              <a:defRPr/>
            </a:pPr>
            <a:r>
              <a:rPr lang="en-US" sz="2400" dirty="0" smtClean="0"/>
              <a:t>Lactose Non-</a:t>
            </a:r>
            <a:r>
              <a:rPr lang="en-US" sz="2400" dirty="0" err="1" smtClean="0"/>
              <a:t>Fermenters</a:t>
            </a:r>
            <a:r>
              <a:rPr lang="en-US" sz="2400" dirty="0" smtClean="0"/>
              <a:t> (LNF)</a:t>
            </a:r>
          </a:p>
          <a:p>
            <a:pPr lvl="2" algn="l" rtl="0" eaLnBrk="1" hangingPunct="1">
              <a:lnSpc>
                <a:spcPct val="80000"/>
              </a:lnSpc>
              <a:defRPr/>
            </a:pPr>
            <a:r>
              <a:rPr lang="en-US" sz="2000" i="1" dirty="0" smtClean="0"/>
              <a:t>Salmonella, </a:t>
            </a:r>
            <a:r>
              <a:rPr lang="en-US" sz="2000" i="1" dirty="0" err="1" smtClean="0"/>
              <a:t>Shigella</a:t>
            </a:r>
            <a:r>
              <a:rPr lang="en-US" sz="2000" i="1" dirty="0" smtClean="0"/>
              <a:t>, Proteus, </a:t>
            </a:r>
            <a:r>
              <a:rPr lang="en-US" sz="2000" i="1" dirty="0" err="1" smtClean="0"/>
              <a:t>Yersinia</a:t>
            </a:r>
            <a:endParaRPr lang="en-US" sz="2000" i="1" dirty="0" smtClean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GV</a:t>
            </a:r>
            <a:r>
              <a:rPr lang="en-US" i="1" dirty="0" smtClean="0"/>
              <a:t>HD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Seen in </a:t>
            </a:r>
          </a:p>
          <a:p>
            <a:pPr lvl="1"/>
            <a:r>
              <a:rPr lang="en-US" dirty="0" smtClean="0"/>
              <a:t>Marrow transplant/transplantation of </a:t>
            </a:r>
            <a:r>
              <a:rPr lang="en-US" dirty="0" err="1" smtClean="0"/>
              <a:t>immuocompetent</a:t>
            </a:r>
            <a:r>
              <a:rPr lang="en-US" dirty="0" smtClean="0"/>
              <a:t> cells </a:t>
            </a:r>
          </a:p>
          <a:p>
            <a:pPr lvl="1"/>
            <a:r>
              <a:rPr lang="en-US" dirty="0" smtClean="0"/>
              <a:t>Transplantation of solid organs rich in lymphoid cells e.g., Liver </a:t>
            </a:r>
          </a:p>
          <a:p>
            <a:pPr lvl="1"/>
            <a:r>
              <a:rPr lang="en-US" dirty="0" smtClean="0"/>
              <a:t>Transfusion of non irradiated blood   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88913"/>
            <a:ext cx="7239000" cy="863600"/>
          </a:xfrm>
        </p:spPr>
        <p:txBody>
          <a:bodyPr/>
          <a:lstStyle/>
          <a:p>
            <a:pPr rtl="0" eaLnBrk="1" hangingPunct="1">
              <a:defRPr/>
            </a:pPr>
            <a:r>
              <a:rPr lang="en-US" sz="4000" dirty="0" smtClean="0">
                <a:solidFill>
                  <a:srgbClr val="FF3300"/>
                </a:solidFill>
              </a:rPr>
              <a:t>Identification of </a:t>
            </a:r>
            <a:r>
              <a:rPr lang="en-US" sz="4000" i="1" dirty="0" err="1" smtClean="0">
                <a:solidFill>
                  <a:srgbClr val="FF3300"/>
                </a:solidFill>
              </a:rPr>
              <a:t>Enterobacteriaceae</a:t>
            </a:r>
            <a:endParaRPr lang="en-US" sz="4000" i="1" dirty="0" smtClean="0">
              <a:solidFill>
                <a:srgbClr val="FF33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1371600"/>
            <a:ext cx="7619999" cy="4530725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dirty="0" smtClean="0"/>
              <a:t>Gram stain</a:t>
            </a:r>
          </a:p>
          <a:p>
            <a:pPr lvl="1" algn="l" rtl="0" eaLnBrk="1" hangingPunct="1">
              <a:defRPr/>
            </a:pPr>
            <a:r>
              <a:rPr lang="en-US" dirty="0" smtClean="0"/>
              <a:t>All </a:t>
            </a:r>
            <a:r>
              <a:rPr lang="en-US" i="1" dirty="0" err="1" smtClean="0"/>
              <a:t>Enterobacteriaceae</a:t>
            </a:r>
            <a:r>
              <a:rPr lang="en-US" dirty="0" smtClean="0"/>
              <a:t> are Gram-negative rods</a:t>
            </a:r>
          </a:p>
          <a:p>
            <a:pPr lvl="1" algn="l" rtl="0" eaLnBrk="1" hangingPunct="1">
              <a:defRPr/>
            </a:pPr>
            <a:r>
              <a:rPr lang="en-US" dirty="0" smtClean="0"/>
              <a:t>Arranged in single</a:t>
            </a:r>
          </a:p>
        </p:txBody>
      </p:sp>
      <p:pic>
        <p:nvPicPr>
          <p:cNvPr id="11268" name="Picture 4" descr="PHOTO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3168650"/>
            <a:ext cx="33575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 eaLnBrk="1" hangingPunct="1">
              <a:defRPr/>
            </a:pPr>
            <a:r>
              <a:rPr lang="en-US" sz="4000" smtClean="0">
                <a:solidFill>
                  <a:srgbClr val="FF3300"/>
                </a:solidFill>
              </a:rPr>
              <a:t>Identification of </a:t>
            </a:r>
            <a:r>
              <a:rPr lang="en-US" sz="4000" i="1" smtClean="0">
                <a:solidFill>
                  <a:srgbClr val="FF3300"/>
                </a:solidFill>
              </a:rPr>
              <a:t>Enterobacteriaceae</a:t>
            </a:r>
            <a:r>
              <a:rPr lang="en-US" sz="4000" smtClean="0">
                <a:solidFill>
                  <a:srgbClr val="FF3300"/>
                </a:solidFill>
              </a:rPr>
              <a:t/>
            </a:r>
            <a:br>
              <a:rPr lang="en-US" sz="4000" smtClean="0">
                <a:solidFill>
                  <a:srgbClr val="FF3300"/>
                </a:solidFill>
              </a:rPr>
            </a:br>
            <a:r>
              <a:rPr lang="en-US" sz="4000" smtClean="0">
                <a:solidFill>
                  <a:srgbClr val="FF3300"/>
                </a:solidFill>
              </a:rPr>
              <a:t>Biochemical reactions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799" y="1411288"/>
            <a:ext cx="7826375" cy="5113337"/>
          </a:xfrm>
        </p:spPr>
        <p:txBody>
          <a:bodyPr/>
          <a:lstStyle/>
          <a:p>
            <a:pPr algn="l" rtl="0" eaLnBrk="1" hangingPunct="1">
              <a:lnSpc>
                <a:spcPct val="150000"/>
              </a:lnSpc>
              <a:defRPr/>
            </a:pPr>
            <a:r>
              <a:rPr lang="en-US" sz="2000" b="1" dirty="0" err="1" smtClean="0">
                <a:solidFill>
                  <a:srgbClr val="FF0000"/>
                </a:solidFill>
              </a:rPr>
              <a:t>Oxidase</a:t>
            </a:r>
            <a:r>
              <a:rPr lang="en-US" sz="2000" b="1" dirty="0" smtClean="0">
                <a:solidFill>
                  <a:srgbClr val="FF0000"/>
                </a:solidFill>
              </a:rPr>
              <a:t> test</a:t>
            </a:r>
          </a:p>
          <a:p>
            <a:pPr lvl="1" algn="l" rtl="0" eaLnBrk="1" hangingPunct="1">
              <a:lnSpc>
                <a:spcPct val="150000"/>
              </a:lnSpc>
              <a:defRPr/>
            </a:pPr>
            <a:r>
              <a:rPr lang="en-US" sz="1800" dirty="0" smtClean="0"/>
              <a:t>All members of </a:t>
            </a:r>
            <a:r>
              <a:rPr lang="en-US" sz="1800" i="1" dirty="0" err="1" smtClean="0"/>
              <a:t>Enterobacteriaceae</a:t>
            </a:r>
            <a:r>
              <a:rPr lang="en-US" sz="1800" dirty="0" smtClean="0"/>
              <a:t> are </a:t>
            </a:r>
            <a:r>
              <a:rPr lang="en-US" sz="1800" dirty="0" err="1" smtClean="0"/>
              <a:t>oxidase</a:t>
            </a:r>
            <a:r>
              <a:rPr lang="en-US" sz="1800" dirty="0" smtClean="0"/>
              <a:t> negative</a:t>
            </a:r>
          </a:p>
          <a:p>
            <a:pPr lvl="1" algn="l" rtl="0" eaLnBrk="1" hangingPunct="1">
              <a:lnSpc>
                <a:spcPct val="150000"/>
              </a:lnSpc>
              <a:defRPr/>
            </a:pPr>
            <a:r>
              <a:rPr lang="en-US" sz="1800" i="1" dirty="0" smtClean="0"/>
              <a:t>Pseudomonas</a:t>
            </a:r>
            <a:r>
              <a:rPr lang="en-US" sz="1800" dirty="0" smtClean="0"/>
              <a:t> is </a:t>
            </a:r>
            <a:r>
              <a:rPr lang="en-US" sz="1800" dirty="0" err="1" smtClean="0"/>
              <a:t>oxidase</a:t>
            </a:r>
            <a:r>
              <a:rPr lang="en-US" sz="1800" dirty="0" smtClean="0"/>
              <a:t> positive</a:t>
            </a:r>
          </a:p>
          <a:p>
            <a:pPr algn="l" rtl="0" eaLnBrk="1" hangingPunct="1">
              <a:lnSpc>
                <a:spcPct val="15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O/F test</a:t>
            </a:r>
          </a:p>
          <a:p>
            <a:pPr lvl="1" algn="l" rtl="0" eaLnBrk="1" hangingPunct="1">
              <a:lnSpc>
                <a:spcPct val="150000"/>
              </a:lnSpc>
              <a:defRPr/>
            </a:pPr>
            <a:r>
              <a:rPr lang="en-US" sz="1800" dirty="0" smtClean="0"/>
              <a:t>All members of </a:t>
            </a:r>
            <a:r>
              <a:rPr lang="en-US" sz="1800" i="1" dirty="0" err="1" smtClean="0"/>
              <a:t>Enterobacteriaceae</a:t>
            </a:r>
            <a:r>
              <a:rPr lang="en-US" sz="1800" dirty="0" smtClean="0"/>
              <a:t> are O-/F+</a:t>
            </a:r>
          </a:p>
          <a:p>
            <a:pPr lvl="1" algn="l" rtl="0" eaLnBrk="1" hangingPunct="1">
              <a:lnSpc>
                <a:spcPct val="150000"/>
              </a:lnSpc>
              <a:defRPr/>
            </a:pPr>
            <a:r>
              <a:rPr lang="en-US" sz="1800" i="1" dirty="0" smtClean="0"/>
              <a:t>Pseudomonas</a:t>
            </a:r>
            <a:r>
              <a:rPr lang="en-US" sz="1800" dirty="0" smtClean="0"/>
              <a:t> is O+/F-</a:t>
            </a:r>
            <a:endParaRPr lang="ar-SA" sz="1800" dirty="0" smtClean="0"/>
          </a:p>
          <a:p>
            <a:pPr algn="l" rtl="0" eaLnBrk="1" hangingPunct="1">
              <a:lnSpc>
                <a:spcPct val="15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Nitrate </a:t>
            </a:r>
            <a:r>
              <a:rPr lang="en-US" sz="2000" b="1" dirty="0" err="1" smtClean="0">
                <a:solidFill>
                  <a:srgbClr val="FF0000"/>
                </a:solidFill>
              </a:rPr>
              <a:t>reductase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1" algn="l" rtl="0" eaLnBrk="1" hangingPunct="1">
              <a:lnSpc>
                <a:spcPct val="150000"/>
              </a:lnSpc>
              <a:defRPr/>
            </a:pPr>
            <a:r>
              <a:rPr lang="en-US" sz="1800" dirty="0" smtClean="0"/>
              <a:t>All members of </a:t>
            </a:r>
            <a:r>
              <a:rPr lang="en-US" sz="1800" dirty="0" err="1" smtClean="0"/>
              <a:t>Enterobacteriaceae</a:t>
            </a:r>
            <a:r>
              <a:rPr lang="en-US" sz="1800" dirty="0" smtClean="0"/>
              <a:t> are nitrate </a:t>
            </a:r>
            <a:r>
              <a:rPr lang="en-US" sz="1800" dirty="0" err="1" smtClean="0"/>
              <a:t>reductase</a:t>
            </a:r>
            <a:r>
              <a:rPr lang="en-US" sz="1800" dirty="0" smtClean="0"/>
              <a:t> positive</a:t>
            </a:r>
          </a:p>
          <a:p>
            <a:pPr lvl="1" algn="l" rtl="0" eaLnBrk="1" hangingPunct="1">
              <a:lnSpc>
                <a:spcPct val="150000"/>
              </a:lnSpc>
              <a:defRPr/>
            </a:pPr>
            <a:r>
              <a:rPr lang="en-US" sz="1800" i="1" dirty="0" smtClean="0"/>
              <a:t>Pseudomonas</a:t>
            </a:r>
            <a:r>
              <a:rPr lang="en-US" sz="1800" dirty="0" smtClean="0"/>
              <a:t> is nitrate </a:t>
            </a:r>
            <a:r>
              <a:rPr lang="en-US" sz="1800" dirty="0" err="1" smtClean="0"/>
              <a:t>reductase</a:t>
            </a:r>
            <a:r>
              <a:rPr lang="en-US" sz="1800" dirty="0" smtClean="0"/>
              <a:t> negative</a:t>
            </a:r>
          </a:p>
          <a:p>
            <a:pPr algn="l" rtl="0" eaLnBrk="1" hangingPunct="1">
              <a:lnSpc>
                <a:spcPct val="150000"/>
              </a:lnSpc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See &amp; compare these tests under </a:t>
            </a:r>
            <a:r>
              <a:rPr lang="en-US" sz="2000" i="1" dirty="0" smtClean="0">
                <a:solidFill>
                  <a:srgbClr val="FF0000"/>
                </a:solidFill>
              </a:rPr>
              <a:t>Pseudomonas Lab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44450"/>
            <a:ext cx="7543800" cy="9191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3300"/>
                </a:solidFill>
              </a:rPr>
              <a:t>Classification of </a:t>
            </a:r>
            <a:r>
              <a:rPr lang="en-US" sz="4000" i="1" dirty="0" err="1" smtClean="0">
                <a:solidFill>
                  <a:srgbClr val="FF3300"/>
                </a:solidFill>
              </a:rPr>
              <a:t>Enterobacteriaceae</a:t>
            </a:r>
            <a:endParaRPr lang="en-US" sz="4000" i="1" dirty="0" smtClean="0">
              <a:solidFill>
                <a:srgbClr val="FF3300"/>
              </a:solidFill>
            </a:endParaRPr>
          </a:p>
        </p:txBody>
      </p:sp>
      <p:graphicFrame>
        <p:nvGraphicFramePr>
          <p:cNvPr id="2050" name="Organization Chart 7"/>
          <p:cNvGraphicFramePr>
            <a:graphicFrameLocks/>
          </p:cNvGraphicFramePr>
          <p:nvPr>
            <p:ph idx="1"/>
          </p:nvPr>
        </p:nvGraphicFramePr>
        <p:xfrm>
          <a:off x="1295400" y="1052513"/>
          <a:ext cx="7597775" cy="2919412"/>
        </p:xfrm>
        <a:graphic>
          <a:graphicData uri="http://schemas.openxmlformats.org/drawingml/2006/compatibility">
            <com:legacyDrawing xmlns:com="http://schemas.openxmlformats.org/drawingml/2006/compatibility" spid="_x0000_s5122"/>
          </a:graphicData>
        </a:graphic>
      </p:graphicFrame>
      <p:sp>
        <p:nvSpPr>
          <p:cNvPr id="2058" name="Text Box 15"/>
          <p:cNvSpPr txBox="1">
            <a:spLocks noChangeArrowheads="1"/>
          </p:cNvSpPr>
          <p:nvPr/>
        </p:nvSpPr>
        <p:spPr bwMode="auto">
          <a:xfrm>
            <a:off x="1066800" y="4149725"/>
            <a:ext cx="77533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buClr>
                <a:srgbClr val="FF3300"/>
              </a:buClr>
              <a:buFont typeface="Wingdings" pitchFamily="2" charset="2"/>
              <a:buChar char="Ø"/>
            </a:pPr>
            <a:r>
              <a:rPr lang="en-US" sz="2400" dirty="0"/>
              <a:t>There are several selective and differential media used to</a:t>
            </a:r>
          </a:p>
          <a:p>
            <a:pPr rtl="0">
              <a:buClr>
                <a:srgbClr val="FF3300"/>
              </a:buClr>
              <a:buFont typeface="Wingdings" pitchFamily="2" charset="2"/>
              <a:buNone/>
            </a:pPr>
            <a:r>
              <a:rPr lang="en-US" sz="2400" dirty="0"/>
              <a:t>    isolate distinguishes between LF &amp; LNF</a:t>
            </a:r>
          </a:p>
          <a:p>
            <a:pPr rtl="0">
              <a:buClr>
                <a:srgbClr val="FF3300"/>
              </a:buClr>
              <a:buFont typeface="Wingdings" pitchFamily="2" charset="2"/>
              <a:buChar char="Ø"/>
            </a:pPr>
            <a:r>
              <a:rPr lang="en-US" sz="2400" dirty="0"/>
              <a:t>The most important media are:</a:t>
            </a:r>
          </a:p>
          <a:p>
            <a:pPr lvl="1" rtl="0">
              <a:buClr>
                <a:srgbClr val="FF3300"/>
              </a:buClr>
              <a:buFont typeface="Wingdings" pitchFamily="2" charset="2"/>
              <a:buChar char="Ø"/>
            </a:pPr>
            <a:r>
              <a:rPr lang="en-US" sz="2400" dirty="0" err="1"/>
              <a:t>MacConkey</a:t>
            </a:r>
            <a:r>
              <a:rPr lang="en-US" sz="2400" dirty="0"/>
              <a:t> agar</a:t>
            </a:r>
          </a:p>
          <a:p>
            <a:pPr lvl="1" rtl="0">
              <a:buClr>
                <a:srgbClr val="FF3300"/>
              </a:buClr>
              <a:buFont typeface="Wingdings" pitchFamily="2" charset="2"/>
              <a:buChar char="Ø"/>
            </a:pPr>
            <a:r>
              <a:rPr lang="en-US" sz="2400" dirty="0"/>
              <a:t>Eosin </a:t>
            </a:r>
            <a:r>
              <a:rPr lang="en-US" sz="2400" dirty="0" err="1"/>
              <a:t>Methylene</a:t>
            </a:r>
            <a:r>
              <a:rPr lang="en-US" sz="2400" dirty="0"/>
              <a:t> Blue (EMB) agar</a:t>
            </a:r>
          </a:p>
          <a:p>
            <a:pPr lvl="1" rtl="0">
              <a:buClr>
                <a:srgbClr val="FF3300"/>
              </a:buClr>
              <a:buFont typeface="Wingdings" pitchFamily="2" charset="2"/>
              <a:buChar char="Ø"/>
            </a:pPr>
            <a:r>
              <a:rPr lang="en-US" sz="2400" dirty="0"/>
              <a:t>Salmonella </a:t>
            </a:r>
            <a:r>
              <a:rPr lang="en-US" sz="2400" dirty="0" err="1"/>
              <a:t>Shigella</a:t>
            </a:r>
            <a:r>
              <a:rPr lang="en-US" sz="2400" dirty="0"/>
              <a:t> (SS) agar</a:t>
            </a:r>
          </a:p>
          <a:p>
            <a:pPr lvl="1" rtl="0">
              <a:buClr>
                <a:srgbClr val="FF3300"/>
              </a:buClr>
              <a:buFont typeface="Wingdings" pitchFamily="2" charset="2"/>
              <a:buChar char="Ø"/>
            </a:pPr>
            <a:r>
              <a:rPr lang="en-US" sz="2400" dirty="0"/>
              <a:t>In addition to Triple Sugar Iron (TSI) agar</a:t>
            </a:r>
          </a:p>
        </p:txBody>
      </p:sp>
    </p:spTree>
  </p:cSld>
  <p:clrMapOvr>
    <a:masterClrMapping/>
  </p:clrMapOvr>
  <p:transition>
    <p:push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964612" cy="344488"/>
          </a:xfrm>
        </p:spPr>
        <p:txBody>
          <a:bodyPr>
            <a:normAutofit fontScale="90000"/>
          </a:bodyPr>
          <a:lstStyle/>
          <a:p>
            <a:pPr rtl="0" eaLnBrk="1" hangingPunct="1">
              <a:defRPr/>
            </a:pPr>
            <a:r>
              <a:rPr lang="en-US" sz="2300" smtClean="0">
                <a:solidFill>
                  <a:srgbClr val="FF3300"/>
                </a:solidFill>
              </a:rPr>
              <a:t>Differentiation between LF &amp; NLF by</a:t>
            </a:r>
            <a:r>
              <a:rPr lang="en-US" sz="2300" i="1" smtClean="0">
                <a:solidFill>
                  <a:srgbClr val="FF3300"/>
                </a:solidFill>
              </a:rPr>
              <a:t> </a:t>
            </a:r>
            <a:r>
              <a:rPr lang="en-US" sz="2300" smtClean="0">
                <a:solidFill>
                  <a:srgbClr val="FF3300"/>
                </a:solidFill>
              </a:rPr>
              <a:t>Growth on MacConkey agar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132138" y="1973263"/>
            <a:ext cx="2374900" cy="376237"/>
          </a:xfrm>
          <a:prstGeom prst="rect">
            <a:avLst/>
          </a:prstGeom>
          <a:solidFill>
            <a:srgbClr val="FF33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en-US" sz="1800" b="1"/>
              <a:t>MacConkey Agar</a:t>
            </a:r>
          </a:p>
        </p:txBody>
      </p:sp>
      <p:sp>
        <p:nvSpPr>
          <p:cNvPr id="10244" name="Line 5"/>
          <p:cNvSpPr>
            <a:spLocks noChangeShapeType="1"/>
          </p:cNvSpPr>
          <p:nvPr/>
        </p:nvSpPr>
        <p:spPr bwMode="auto">
          <a:xfrm>
            <a:off x="4356100" y="2349500"/>
            <a:ext cx="0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Oval 6"/>
          <p:cNvSpPr>
            <a:spLocks noChangeArrowheads="1"/>
          </p:cNvSpPr>
          <p:nvPr/>
        </p:nvSpPr>
        <p:spPr bwMode="auto">
          <a:xfrm>
            <a:off x="5651500" y="2276475"/>
            <a:ext cx="10810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/>
              <a:t>Contains</a:t>
            </a:r>
          </a:p>
        </p:txBody>
      </p:sp>
      <p:sp>
        <p:nvSpPr>
          <p:cNvPr id="10246" name="Line 8"/>
          <p:cNvSpPr>
            <a:spLocks noChangeShapeType="1"/>
          </p:cNvSpPr>
          <p:nvPr/>
        </p:nvSpPr>
        <p:spPr bwMode="auto">
          <a:xfrm>
            <a:off x="684213" y="2852738"/>
            <a:ext cx="71278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Line 9"/>
          <p:cNvSpPr>
            <a:spLocks noChangeShapeType="1"/>
          </p:cNvSpPr>
          <p:nvPr/>
        </p:nvSpPr>
        <p:spPr bwMode="auto">
          <a:xfrm>
            <a:off x="684213" y="2852738"/>
            <a:ext cx="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88900" y="3422650"/>
            <a:ext cx="118745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 b="1"/>
              <a:t>Bile salts</a:t>
            </a: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1927225" y="3422650"/>
            <a:ext cx="161925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 b="1"/>
              <a:t>Crystal violet</a:t>
            </a:r>
          </a:p>
        </p:txBody>
      </p:sp>
      <p:sp>
        <p:nvSpPr>
          <p:cNvPr id="10250" name="Line 12"/>
          <p:cNvSpPr>
            <a:spLocks noChangeShapeType="1"/>
          </p:cNvSpPr>
          <p:nvPr/>
        </p:nvSpPr>
        <p:spPr bwMode="auto">
          <a:xfrm>
            <a:off x="2700338" y="2852738"/>
            <a:ext cx="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Text Box 13"/>
          <p:cNvSpPr txBox="1">
            <a:spLocks noChangeArrowheads="1"/>
          </p:cNvSpPr>
          <p:nvPr/>
        </p:nvSpPr>
        <p:spPr bwMode="auto">
          <a:xfrm>
            <a:off x="5243513" y="3422650"/>
            <a:ext cx="104775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 b="1"/>
              <a:t>Lactose</a:t>
            </a:r>
          </a:p>
        </p:txBody>
      </p:sp>
      <p:sp>
        <p:nvSpPr>
          <p:cNvPr id="10252" name="Text Box 14"/>
          <p:cNvSpPr txBox="1">
            <a:spLocks noChangeArrowheads="1"/>
          </p:cNvSpPr>
          <p:nvPr/>
        </p:nvSpPr>
        <p:spPr bwMode="auto">
          <a:xfrm>
            <a:off x="7142163" y="3422650"/>
            <a:ext cx="139065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 b="1"/>
              <a:t>Neutral red</a:t>
            </a:r>
          </a:p>
        </p:txBody>
      </p:sp>
      <p:sp>
        <p:nvSpPr>
          <p:cNvPr id="10253" name="Line 15"/>
          <p:cNvSpPr>
            <a:spLocks noChangeShapeType="1"/>
          </p:cNvSpPr>
          <p:nvPr/>
        </p:nvSpPr>
        <p:spPr bwMode="auto">
          <a:xfrm>
            <a:off x="5724525" y="2852738"/>
            <a:ext cx="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Line 16"/>
          <p:cNvSpPr>
            <a:spLocks noChangeShapeType="1"/>
          </p:cNvSpPr>
          <p:nvPr/>
        </p:nvSpPr>
        <p:spPr bwMode="auto">
          <a:xfrm>
            <a:off x="7812088" y="2852738"/>
            <a:ext cx="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54013" y="981075"/>
            <a:ext cx="79949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0">
              <a:buClr>
                <a:srgbClr val="FF3300"/>
              </a:buClr>
              <a:buSzPct val="140000"/>
              <a:buFont typeface="Wingdings" pitchFamily="2" charset="2"/>
              <a:buChar char="Ø"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MacConkey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agar is selective &amp; differential medium for </a:t>
            </a:r>
            <a:r>
              <a:rPr lang="en-US" sz="20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Enterobacteriaceae</a:t>
            </a:r>
            <a:endParaRPr lang="en-US" sz="20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56" name="Oval 22"/>
          <p:cNvSpPr>
            <a:spLocks noChangeArrowheads="1"/>
          </p:cNvSpPr>
          <p:nvPr/>
        </p:nvSpPr>
        <p:spPr bwMode="auto">
          <a:xfrm>
            <a:off x="34925" y="4314825"/>
            <a:ext cx="3313113" cy="914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/>
            <a:r>
              <a:rPr lang="en-US" sz="1800"/>
              <a:t>Inhibit growth of G+ve bacteria</a:t>
            </a:r>
          </a:p>
        </p:txBody>
      </p:sp>
      <p:sp>
        <p:nvSpPr>
          <p:cNvPr id="10257" name="Line 29"/>
          <p:cNvSpPr>
            <a:spLocks noChangeShapeType="1"/>
          </p:cNvSpPr>
          <p:nvPr/>
        </p:nvSpPr>
        <p:spPr bwMode="auto">
          <a:xfrm>
            <a:off x="1619250" y="5229225"/>
            <a:ext cx="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 Box 30"/>
          <p:cNvSpPr txBox="1">
            <a:spLocks noChangeArrowheads="1"/>
          </p:cNvSpPr>
          <p:nvPr/>
        </p:nvSpPr>
        <p:spPr bwMode="auto">
          <a:xfrm>
            <a:off x="34925" y="5805488"/>
            <a:ext cx="2152650" cy="36671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/>
              <a:t>Cause of selectivity</a:t>
            </a:r>
          </a:p>
        </p:txBody>
      </p:sp>
      <p:sp>
        <p:nvSpPr>
          <p:cNvPr id="10259" name="Line 31"/>
          <p:cNvSpPr>
            <a:spLocks noChangeShapeType="1"/>
          </p:cNvSpPr>
          <p:nvPr/>
        </p:nvSpPr>
        <p:spPr bwMode="auto">
          <a:xfrm flipH="1">
            <a:off x="684213" y="3789363"/>
            <a:ext cx="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0" name="Line 32"/>
          <p:cNvSpPr>
            <a:spLocks noChangeShapeType="1"/>
          </p:cNvSpPr>
          <p:nvPr/>
        </p:nvSpPr>
        <p:spPr bwMode="auto">
          <a:xfrm>
            <a:off x="2700338" y="3789363"/>
            <a:ext cx="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1" name="Line 33"/>
          <p:cNvSpPr>
            <a:spLocks noChangeShapeType="1"/>
          </p:cNvSpPr>
          <p:nvPr/>
        </p:nvSpPr>
        <p:spPr bwMode="auto">
          <a:xfrm>
            <a:off x="5724525" y="3789363"/>
            <a:ext cx="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Oval 34"/>
          <p:cNvSpPr>
            <a:spLocks noChangeArrowheads="1"/>
          </p:cNvSpPr>
          <p:nvPr/>
        </p:nvSpPr>
        <p:spPr bwMode="auto">
          <a:xfrm>
            <a:off x="4643438" y="4365625"/>
            <a:ext cx="2160587" cy="7921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/>
            <a:r>
              <a:rPr lang="en-US" sz="1800"/>
              <a:t>Cause of differential</a:t>
            </a:r>
          </a:p>
        </p:txBody>
      </p:sp>
      <p:sp>
        <p:nvSpPr>
          <p:cNvPr id="10263" name="Oval 37"/>
          <p:cNvSpPr>
            <a:spLocks noChangeArrowheads="1"/>
          </p:cNvSpPr>
          <p:nvPr/>
        </p:nvSpPr>
        <p:spPr bwMode="auto">
          <a:xfrm>
            <a:off x="6875463" y="4292600"/>
            <a:ext cx="2160587" cy="7921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/>
            <a:r>
              <a:rPr lang="en-US" sz="1800"/>
              <a:t>pH indicator</a:t>
            </a:r>
          </a:p>
          <a:p>
            <a:pPr algn="ctr" rtl="0"/>
            <a:r>
              <a:rPr lang="en-US" sz="1800"/>
              <a:t>Acidic: Pink</a:t>
            </a:r>
          </a:p>
        </p:txBody>
      </p:sp>
      <p:sp>
        <p:nvSpPr>
          <p:cNvPr id="10264" name="Line 38"/>
          <p:cNvSpPr>
            <a:spLocks noChangeShapeType="1"/>
          </p:cNvSpPr>
          <p:nvPr/>
        </p:nvSpPr>
        <p:spPr bwMode="auto">
          <a:xfrm>
            <a:off x="5724525" y="5157788"/>
            <a:ext cx="0" cy="5032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Line 39"/>
          <p:cNvSpPr>
            <a:spLocks noChangeShapeType="1"/>
          </p:cNvSpPr>
          <p:nvPr/>
        </p:nvSpPr>
        <p:spPr bwMode="auto">
          <a:xfrm flipH="1">
            <a:off x="3708400" y="5661025"/>
            <a:ext cx="31686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6" name="Line 40"/>
          <p:cNvSpPr>
            <a:spLocks noChangeShapeType="1"/>
          </p:cNvSpPr>
          <p:nvPr/>
        </p:nvSpPr>
        <p:spPr bwMode="auto">
          <a:xfrm>
            <a:off x="3708400" y="5661025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7" name="Oval 41"/>
          <p:cNvSpPr>
            <a:spLocks noChangeArrowheads="1"/>
          </p:cNvSpPr>
          <p:nvPr/>
        </p:nvSpPr>
        <p:spPr bwMode="auto">
          <a:xfrm>
            <a:off x="2484438" y="6021388"/>
            <a:ext cx="2376487" cy="647700"/>
          </a:xfrm>
          <a:prstGeom prst="ellipse">
            <a:avLst/>
          </a:prstGeom>
          <a:solidFill>
            <a:srgbClr val="FF3300">
              <a:alpha val="4196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/>
            <a:r>
              <a:rPr lang="en-US" sz="1800"/>
              <a:t>Lactose feremnters</a:t>
            </a:r>
          </a:p>
          <a:p>
            <a:pPr algn="ctr" rtl="0"/>
            <a:r>
              <a:rPr lang="en-US" sz="1800"/>
              <a:t>Pink colonies</a:t>
            </a:r>
          </a:p>
        </p:txBody>
      </p:sp>
      <p:sp>
        <p:nvSpPr>
          <p:cNvPr id="10268" name="Oval 43"/>
          <p:cNvSpPr>
            <a:spLocks noChangeArrowheads="1"/>
          </p:cNvSpPr>
          <p:nvPr/>
        </p:nvSpPr>
        <p:spPr bwMode="auto">
          <a:xfrm>
            <a:off x="5580063" y="5949950"/>
            <a:ext cx="2736850" cy="719138"/>
          </a:xfrm>
          <a:prstGeom prst="ellipse">
            <a:avLst/>
          </a:prstGeom>
          <a:solidFill>
            <a:srgbClr val="FF3300">
              <a:alpha val="4509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/>
            <a:r>
              <a:rPr lang="en-US" sz="1800"/>
              <a:t>Lactose non feremnters</a:t>
            </a:r>
          </a:p>
          <a:p>
            <a:pPr algn="ctr" rtl="0"/>
            <a:r>
              <a:rPr lang="en-US" sz="1800"/>
              <a:t>colorless colonies</a:t>
            </a:r>
          </a:p>
        </p:txBody>
      </p:sp>
      <p:sp>
        <p:nvSpPr>
          <p:cNvPr id="10269" name="Line 44"/>
          <p:cNvSpPr>
            <a:spLocks noChangeShapeType="1"/>
          </p:cNvSpPr>
          <p:nvPr/>
        </p:nvSpPr>
        <p:spPr bwMode="auto">
          <a:xfrm>
            <a:off x="6877050" y="5661025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70" name="Line 45"/>
          <p:cNvSpPr>
            <a:spLocks noChangeShapeType="1"/>
          </p:cNvSpPr>
          <p:nvPr/>
        </p:nvSpPr>
        <p:spPr bwMode="auto">
          <a:xfrm>
            <a:off x="7812088" y="3789363"/>
            <a:ext cx="0" cy="5032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71" name="Line 59"/>
          <p:cNvSpPr>
            <a:spLocks noChangeShapeType="1"/>
          </p:cNvSpPr>
          <p:nvPr/>
        </p:nvSpPr>
        <p:spPr bwMode="auto">
          <a:xfrm>
            <a:off x="4356100" y="2492375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15888"/>
            <a:ext cx="7848600" cy="1143000"/>
          </a:xfrm>
        </p:spPr>
        <p:txBody>
          <a:bodyPr>
            <a:normAutofit fontScale="90000"/>
          </a:bodyPr>
          <a:lstStyle/>
          <a:p>
            <a:pPr rtl="0" eaLnBrk="1" hangingPunct="1">
              <a:defRPr/>
            </a:pPr>
            <a:r>
              <a:rPr lang="en-US" sz="3000" dirty="0" smtClean="0">
                <a:solidFill>
                  <a:srgbClr val="FF3300"/>
                </a:solidFill>
              </a:rPr>
              <a:t>Classification of </a:t>
            </a:r>
            <a:r>
              <a:rPr lang="en-US" sz="3000" i="1" dirty="0" err="1" smtClean="0">
                <a:solidFill>
                  <a:srgbClr val="FF3300"/>
                </a:solidFill>
              </a:rPr>
              <a:t>Enterobacteriaceae</a:t>
            </a:r>
            <a:r>
              <a:rPr lang="en-US" sz="3000" dirty="0" smtClean="0">
                <a:solidFill>
                  <a:srgbClr val="FF3300"/>
                </a:solidFill>
              </a:rPr>
              <a:t> according to lactose fermentation (growth on </a:t>
            </a:r>
            <a:r>
              <a:rPr lang="en-US" sz="3000" dirty="0" err="1" smtClean="0">
                <a:solidFill>
                  <a:srgbClr val="FF3300"/>
                </a:solidFill>
              </a:rPr>
              <a:t>MacConkey</a:t>
            </a:r>
            <a:r>
              <a:rPr lang="en-US" sz="3000" dirty="0" smtClean="0">
                <a:solidFill>
                  <a:srgbClr val="FF3300"/>
                </a:solidFill>
              </a:rPr>
              <a:t> Agar)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171825" y="1449388"/>
            <a:ext cx="2840038" cy="466725"/>
          </a:xfrm>
          <a:prstGeom prst="rect">
            <a:avLst/>
          </a:prstGeom>
          <a:solidFill>
            <a:srgbClr val="FF33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/>
            <a:r>
              <a:rPr lang="en-US" i="1"/>
              <a:t>Enterobacteriaceae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116013" y="3068638"/>
            <a:ext cx="2225675" cy="376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/>
              <a:t>Lactose Fermenters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508625" y="2997200"/>
            <a:ext cx="2720975" cy="376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/>
              <a:t>Lactose Non-Fermenters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2268538" y="3429000"/>
            <a:ext cx="0" cy="3603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343025" y="5373688"/>
            <a:ext cx="1933575" cy="1200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 i="1"/>
              <a:t>Escherichia coli</a:t>
            </a:r>
          </a:p>
          <a:p>
            <a:pPr rtl="0"/>
            <a:r>
              <a:rPr lang="en-US" sz="1800" i="1"/>
              <a:t>Klebsiella spp</a:t>
            </a:r>
          </a:p>
          <a:p>
            <a:pPr rtl="0"/>
            <a:r>
              <a:rPr lang="en-US" sz="1800" i="1"/>
              <a:t>Enterobacter spp</a:t>
            </a:r>
          </a:p>
          <a:p>
            <a:pPr rtl="0"/>
            <a:r>
              <a:rPr lang="en-US" sz="1800" i="1"/>
              <a:t>Citrobacter spp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6948488" y="3357563"/>
            <a:ext cx="0" cy="1079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084888" y="5516563"/>
            <a:ext cx="1755775" cy="1200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 i="1"/>
              <a:t>Salmonella spp</a:t>
            </a:r>
          </a:p>
          <a:p>
            <a:pPr rtl="0"/>
            <a:r>
              <a:rPr lang="en-US" sz="1800" i="1"/>
              <a:t>Schigella spp</a:t>
            </a:r>
          </a:p>
          <a:p>
            <a:pPr rtl="0"/>
            <a:r>
              <a:rPr lang="en-US" sz="1800" i="1"/>
              <a:t>Proteus spp</a:t>
            </a:r>
          </a:p>
          <a:p>
            <a:pPr rtl="0"/>
            <a:r>
              <a:rPr lang="en-US" sz="1800" i="1"/>
              <a:t>Yersinina spp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1476375" y="4565650"/>
            <a:ext cx="1539875" cy="376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/>
              <a:t>Pink colonies</a:t>
            </a: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2268538" y="4941888"/>
            <a:ext cx="0" cy="431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940425" y="4437063"/>
            <a:ext cx="2047875" cy="376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1800"/>
              <a:t>Colorless colonies</a:t>
            </a: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6948488" y="4797425"/>
            <a:ext cx="0" cy="7207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 rot="-120913">
            <a:off x="2257425" y="1916113"/>
            <a:ext cx="4592638" cy="1081087"/>
            <a:chOff x="1292" y="1842"/>
            <a:chExt cx="3221" cy="364"/>
          </a:xfrm>
        </p:grpSpPr>
        <p:sp>
          <p:nvSpPr>
            <p:cNvPr id="11285" name="Line 19"/>
            <p:cNvSpPr>
              <a:spLocks noChangeShapeType="1"/>
            </p:cNvSpPr>
            <p:nvPr/>
          </p:nvSpPr>
          <p:spPr bwMode="auto">
            <a:xfrm>
              <a:off x="1292" y="1933"/>
              <a:ext cx="3221" cy="4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20"/>
            <p:cNvSpPr>
              <a:spLocks noChangeShapeType="1"/>
            </p:cNvSpPr>
            <p:nvPr/>
          </p:nvSpPr>
          <p:spPr bwMode="auto">
            <a:xfrm>
              <a:off x="1292" y="1933"/>
              <a:ext cx="0" cy="22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Line 21"/>
            <p:cNvSpPr>
              <a:spLocks noChangeShapeType="1"/>
            </p:cNvSpPr>
            <p:nvPr/>
          </p:nvSpPr>
          <p:spPr bwMode="auto">
            <a:xfrm>
              <a:off x="4513" y="1979"/>
              <a:ext cx="0" cy="22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22"/>
            <p:cNvSpPr>
              <a:spLocks noChangeShapeType="1"/>
            </p:cNvSpPr>
            <p:nvPr/>
          </p:nvSpPr>
          <p:spPr bwMode="auto">
            <a:xfrm flipV="1">
              <a:off x="2925" y="1842"/>
              <a:ext cx="0" cy="9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9" name="Text Box 23"/>
          <p:cNvSpPr txBox="1">
            <a:spLocks noChangeArrowheads="1"/>
          </p:cNvSpPr>
          <p:nvPr/>
        </p:nvSpPr>
        <p:spPr bwMode="auto">
          <a:xfrm>
            <a:off x="1849438" y="3692525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/>
              <a:t>Acid</a:t>
            </a: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2268538" y="4076700"/>
            <a:ext cx="0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Text Box 27"/>
          <p:cNvSpPr txBox="1">
            <a:spLocks noChangeArrowheads="1"/>
          </p:cNvSpPr>
          <p:nvPr/>
        </p:nvSpPr>
        <p:spPr bwMode="auto">
          <a:xfrm>
            <a:off x="593725" y="4005263"/>
            <a:ext cx="1314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Neutral red</a:t>
            </a:r>
          </a:p>
        </p:txBody>
      </p:sp>
      <p:sp>
        <p:nvSpPr>
          <p:cNvPr id="11282" name="Line 28"/>
          <p:cNvSpPr>
            <a:spLocks noChangeShapeType="1"/>
          </p:cNvSpPr>
          <p:nvPr/>
        </p:nvSpPr>
        <p:spPr bwMode="auto">
          <a:xfrm flipH="1">
            <a:off x="1835150" y="4221163"/>
            <a:ext cx="4333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Line 29"/>
          <p:cNvSpPr>
            <a:spLocks noChangeShapeType="1"/>
          </p:cNvSpPr>
          <p:nvPr/>
        </p:nvSpPr>
        <p:spPr bwMode="auto">
          <a:xfrm>
            <a:off x="6948488" y="3789363"/>
            <a:ext cx="5032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4" name="Text Box 30"/>
          <p:cNvSpPr txBox="1">
            <a:spLocks noChangeArrowheads="1"/>
          </p:cNvSpPr>
          <p:nvPr/>
        </p:nvSpPr>
        <p:spPr bwMode="auto">
          <a:xfrm>
            <a:off x="7380288" y="3573463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No acid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20" grpId="0" animBg="1"/>
      <p:bldP spid="13321" grpId="0" animBg="1"/>
      <p:bldP spid="13321" grpId="1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77813"/>
            <a:ext cx="7696200" cy="774700"/>
          </a:xfrm>
        </p:spPr>
        <p:txBody>
          <a:bodyPr>
            <a:normAutofit fontScale="90000"/>
          </a:bodyPr>
          <a:lstStyle/>
          <a:p>
            <a:pPr rtl="0" eaLnBrk="1" hangingPunct="1">
              <a:defRPr/>
            </a:pPr>
            <a:r>
              <a:rPr lang="en-US" sz="2400" dirty="0" smtClean="0">
                <a:solidFill>
                  <a:srgbClr val="FF3300"/>
                </a:solidFill>
              </a:rPr>
              <a:t>Identification of </a:t>
            </a:r>
            <a:r>
              <a:rPr lang="en-US" sz="2400" i="1" dirty="0" err="1" smtClean="0">
                <a:solidFill>
                  <a:srgbClr val="FF3300"/>
                </a:solidFill>
              </a:rPr>
              <a:t>Enterobacteriaceae</a:t>
            </a:r>
            <a:r>
              <a:rPr lang="en-US" sz="2400" i="1" dirty="0" smtClean="0">
                <a:solidFill>
                  <a:srgbClr val="FF3300"/>
                </a:solidFill>
              </a:rPr>
              <a:t/>
            </a:r>
            <a:br>
              <a:rPr lang="en-US" sz="2400" i="1" dirty="0" smtClean="0">
                <a:solidFill>
                  <a:srgbClr val="FF3300"/>
                </a:solidFill>
              </a:rPr>
            </a:br>
            <a:r>
              <a:rPr lang="en-US" sz="2400" dirty="0" smtClean="0">
                <a:solidFill>
                  <a:srgbClr val="FF3300"/>
                </a:solidFill>
              </a:rPr>
              <a:t>Differentiation between LF &amp; NLF by</a:t>
            </a:r>
            <a:r>
              <a:rPr lang="en-US" sz="2400" i="1" dirty="0" smtClean="0">
                <a:solidFill>
                  <a:srgbClr val="FF3300"/>
                </a:solidFill>
              </a:rPr>
              <a:t> </a:t>
            </a:r>
            <a:r>
              <a:rPr lang="en-US" sz="2400" dirty="0" smtClean="0">
                <a:solidFill>
                  <a:srgbClr val="FF3300"/>
                </a:solidFill>
              </a:rPr>
              <a:t>Growth on </a:t>
            </a:r>
            <a:r>
              <a:rPr lang="en-US" sz="2400" dirty="0" err="1" smtClean="0">
                <a:solidFill>
                  <a:srgbClr val="FF3300"/>
                </a:solidFill>
              </a:rPr>
              <a:t>MacConkey</a:t>
            </a:r>
            <a:r>
              <a:rPr lang="en-US" sz="2400" dirty="0" smtClean="0">
                <a:solidFill>
                  <a:srgbClr val="FF3300"/>
                </a:solidFill>
              </a:rPr>
              <a:t> agar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99" y="1125538"/>
            <a:ext cx="7337425" cy="4530725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Method:</a:t>
            </a:r>
          </a:p>
          <a:p>
            <a:pPr lvl="1" algn="l" rtl="0" eaLnBrk="1" hangingPunct="1">
              <a:defRPr/>
            </a:pPr>
            <a:r>
              <a:rPr lang="en-US" sz="2400" dirty="0" err="1" smtClean="0"/>
              <a:t>MacConkey</a:t>
            </a:r>
            <a:r>
              <a:rPr lang="en-US" sz="2400" dirty="0" smtClean="0"/>
              <a:t> agar is inoculated with tested organism</a:t>
            </a:r>
            <a:r>
              <a:rPr lang="ar-SA" sz="2400" dirty="0" smtClean="0"/>
              <a:t>   </a:t>
            </a:r>
            <a:r>
              <a:rPr lang="en-US" sz="2400" dirty="0" smtClean="0"/>
              <a:t>using streak plate technique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Incubate the plate in incubator at 37 C/24 hrs</a:t>
            </a:r>
            <a:r>
              <a:rPr lang="ar-SA" sz="2400" dirty="0" smtClean="0"/>
              <a:t> </a:t>
            </a:r>
            <a:endParaRPr lang="en-US" sz="2400" dirty="0" smtClean="0"/>
          </a:p>
          <a:p>
            <a:pPr algn="l" rtl="0" eaLnBrk="1" hangingPunct="1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Results: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LF organism appears as pink colonies (e.g. </a:t>
            </a:r>
            <a:r>
              <a:rPr lang="en-US" sz="2400" i="1" dirty="0" smtClean="0"/>
              <a:t>E. coli</a:t>
            </a:r>
            <a:r>
              <a:rPr lang="en-US" sz="2400" dirty="0" smtClean="0"/>
              <a:t>)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NLF organism appears as colorless colonies (e.g. </a:t>
            </a:r>
            <a:r>
              <a:rPr lang="en-US" sz="2400" i="1" dirty="0" err="1" smtClean="0"/>
              <a:t>Shigella</a:t>
            </a:r>
            <a:r>
              <a:rPr lang="en-US" sz="2400" dirty="0" smtClean="0"/>
              <a:t>)</a:t>
            </a:r>
          </a:p>
        </p:txBody>
      </p:sp>
      <p:pic>
        <p:nvPicPr>
          <p:cNvPr id="12292" name="Picture 4" descr="s_3ma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4321175"/>
            <a:ext cx="3240088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1000" y="4562475"/>
            <a:ext cx="3899623" cy="2254273"/>
            <a:chOff x="703" y="2024"/>
            <a:chExt cx="3255" cy="2115"/>
          </a:xfrm>
        </p:grpSpPr>
        <p:sp>
          <p:nvSpPr>
            <p:cNvPr id="12300" name="Oval 7"/>
            <p:cNvSpPr>
              <a:spLocks noChangeArrowheads="1"/>
            </p:cNvSpPr>
            <p:nvPr/>
          </p:nvSpPr>
          <p:spPr bwMode="auto">
            <a:xfrm>
              <a:off x="703" y="2069"/>
              <a:ext cx="1814" cy="1860"/>
            </a:xfrm>
            <a:prstGeom prst="ellipse">
              <a:avLst/>
            </a:prstGeom>
            <a:solidFill>
              <a:srgbClr val="FF5050">
                <a:alpha val="9803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Oval 8"/>
            <p:cNvSpPr>
              <a:spLocks noChangeArrowheads="1"/>
            </p:cNvSpPr>
            <p:nvPr/>
          </p:nvSpPr>
          <p:spPr bwMode="auto">
            <a:xfrm rot="-2361567">
              <a:off x="884" y="2251"/>
              <a:ext cx="544" cy="136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Line 9"/>
            <p:cNvSpPr>
              <a:spLocks noChangeShapeType="1"/>
            </p:cNvSpPr>
            <p:nvPr/>
          </p:nvSpPr>
          <p:spPr bwMode="auto">
            <a:xfrm>
              <a:off x="1247" y="2160"/>
              <a:ext cx="77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10"/>
            <p:cNvSpPr>
              <a:spLocks noChangeShapeType="1"/>
            </p:cNvSpPr>
            <p:nvPr/>
          </p:nvSpPr>
          <p:spPr bwMode="auto">
            <a:xfrm>
              <a:off x="1066" y="2251"/>
              <a:ext cx="108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Line 11"/>
            <p:cNvSpPr>
              <a:spLocks noChangeShapeType="1"/>
            </p:cNvSpPr>
            <p:nvPr/>
          </p:nvSpPr>
          <p:spPr bwMode="auto">
            <a:xfrm>
              <a:off x="975" y="2341"/>
              <a:ext cx="127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Line 12"/>
            <p:cNvSpPr>
              <a:spLocks noChangeShapeType="1"/>
            </p:cNvSpPr>
            <p:nvPr/>
          </p:nvSpPr>
          <p:spPr bwMode="auto">
            <a:xfrm>
              <a:off x="884" y="2432"/>
              <a:ext cx="145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Line 13"/>
            <p:cNvSpPr>
              <a:spLocks noChangeShapeType="1"/>
            </p:cNvSpPr>
            <p:nvPr/>
          </p:nvSpPr>
          <p:spPr bwMode="auto">
            <a:xfrm>
              <a:off x="1973" y="2160"/>
              <a:ext cx="544" cy="9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Line 14"/>
            <p:cNvSpPr>
              <a:spLocks noChangeShapeType="1"/>
            </p:cNvSpPr>
            <p:nvPr/>
          </p:nvSpPr>
          <p:spPr bwMode="auto">
            <a:xfrm>
              <a:off x="1927" y="2251"/>
              <a:ext cx="545" cy="9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15"/>
            <p:cNvSpPr>
              <a:spLocks noChangeShapeType="1"/>
            </p:cNvSpPr>
            <p:nvPr/>
          </p:nvSpPr>
          <p:spPr bwMode="auto">
            <a:xfrm>
              <a:off x="1837" y="2341"/>
              <a:ext cx="590" cy="10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Line 16"/>
            <p:cNvSpPr>
              <a:spLocks noChangeShapeType="1"/>
            </p:cNvSpPr>
            <p:nvPr/>
          </p:nvSpPr>
          <p:spPr bwMode="auto">
            <a:xfrm>
              <a:off x="1791" y="2432"/>
              <a:ext cx="590" cy="10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Line 17"/>
            <p:cNvSpPr>
              <a:spLocks noChangeShapeType="1"/>
            </p:cNvSpPr>
            <p:nvPr/>
          </p:nvSpPr>
          <p:spPr bwMode="auto">
            <a:xfrm flipH="1">
              <a:off x="2018" y="3021"/>
              <a:ext cx="499" cy="77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Line 18"/>
            <p:cNvSpPr>
              <a:spLocks noChangeShapeType="1"/>
            </p:cNvSpPr>
            <p:nvPr/>
          </p:nvSpPr>
          <p:spPr bwMode="auto">
            <a:xfrm flipH="1">
              <a:off x="1882" y="3067"/>
              <a:ext cx="499" cy="81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19"/>
            <p:cNvSpPr>
              <a:spLocks noChangeShapeType="1"/>
            </p:cNvSpPr>
            <p:nvPr/>
          </p:nvSpPr>
          <p:spPr bwMode="auto">
            <a:xfrm flipH="1">
              <a:off x="1746" y="3067"/>
              <a:ext cx="499" cy="8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Line 20"/>
            <p:cNvSpPr>
              <a:spLocks noChangeShapeType="1"/>
            </p:cNvSpPr>
            <p:nvPr/>
          </p:nvSpPr>
          <p:spPr bwMode="auto">
            <a:xfrm flipH="1">
              <a:off x="1655" y="3067"/>
              <a:ext cx="499" cy="8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21"/>
            <p:cNvSpPr>
              <a:spLocks noChangeShapeType="1"/>
            </p:cNvSpPr>
            <p:nvPr/>
          </p:nvSpPr>
          <p:spPr bwMode="auto">
            <a:xfrm flipH="1" flipV="1">
              <a:off x="1655" y="3113"/>
              <a:ext cx="363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Line 22"/>
            <p:cNvSpPr>
              <a:spLocks noChangeShapeType="1"/>
            </p:cNvSpPr>
            <p:nvPr/>
          </p:nvSpPr>
          <p:spPr bwMode="auto">
            <a:xfrm flipH="1" flipV="1">
              <a:off x="1565" y="3158"/>
              <a:ext cx="362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Line 23"/>
            <p:cNvSpPr>
              <a:spLocks noChangeShapeType="1"/>
            </p:cNvSpPr>
            <p:nvPr/>
          </p:nvSpPr>
          <p:spPr bwMode="auto">
            <a:xfrm flipH="1" flipV="1">
              <a:off x="1474" y="3249"/>
              <a:ext cx="317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24"/>
            <p:cNvSpPr>
              <a:spLocks noChangeShapeType="1"/>
            </p:cNvSpPr>
            <p:nvPr/>
          </p:nvSpPr>
          <p:spPr bwMode="auto">
            <a:xfrm flipH="1" flipV="1">
              <a:off x="1338" y="3294"/>
              <a:ext cx="317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Text Box 25"/>
            <p:cNvSpPr txBox="1">
              <a:spLocks noChangeArrowheads="1"/>
            </p:cNvSpPr>
            <p:nvPr/>
          </p:nvSpPr>
          <p:spPr bwMode="auto">
            <a:xfrm>
              <a:off x="2426" y="2024"/>
              <a:ext cx="1397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rtl="0"/>
              <a:r>
                <a:rPr lang="en-US" sz="1800" b="1" dirty="0">
                  <a:solidFill>
                    <a:srgbClr val="FF0000"/>
                  </a:solidFill>
                </a:rPr>
                <a:t>Flame &amp; Cool</a:t>
              </a:r>
            </a:p>
          </p:txBody>
        </p:sp>
        <p:sp>
          <p:nvSpPr>
            <p:cNvPr id="12319" name="Text Box 26"/>
            <p:cNvSpPr txBox="1">
              <a:spLocks noChangeArrowheads="1"/>
            </p:cNvSpPr>
            <p:nvPr/>
          </p:nvSpPr>
          <p:spPr bwMode="auto">
            <a:xfrm>
              <a:off x="2561" y="3202"/>
              <a:ext cx="1397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rtl="0"/>
              <a:r>
                <a:rPr lang="en-US" sz="1800" b="1" dirty="0">
                  <a:solidFill>
                    <a:srgbClr val="FF0000"/>
                  </a:solidFill>
                </a:rPr>
                <a:t>Flame &amp; Cool</a:t>
              </a:r>
            </a:p>
          </p:txBody>
        </p:sp>
        <p:sp>
          <p:nvSpPr>
            <p:cNvPr id="12320" name="Text Box 27"/>
            <p:cNvSpPr txBox="1">
              <a:spLocks noChangeArrowheads="1"/>
            </p:cNvSpPr>
            <p:nvPr/>
          </p:nvSpPr>
          <p:spPr bwMode="auto">
            <a:xfrm>
              <a:off x="1972" y="3792"/>
              <a:ext cx="1397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rtl="0"/>
              <a:r>
                <a:rPr lang="en-US" sz="1800" b="1" dirty="0">
                  <a:solidFill>
                    <a:srgbClr val="FF0000"/>
                  </a:solidFill>
                </a:rPr>
                <a:t>Flame &amp; Cool</a:t>
              </a:r>
            </a:p>
          </p:txBody>
        </p:sp>
      </p:grpSp>
      <p:sp>
        <p:nvSpPr>
          <p:cNvPr id="12294" name="Text Box 29"/>
          <p:cNvSpPr txBox="1">
            <a:spLocks noChangeArrowheads="1"/>
          </p:cNvSpPr>
          <p:nvPr/>
        </p:nvSpPr>
        <p:spPr bwMode="auto">
          <a:xfrm>
            <a:off x="684213" y="506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295" name="Text Box 30"/>
          <p:cNvSpPr txBox="1">
            <a:spLocks noChangeArrowheads="1"/>
          </p:cNvSpPr>
          <p:nvPr/>
        </p:nvSpPr>
        <p:spPr bwMode="auto">
          <a:xfrm>
            <a:off x="1403350" y="500697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2296" name="Text Box 31"/>
          <p:cNvSpPr txBox="1">
            <a:spLocks noChangeArrowheads="1"/>
          </p:cNvSpPr>
          <p:nvPr/>
        </p:nvSpPr>
        <p:spPr bwMode="auto">
          <a:xfrm>
            <a:off x="1812925" y="52943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2297" name="Text Box 32"/>
          <p:cNvSpPr txBox="1">
            <a:spLocks noChangeArrowheads="1"/>
          </p:cNvSpPr>
          <p:nvPr/>
        </p:nvSpPr>
        <p:spPr bwMode="auto">
          <a:xfrm>
            <a:off x="1812925" y="5726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2298" name="Text Box 33"/>
          <p:cNvSpPr txBox="1">
            <a:spLocks noChangeArrowheads="1"/>
          </p:cNvSpPr>
          <p:nvPr/>
        </p:nvSpPr>
        <p:spPr bwMode="auto">
          <a:xfrm>
            <a:off x="1165225" y="5949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2299" name="Line 56"/>
          <p:cNvSpPr>
            <a:spLocks noChangeShapeType="1"/>
          </p:cNvSpPr>
          <p:nvPr/>
        </p:nvSpPr>
        <p:spPr bwMode="auto">
          <a:xfrm>
            <a:off x="2916238" y="5516563"/>
            <a:ext cx="2087562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31800"/>
            <a:ext cx="7543800" cy="1125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3300"/>
                </a:solidFill>
                <a:effectLst/>
              </a:rPr>
              <a:t>Growth of </a:t>
            </a:r>
            <a:r>
              <a:rPr lang="en-US" sz="4000" b="1" i="1" dirty="0" err="1" smtClean="0">
                <a:solidFill>
                  <a:srgbClr val="FF3300"/>
                </a:solidFill>
                <a:effectLst/>
              </a:rPr>
              <a:t>Enterobacteriaceae</a:t>
            </a:r>
            <a:r>
              <a:rPr lang="en-US" sz="4000" b="1" dirty="0" smtClean="0">
                <a:solidFill>
                  <a:srgbClr val="FF3300"/>
                </a:solidFill>
                <a:effectLst/>
              </a:rPr>
              <a:t> on </a:t>
            </a:r>
            <a:r>
              <a:rPr lang="en-US" sz="4000" b="1" dirty="0" err="1" smtClean="0">
                <a:solidFill>
                  <a:srgbClr val="FF3300"/>
                </a:solidFill>
                <a:effectLst/>
              </a:rPr>
              <a:t>MacConkey</a:t>
            </a:r>
            <a:r>
              <a:rPr lang="en-US" sz="4000" b="1" dirty="0" smtClean="0">
                <a:solidFill>
                  <a:srgbClr val="FF3300"/>
                </a:solidFill>
                <a:effectLst/>
              </a:rPr>
              <a:t> agar</a:t>
            </a:r>
            <a:br>
              <a:rPr lang="en-US" sz="4000" b="1" dirty="0" smtClean="0">
                <a:solidFill>
                  <a:srgbClr val="FF3300"/>
                </a:solidFill>
                <a:effectLst/>
              </a:rPr>
            </a:br>
            <a:endParaRPr lang="en-US" sz="4000" b="1" dirty="0" smtClean="0">
              <a:solidFill>
                <a:srgbClr val="FF3300"/>
              </a:solidFill>
              <a:effectLst/>
            </a:endParaRPr>
          </a:p>
        </p:txBody>
      </p:sp>
      <p:pic>
        <p:nvPicPr>
          <p:cNvPr id="26629" name="Picture 5" descr="introimag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1757363"/>
            <a:ext cx="517525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9" descr="MacConkey Ag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773238"/>
            <a:ext cx="28400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203200" y="5445125"/>
            <a:ext cx="2713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/>
              <a:t>Uninoculated plate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170238" y="5375275"/>
            <a:ext cx="27066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/>
            <a:r>
              <a:rPr lang="en-US" sz="2000"/>
              <a:t>Lactose non feremters</a:t>
            </a:r>
          </a:p>
          <a:p>
            <a:pPr algn="ctr" rtl="0"/>
            <a:r>
              <a:rPr lang="en-US" sz="2000" i="1"/>
              <a:t>Salmonella, Shigella, </a:t>
            </a:r>
          </a:p>
          <a:p>
            <a:pPr algn="ctr" rtl="0"/>
            <a:r>
              <a:rPr lang="en-US" sz="2000" i="1"/>
              <a:t>Proteus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6026150" y="5375275"/>
            <a:ext cx="28670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/>
            <a:r>
              <a:rPr lang="en-US" sz="2000"/>
              <a:t>Lactose feremters</a:t>
            </a:r>
          </a:p>
          <a:p>
            <a:pPr algn="ctr" rtl="0"/>
            <a:r>
              <a:rPr lang="en-US" sz="2000" i="1"/>
              <a:t>E. coli, Citrobacter</a:t>
            </a:r>
          </a:p>
          <a:p>
            <a:pPr algn="ctr" rtl="0"/>
            <a:r>
              <a:rPr lang="en-US" sz="2000" i="1"/>
              <a:t>Klebsiella, Enterobacter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3349625" y="4772025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/>
              <a:t>Colorless colonies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6477000" y="4797425"/>
            <a:ext cx="1982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/>
              <a:t>Pink colonies</a:t>
            </a:r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>
            <a:off x="4716463" y="4437063"/>
            <a:ext cx="0" cy="5048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7524750" y="4437063"/>
            <a:ext cx="0" cy="5048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V="1">
            <a:off x="1403350" y="4437063"/>
            <a:ext cx="0" cy="10795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/>
      <p:bldP spid="26635" grpId="0"/>
      <p:bldP spid="26636" grpId="0"/>
      <p:bldP spid="26637" grpId="0"/>
      <p:bldP spid="26638" grpId="0"/>
      <p:bldP spid="26639" grpId="0" animBg="1"/>
      <p:bldP spid="26640" grpId="0" animBg="1"/>
      <p:bldP spid="26641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77813"/>
            <a:ext cx="7848600" cy="847725"/>
          </a:xfrm>
        </p:spPr>
        <p:txBody>
          <a:bodyPr/>
          <a:lstStyle/>
          <a:p>
            <a:pPr rtl="0" eaLnBrk="1" hangingPunct="1">
              <a:defRPr/>
            </a:pPr>
            <a:r>
              <a:rPr lang="en-US" sz="3600" dirty="0" smtClean="0">
                <a:solidFill>
                  <a:srgbClr val="FF3300"/>
                </a:solidFill>
              </a:rPr>
              <a:t>Reaction on Triple Sugar Iron (TSI) Agar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125538"/>
            <a:ext cx="8153400" cy="5543550"/>
          </a:xfrm>
        </p:spPr>
        <p:txBody>
          <a:bodyPr/>
          <a:lstStyle/>
          <a:p>
            <a:pPr marL="609600" indent="-609600" algn="l" rtl="0" eaLnBrk="1" hangingPunct="1">
              <a:lnSpc>
                <a:spcPct val="120000"/>
              </a:lnSpc>
              <a:defRPr/>
            </a:pPr>
            <a:r>
              <a:rPr lang="en-US" sz="2400" dirty="0" smtClean="0"/>
              <a:t>TSI contains</a:t>
            </a:r>
          </a:p>
          <a:p>
            <a:pPr marL="990600" lvl="1" indent="-533400" algn="l" rtl="0" eaLnBrk="1" hangingPunct="1">
              <a:lnSpc>
                <a:spcPct val="120000"/>
              </a:lnSpc>
              <a:defRPr/>
            </a:pPr>
            <a:r>
              <a:rPr lang="en-US" sz="2000" dirty="0" smtClean="0"/>
              <a:t>Three different types of sugars</a:t>
            </a:r>
          </a:p>
          <a:p>
            <a:pPr marL="1371600" lvl="2" indent="-457200" algn="l" rtl="0" eaLnBrk="1" hangingPunct="1">
              <a:lnSpc>
                <a:spcPct val="120000"/>
              </a:lnSpc>
              <a:defRPr/>
            </a:pPr>
            <a:r>
              <a:rPr lang="en-US" sz="1800" dirty="0" smtClean="0"/>
              <a:t>Glucose (1 part)</a:t>
            </a:r>
          </a:p>
          <a:p>
            <a:pPr marL="1371600" lvl="2" indent="-457200" algn="l" rtl="0" eaLnBrk="1" hangingPunct="1">
              <a:lnSpc>
                <a:spcPct val="120000"/>
              </a:lnSpc>
              <a:defRPr/>
            </a:pPr>
            <a:r>
              <a:rPr lang="en-US" sz="1800" dirty="0" smtClean="0"/>
              <a:t>Lactose (10 part)</a:t>
            </a:r>
          </a:p>
          <a:p>
            <a:pPr marL="1371600" lvl="2" indent="-457200" algn="l" rtl="0" eaLnBrk="1" hangingPunct="1">
              <a:lnSpc>
                <a:spcPct val="120000"/>
              </a:lnSpc>
              <a:defRPr/>
            </a:pPr>
            <a:r>
              <a:rPr lang="en-US" sz="1800" dirty="0" smtClean="0"/>
              <a:t>Sucrose (10 part)</a:t>
            </a:r>
          </a:p>
          <a:p>
            <a:pPr marL="990600" lvl="1" indent="-533400" algn="l" rtl="0" eaLnBrk="1" hangingPunct="1">
              <a:lnSpc>
                <a:spcPct val="120000"/>
              </a:lnSpc>
              <a:defRPr/>
            </a:pPr>
            <a:r>
              <a:rPr lang="en-US" sz="2000" dirty="0" smtClean="0"/>
              <a:t>Phenol red (acidic: Yellow)</a:t>
            </a:r>
          </a:p>
          <a:p>
            <a:pPr marL="609600" indent="-609600" algn="l" rtl="0" eaLnBrk="1" hangingPunct="1">
              <a:lnSpc>
                <a:spcPct val="120000"/>
              </a:lnSpc>
              <a:defRPr/>
            </a:pPr>
            <a:r>
              <a:rPr lang="en-US" sz="2400" dirty="0" smtClean="0"/>
              <a:t>TSI dispensed in tubes with equal butt &amp; slant</a:t>
            </a:r>
          </a:p>
          <a:p>
            <a:pPr marL="609600" indent="-609600" algn="l" rtl="0" eaLnBrk="1" hangingPunct="1">
              <a:lnSpc>
                <a:spcPct val="120000"/>
              </a:lnSpc>
              <a:defRPr/>
            </a:pPr>
            <a:r>
              <a:rPr lang="en-US" sz="2400" b="1" dirty="0" smtClean="0"/>
              <a:t>Principle</a:t>
            </a:r>
            <a:r>
              <a:rPr lang="en-US" sz="2400" dirty="0" smtClean="0"/>
              <a:t> </a:t>
            </a:r>
          </a:p>
          <a:p>
            <a:pPr marL="990600" lvl="1" indent="-533400" algn="l" rtl="0" eaLnBrk="1" hangingPunct="1">
              <a:lnSpc>
                <a:spcPct val="120000"/>
              </a:lnSpc>
              <a:defRPr/>
            </a:pPr>
            <a:r>
              <a:rPr lang="en-US" sz="2000" dirty="0" smtClean="0"/>
              <a:t>To determine the ability of an organism to attack a specific carbohydrate incorporated into a basal growth medium, with or without the production of gas, along with the determination of possible hydrogen </a:t>
            </a:r>
            <a:r>
              <a:rPr lang="en-US" sz="2000" dirty="0" err="1" smtClean="0"/>
              <a:t>sulphide</a:t>
            </a:r>
            <a:r>
              <a:rPr lang="en-US" sz="2000" dirty="0" smtClean="0"/>
              <a:t> production. </a:t>
            </a:r>
          </a:p>
          <a:p>
            <a:pPr marL="609600" indent="-609600" algn="l" rtl="0" eaLnBrk="1" hangingPunct="1">
              <a:lnSpc>
                <a:spcPct val="120000"/>
              </a:lnSpc>
              <a:defRPr/>
            </a:pPr>
            <a:endParaRPr lang="en-US" sz="2400" dirty="0" smtClean="0"/>
          </a:p>
          <a:p>
            <a:pPr marL="990600" lvl="1" indent="-533400" algn="l" rtl="0" eaLnBrk="1" hangingPunct="1">
              <a:lnSpc>
                <a:spcPct val="120000"/>
              </a:lnSpc>
              <a:defRPr/>
            </a:pPr>
            <a:endParaRPr lang="en-US" sz="2000" dirty="0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1024966"/>
            <a:ext cx="952500" cy="370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77813"/>
            <a:ext cx="7391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Reaction on TSI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Low" rtl="0" eaLnBrk="1" hangingPunct="1">
              <a:buFont typeface="Wingdings" pitchFamily="2" charset="2"/>
              <a:buNone/>
              <a:defRPr/>
            </a:pPr>
            <a:endParaRPr lang="en-US" smtClean="0"/>
          </a:p>
          <a:p>
            <a:pPr marL="609600" indent="-609600" algn="l" rtl="0" eaLnBrk="1" hangingPunct="1">
              <a:defRPr/>
            </a:pPr>
            <a:r>
              <a:rPr lang="en-US" smtClean="0"/>
              <a:t>Method:</a:t>
            </a:r>
            <a:endParaRPr lang="ar-SA" smtClean="0"/>
          </a:p>
          <a:p>
            <a:pPr marL="990600" lvl="1" indent="-533400" algn="l" rtl="0" eaLnBrk="1" hangingPunct="1">
              <a:defRPr/>
            </a:pPr>
            <a:r>
              <a:rPr lang="en-US" smtClean="0"/>
              <a:t>Inoculate </a:t>
            </a:r>
            <a:r>
              <a:rPr lang="en-US" smtClean="0">
                <a:hlinkClick r:id="rId2"/>
              </a:rPr>
              <a:t>TSI medium</a:t>
            </a:r>
            <a:r>
              <a:rPr lang="en-US" smtClean="0"/>
              <a:t> with an organism by inoculating needle by stabbing the butt and streaking the slant</a:t>
            </a:r>
          </a:p>
          <a:p>
            <a:pPr marL="990600" lvl="1" indent="-533400" algn="l" rtl="0" eaLnBrk="1" hangingPunct="1">
              <a:defRPr/>
            </a:pPr>
            <a:r>
              <a:rPr lang="en-US" smtClean="0"/>
              <a:t>Incubate at 37°C for 24 hours</a:t>
            </a:r>
          </a:p>
        </p:txBody>
      </p:sp>
    </p:spTree>
  </p:cSld>
  <p:clrMapOvr>
    <a:masterClrMapping/>
  </p:clrMapOvr>
  <p:transition>
    <p:push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447800" y="609601"/>
            <a:ext cx="7315200" cy="1295400"/>
          </a:xfrm>
        </p:spPr>
        <p:txBody>
          <a:bodyPr/>
          <a:lstStyle/>
          <a:p>
            <a:pPr>
              <a:defRPr/>
            </a:pPr>
            <a:r>
              <a:rPr lang="en-US" b="1" i="1" u="sng" dirty="0" smtClean="0"/>
              <a:t>Escherichia coli</a:t>
            </a:r>
            <a:endParaRPr lang="en-US" dirty="0"/>
          </a:p>
        </p:txBody>
      </p:sp>
      <p:pic>
        <p:nvPicPr>
          <p:cNvPr id="4" name="Picture 4" descr="PHOTO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209800"/>
            <a:ext cx="3357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Hypersensitivity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4 types of hypersensitivity reactions</a:t>
            </a:r>
          </a:p>
          <a:p>
            <a:r>
              <a:rPr lang="en-US" dirty="0" smtClean="0"/>
              <a:t>Type 1 Hypersensitivity or Immediate type of Hypersensitivity reaction </a:t>
            </a:r>
          </a:p>
          <a:p>
            <a:r>
              <a:rPr lang="en-US" dirty="0" smtClean="0"/>
              <a:t>Type 2 Hypersensitivity or Antibody-mediated Hypersensitivity reaction</a:t>
            </a:r>
          </a:p>
          <a:p>
            <a:r>
              <a:rPr lang="en-US" dirty="0" smtClean="0"/>
              <a:t>Type 3 Hypersensitivity reaction or Immune complex mediated Hypersensitivity reaction</a:t>
            </a:r>
          </a:p>
          <a:p>
            <a:r>
              <a:rPr lang="en-US" dirty="0" smtClean="0"/>
              <a:t>Type 4 Hypersensitivity reaction or Cell mediated Hypersensitivity reaction</a:t>
            </a:r>
          </a:p>
        </p:txBody>
      </p:sp>
    </p:spTree>
  </p:cSld>
  <p:clrMapOvr>
    <a:masterClrMapping/>
  </p:clrMapOvr>
  <p:transition>
    <p:push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199" y="228600"/>
            <a:ext cx="7089775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i="1" u="sng" dirty="0" smtClean="0"/>
              <a:t>Escherichia coli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371600" y="1600200"/>
            <a:ext cx="7315200" cy="4464050"/>
          </a:xfrm>
        </p:spPr>
        <p:txBody>
          <a:bodyPr/>
          <a:lstStyle/>
          <a:p>
            <a:pPr eaLnBrk="1" hangingPunct="1"/>
            <a:r>
              <a:rPr lang="en-US" dirty="0" smtClean="0"/>
              <a:t>Member of normal intestinal flora </a:t>
            </a:r>
          </a:p>
          <a:p>
            <a:pPr eaLnBrk="1" hangingPunct="1"/>
            <a:r>
              <a:rPr lang="en-US" dirty="0" smtClean="0"/>
              <a:t>It is most abundant facultative anaerobe in </a:t>
            </a:r>
            <a:r>
              <a:rPr lang="en-US" dirty="0" err="1" smtClean="0"/>
              <a:t>faeces</a:t>
            </a:r>
            <a:r>
              <a:rPr lang="en-US" dirty="0" smtClean="0"/>
              <a:t> and colon.</a:t>
            </a:r>
          </a:p>
          <a:p>
            <a:pPr eaLnBrk="1" hangingPunct="1"/>
            <a:r>
              <a:rPr lang="en-US" dirty="0" smtClean="0"/>
              <a:t>Various combinations result in more than 1000 antigenic types of </a:t>
            </a:r>
            <a:r>
              <a:rPr lang="en-US" i="1" dirty="0" smtClean="0"/>
              <a:t>E coli, also called serotypes</a:t>
            </a:r>
            <a:endParaRPr lang="en-US" dirty="0" smtClean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 idx="4294967295"/>
          </p:nvPr>
        </p:nvSpPr>
        <p:spPr>
          <a:xfrm>
            <a:off x="1371599" y="228600"/>
            <a:ext cx="73183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ANTIGENS OF </a:t>
            </a:r>
            <a:r>
              <a:rPr lang="en-US" b="1" i="1" dirty="0" smtClean="0"/>
              <a:t>E coli</a:t>
            </a:r>
            <a:endParaRPr lang="en-US" b="1" dirty="0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</p:nvPr>
        </p:nvGraphicFramePr>
        <p:xfrm>
          <a:off x="1295400" y="1603366"/>
          <a:ext cx="7299650" cy="4483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295399" y="228600"/>
            <a:ext cx="73945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VIRULENCE FACTORS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</p:nvPr>
        </p:nvGraphicFramePr>
        <p:xfrm>
          <a:off x="457226" y="1609598"/>
          <a:ext cx="8219997" cy="443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CLINICAL FEATURES</a:t>
            </a:r>
            <a:endParaRPr lang="en-US" dirty="0"/>
          </a:p>
        </p:txBody>
      </p:sp>
      <p:sp>
        <p:nvSpPr>
          <p:cNvPr id="358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Diarrhoea</a:t>
            </a:r>
          </a:p>
          <a:p>
            <a:r>
              <a:rPr lang="en-US" smtClean="0"/>
              <a:t>Urinary tract infections</a:t>
            </a:r>
          </a:p>
          <a:p>
            <a:r>
              <a:rPr lang="en-US" smtClean="0"/>
              <a:t>Neonatal sepsis and meningitis</a:t>
            </a:r>
          </a:p>
          <a:p>
            <a:r>
              <a:rPr lang="en-US" smtClean="0"/>
              <a:t>Gram negative sepsis</a:t>
            </a:r>
          </a:p>
          <a:p>
            <a:endParaRPr lang="en-US" smtClean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 idx="4294967295"/>
          </p:nvPr>
        </p:nvSpPr>
        <p:spPr>
          <a:xfrm>
            <a:off x="1447799" y="228600"/>
            <a:ext cx="7242175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/>
              <a:t>INTESTINAL TRACT INFECTION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66800" y="1600200"/>
            <a:ext cx="7620000" cy="4464050"/>
          </a:xfrm>
        </p:spPr>
        <p:txBody>
          <a:bodyPr/>
          <a:lstStyle/>
          <a:p>
            <a:pPr eaLnBrk="1" hangingPunct="1"/>
            <a:r>
              <a:rPr lang="en-US" dirty="0" err="1" smtClean="0"/>
              <a:t>E</a:t>
            </a:r>
            <a:r>
              <a:rPr lang="en-US" i="1" dirty="0" err="1" smtClean="0"/>
              <a:t>coli</a:t>
            </a:r>
            <a:r>
              <a:rPr lang="en-US" i="1" dirty="0" smtClean="0"/>
              <a:t> </a:t>
            </a:r>
            <a:r>
              <a:rPr lang="en-US" dirty="0" smtClean="0"/>
              <a:t> that cause diarrhea are </a:t>
            </a:r>
            <a:r>
              <a:rPr lang="en-US" dirty="0" err="1" smtClean="0"/>
              <a:t>extremly</a:t>
            </a:r>
            <a:r>
              <a:rPr lang="en-US" dirty="0" smtClean="0"/>
              <a:t> common worldwide.</a:t>
            </a:r>
          </a:p>
          <a:p>
            <a:pPr eaLnBrk="1" hangingPunct="1"/>
            <a:r>
              <a:rPr lang="en-US" dirty="0" smtClean="0"/>
              <a:t>Causes diarrhea in infants.</a:t>
            </a:r>
          </a:p>
          <a:p>
            <a:pPr eaLnBrk="1" hangingPunct="1"/>
            <a:r>
              <a:rPr lang="en-US" dirty="0" smtClean="0"/>
              <a:t>Outbreaks in nurseries</a:t>
            </a:r>
          </a:p>
          <a:p>
            <a:pPr eaLnBrk="1" hangingPunct="1"/>
            <a:r>
              <a:rPr lang="en-US" dirty="0" smtClean="0"/>
              <a:t>These </a:t>
            </a:r>
            <a:r>
              <a:rPr lang="en-US" dirty="0" err="1" smtClean="0"/>
              <a:t>E</a:t>
            </a:r>
            <a:r>
              <a:rPr lang="en-US" i="1" dirty="0" err="1" smtClean="0"/>
              <a:t>coli</a:t>
            </a:r>
            <a:r>
              <a:rPr lang="en-US" i="1" dirty="0" smtClean="0"/>
              <a:t> </a:t>
            </a:r>
            <a:r>
              <a:rPr lang="en-US" dirty="0" smtClean="0"/>
              <a:t>are classified into 5 groups </a:t>
            </a:r>
          </a:p>
          <a:p>
            <a:pPr eaLnBrk="1" hangingPunct="1"/>
            <a:r>
              <a:rPr lang="en-US" dirty="0" smtClean="0"/>
              <a:t>Each group causes disease by a different mechanism.</a:t>
            </a:r>
            <a:endParaRPr lang="en-US" sz="3800" dirty="0" smtClean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                      </a:t>
            </a:r>
            <a:r>
              <a:rPr lang="en-US" b="1" dirty="0" err="1" smtClean="0"/>
              <a:t>E.coli</a:t>
            </a:r>
            <a:endParaRPr lang="en-US" b="1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</p:nvPr>
        </p:nvGraphicFramePr>
        <p:xfrm>
          <a:off x="1143000" y="1600198"/>
          <a:ext cx="7469826" cy="449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295400" y="1600200"/>
            <a:ext cx="7391400" cy="44640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800" b="1" u="sng" dirty="0" smtClean="0"/>
              <a:t>  Complications</a:t>
            </a:r>
            <a:r>
              <a:rPr lang="en-US" b="1" dirty="0" smtClean="0"/>
              <a:t>;</a:t>
            </a:r>
          </a:p>
          <a:p>
            <a:pPr eaLnBrk="1" hangingPunct="1"/>
            <a:r>
              <a:rPr lang="en-US" dirty="0" smtClean="0"/>
              <a:t>HEMOLYTIC UREMIC SYNDROME(HUS)</a:t>
            </a:r>
          </a:p>
          <a:p>
            <a:pPr eaLnBrk="1" hangingPunct="1"/>
            <a:r>
              <a:rPr lang="en-US" dirty="0" smtClean="0"/>
              <a:t>Acute renal failure</a:t>
            </a:r>
          </a:p>
          <a:p>
            <a:pPr eaLnBrk="1" hangingPunct="1"/>
            <a:r>
              <a:rPr lang="en-US" dirty="0" err="1" smtClean="0"/>
              <a:t>Microangiopathic</a:t>
            </a:r>
            <a:r>
              <a:rPr lang="en-US" dirty="0" smtClean="0"/>
              <a:t> hemolytic anemia</a:t>
            </a:r>
          </a:p>
          <a:p>
            <a:pPr eaLnBrk="1" hangingPunct="1"/>
            <a:r>
              <a:rPr lang="en-US" dirty="0" smtClean="0"/>
              <a:t>Thrombocytopenia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 idx="4294967295"/>
          </p:nvPr>
        </p:nvSpPr>
        <p:spPr>
          <a:xfrm>
            <a:off x="1676399" y="228600"/>
            <a:ext cx="70135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Urinary tract infection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295400" y="1600200"/>
            <a:ext cx="7391400" cy="40386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Most common cause of UTI</a:t>
            </a:r>
          </a:p>
          <a:p>
            <a:pPr eaLnBrk="1" hangingPunct="1"/>
            <a:r>
              <a:rPr lang="en-US" dirty="0" smtClean="0"/>
              <a:t>Called </a:t>
            </a:r>
            <a:r>
              <a:rPr lang="en-US" b="1" i="1" u="sng" dirty="0" smtClean="0">
                <a:solidFill>
                  <a:srgbClr val="C00000"/>
                </a:solidFill>
              </a:rPr>
              <a:t>UROPATHIC</a:t>
            </a:r>
            <a:r>
              <a:rPr lang="en-US" dirty="0" smtClean="0"/>
              <a:t> or </a:t>
            </a:r>
            <a:r>
              <a:rPr lang="en-US" b="1" i="1" u="sng" dirty="0" smtClean="0">
                <a:solidFill>
                  <a:srgbClr val="C00000"/>
                </a:solidFill>
              </a:rPr>
              <a:t>  NEPHROPATHOGENIC</a:t>
            </a:r>
            <a:r>
              <a:rPr lang="en-US" dirty="0" smtClean="0"/>
              <a:t>  strains</a:t>
            </a:r>
          </a:p>
          <a:p>
            <a:pPr eaLnBrk="1" hangingPunct="1"/>
            <a:r>
              <a:rPr lang="en-US" dirty="0" smtClean="0"/>
              <a:t>Source of infection is patient’s own colonic flora…that colonizes the </a:t>
            </a:r>
            <a:r>
              <a:rPr lang="en-US" dirty="0" err="1" smtClean="0"/>
              <a:t>urogenital</a:t>
            </a:r>
            <a:r>
              <a:rPr lang="en-US" dirty="0" smtClean="0"/>
              <a:t> area</a:t>
            </a:r>
          </a:p>
          <a:p>
            <a:pPr eaLnBrk="1" hangingPunct="1"/>
            <a:r>
              <a:rPr lang="en-US" dirty="0" smtClean="0"/>
              <a:t>Complicated UTIs </a:t>
            </a:r>
            <a:r>
              <a:rPr lang="en-US" dirty="0" err="1" smtClean="0"/>
              <a:t>occuring</a:t>
            </a:r>
            <a:r>
              <a:rPr lang="en-US" dirty="0" smtClean="0"/>
              <a:t> in settings of obstructed urinary flow or </a:t>
            </a:r>
            <a:r>
              <a:rPr lang="en-US" dirty="0" err="1" smtClean="0"/>
              <a:t>cathetrization</a:t>
            </a:r>
            <a:r>
              <a:rPr lang="en-US" dirty="0" smtClean="0"/>
              <a:t>…may be caused by non </a:t>
            </a:r>
            <a:r>
              <a:rPr lang="en-US" dirty="0" err="1" smtClean="0"/>
              <a:t>uropathogenic</a:t>
            </a:r>
            <a:r>
              <a:rPr lang="en-US" dirty="0" smtClean="0"/>
              <a:t> strains.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05000"/>
            <a:ext cx="7406640" cy="1472184"/>
          </a:xfrm>
        </p:spPr>
        <p:txBody>
          <a:bodyPr/>
          <a:lstStyle/>
          <a:p>
            <a:r>
              <a:rPr lang="en-US" dirty="0" smtClean="0"/>
              <a:t>Clostridium </a:t>
            </a:r>
            <a:r>
              <a:rPr lang="en-US" i="1" dirty="0" err="1" smtClean="0"/>
              <a:t>tetani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                              </a:t>
            </a:r>
            <a:endParaRPr lang="en-US" i="1" dirty="0"/>
          </a:p>
        </p:txBody>
      </p:sp>
    </p:spTree>
  </p:cSld>
  <p:clrMapOvr>
    <a:masterClrMapping/>
  </p:clrMapOvr>
  <p:transition>
    <p:push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pitchFamily="34" charset="0"/>
              </a:rPr>
              <a:t>Pathophysiology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4"/>
                </a:solidFill>
                <a:latin typeface="Tahoma" pitchFamily="34" charset="0"/>
              </a:rPr>
              <a:t>Wound contamination with </a:t>
            </a:r>
            <a:r>
              <a:rPr lang="en-US" i="1" dirty="0">
                <a:solidFill>
                  <a:schemeClr val="accent4"/>
                </a:solidFill>
                <a:latin typeface="Tahoma" pitchFamily="34" charset="0"/>
              </a:rPr>
              <a:t>Clostridium </a:t>
            </a:r>
            <a:r>
              <a:rPr lang="en-US" i="1" dirty="0" err="1" smtClean="0">
                <a:solidFill>
                  <a:schemeClr val="accent4"/>
                </a:solidFill>
                <a:latin typeface="Tahoma" pitchFamily="34" charset="0"/>
              </a:rPr>
              <a:t>tetani</a:t>
            </a:r>
            <a:endParaRPr lang="en-US" i="1" dirty="0" smtClean="0">
              <a:solidFill>
                <a:schemeClr val="accent4"/>
              </a:solidFill>
              <a:latin typeface="Tahoma" pitchFamily="34" charset="0"/>
            </a:endParaRPr>
          </a:p>
          <a:p>
            <a:r>
              <a:rPr lang="en-US" dirty="0" smtClean="0">
                <a:latin typeface="Tahoma" pitchFamily="34" charset="0"/>
              </a:rPr>
              <a:t>Puncture wounds</a:t>
            </a:r>
          </a:p>
          <a:p>
            <a:r>
              <a:rPr lang="en-US" dirty="0" smtClean="0">
                <a:latin typeface="Tahoma" pitchFamily="34" charset="0"/>
              </a:rPr>
              <a:t>Skin popping</a:t>
            </a:r>
          </a:p>
          <a:p>
            <a:r>
              <a:rPr lang="en-US" dirty="0" smtClean="0">
                <a:latin typeface="Tahoma" pitchFamily="34" charset="0"/>
              </a:rPr>
              <a:t>Neonatal tetanus</a:t>
            </a:r>
            <a:endParaRPr lang="en-US" dirty="0">
              <a:latin typeface="Tahoma" pitchFamily="34" charset="0"/>
            </a:endParaRPr>
          </a:p>
          <a:p>
            <a:r>
              <a:rPr lang="en-US" i="1" dirty="0" smtClean="0">
                <a:solidFill>
                  <a:schemeClr val="accent4"/>
                </a:solidFill>
                <a:latin typeface="Tahoma" pitchFamily="34" charset="0"/>
              </a:rPr>
              <a:t>Clostridium </a:t>
            </a:r>
            <a:r>
              <a:rPr lang="en-US" i="1" dirty="0" err="1" smtClean="0">
                <a:solidFill>
                  <a:schemeClr val="accent4"/>
                </a:solidFill>
                <a:latin typeface="Tahoma" pitchFamily="34" charset="0"/>
              </a:rPr>
              <a:t>tetani</a:t>
            </a:r>
            <a:endParaRPr lang="en-US" i="1" dirty="0">
              <a:latin typeface="Tahoma" pitchFamily="34" charset="0"/>
            </a:endParaRPr>
          </a:p>
          <a:p>
            <a:r>
              <a:rPr lang="en-US" dirty="0" smtClean="0">
                <a:latin typeface="Tahoma" pitchFamily="34" charset="0"/>
              </a:rPr>
              <a:t>Motile</a:t>
            </a:r>
            <a:r>
              <a:rPr lang="en-US" dirty="0" smtClean="0"/>
              <a:t> w </a:t>
            </a:r>
            <a:r>
              <a:rPr lang="en-US" dirty="0" err="1" smtClean="0"/>
              <a:t>ith</a:t>
            </a:r>
            <a:r>
              <a:rPr lang="en-US" dirty="0" smtClean="0"/>
              <a:t> </a:t>
            </a:r>
            <a:r>
              <a:rPr lang="en-US" dirty="0" err="1" smtClean="0"/>
              <a:t>peritrichious</a:t>
            </a:r>
            <a:r>
              <a:rPr lang="en-US" dirty="0" smtClean="0"/>
              <a:t> </a:t>
            </a:r>
            <a:endParaRPr lang="en-US" dirty="0" smtClean="0">
              <a:latin typeface="Tahoma" pitchFamily="34" charset="0"/>
            </a:endParaRPr>
          </a:p>
          <a:p>
            <a:r>
              <a:rPr lang="en-US" dirty="0" smtClean="0">
                <a:latin typeface="Tahoma" pitchFamily="34" charset="0"/>
              </a:rPr>
              <a:t>Non encapsulated</a:t>
            </a:r>
          </a:p>
          <a:p>
            <a:r>
              <a:rPr lang="en-US" dirty="0" smtClean="0">
                <a:latin typeface="Tahoma" pitchFamily="34" charset="0"/>
              </a:rPr>
              <a:t>Anaerobic</a:t>
            </a:r>
          </a:p>
          <a:p>
            <a:r>
              <a:rPr lang="en-US" dirty="0" smtClean="0">
                <a:latin typeface="Tahoma" pitchFamily="34" charset="0"/>
              </a:rPr>
              <a:t>gram </a:t>
            </a:r>
            <a:r>
              <a:rPr lang="en-US" dirty="0">
                <a:latin typeface="Tahoma" pitchFamily="34" charset="0"/>
              </a:rPr>
              <a:t>positive </a:t>
            </a:r>
            <a:r>
              <a:rPr lang="en-US" dirty="0" smtClean="0">
                <a:latin typeface="Tahoma" pitchFamily="34" charset="0"/>
              </a:rPr>
              <a:t>rod </a:t>
            </a:r>
          </a:p>
          <a:p>
            <a:r>
              <a:rPr lang="en-US" dirty="0" smtClean="0">
                <a:latin typeface="Tahoma" pitchFamily="34" charset="0"/>
              </a:rPr>
              <a:t>Spore </a:t>
            </a:r>
            <a:r>
              <a:rPr lang="en-US" dirty="0">
                <a:latin typeface="Tahoma" pitchFamily="34" charset="0"/>
              </a:rPr>
              <a:t>forming </a:t>
            </a:r>
            <a:r>
              <a:rPr lang="en-US" dirty="0" smtClean="0"/>
              <a:t>…..spores are round and terminal drumstick appearance</a:t>
            </a:r>
          </a:p>
          <a:p>
            <a:r>
              <a:rPr lang="en-US" dirty="0" smtClean="0">
                <a:latin typeface="Tahoma" pitchFamily="34" charset="0"/>
              </a:rPr>
              <a:t>found </a:t>
            </a:r>
            <a:r>
              <a:rPr lang="en-US" dirty="0">
                <a:latin typeface="Tahoma" pitchFamily="34" charset="0"/>
              </a:rPr>
              <a:t>in soil and animal feces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49808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HYPERSENSITIVITY – TYPES </a:t>
            </a:r>
            <a:br>
              <a:rPr lang="en-US" sz="3200" dirty="0" smtClean="0">
                <a:solidFill>
                  <a:srgbClr val="7030A0"/>
                </a:solidFill>
              </a:rPr>
            </a:b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6" name="Content Placeholder 5" descr="scan0175.jpg"/>
          <p:cNvPicPr>
            <a:picLocks noGrp="1" noChangeAspect="1"/>
          </p:cNvPicPr>
          <p:nvPr>
            <p:ph idx="1"/>
          </p:nvPr>
        </p:nvPicPr>
        <p:blipFill>
          <a:blip r:embed="rId2"/>
          <a:srcRect b="3752"/>
          <a:stretch>
            <a:fillRect/>
          </a:stretch>
        </p:blipFill>
        <p:spPr>
          <a:xfrm>
            <a:off x="0" y="609600"/>
            <a:ext cx="9144000" cy="6248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065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/>
              <a:t>Tetanus toxins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>
                <a:latin typeface="Tahoma" pitchFamily="34" charset="0"/>
              </a:rPr>
              <a:t>Vegetative state produces two </a:t>
            </a:r>
            <a:r>
              <a:rPr lang="en-US" sz="2200" dirty="0" err="1" smtClean="0">
                <a:latin typeface="Tahoma" pitchFamily="34" charset="0"/>
              </a:rPr>
              <a:t>exotoxins</a:t>
            </a:r>
            <a:r>
              <a:rPr lang="en-US" sz="2200" dirty="0" smtClean="0">
                <a:latin typeface="Tahoma" pitchFamily="34" charset="0"/>
              </a:rPr>
              <a:t/>
            </a:r>
            <a:br>
              <a:rPr lang="en-US" sz="2200" dirty="0" smtClean="0">
                <a:latin typeface="Tahoma" pitchFamily="34" charset="0"/>
              </a:rPr>
            </a:br>
            <a:r>
              <a:rPr lang="en-US" sz="2200" dirty="0" err="1" smtClean="0">
                <a:latin typeface="Tahoma" pitchFamily="34" charset="0"/>
              </a:rPr>
              <a:t>Tetanolysin</a:t>
            </a:r>
            <a:r>
              <a:rPr lang="en-US" sz="2200" dirty="0" smtClean="0">
                <a:latin typeface="Tahoma" pitchFamily="34" charset="0"/>
              </a:rPr>
              <a:t/>
            </a:r>
            <a:br>
              <a:rPr lang="en-US" sz="2200" dirty="0" smtClean="0">
                <a:latin typeface="Tahoma" pitchFamily="34" charset="0"/>
              </a:rPr>
            </a:br>
            <a:r>
              <a:rPr lang="en-US" sz="2200" dirty="0" err="1" smtClean="0">
                <a:latin typeface="Tahoma" pitchFamily="34" charset="0"/>
              </a:rPr>
              <a:t>Tetanospasm</a:t>
            </a:r>
            <a:endParaRPr lang="en-US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43000" y="2179638"/>
          <a:ext cx="7543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</a:rPr>
              <a:t> Tetanus</a:t>
            </a:r>
            <a:endParaRPr lang="en-US" dirty="0">
              <a:latin typeface="Tahoma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ahoma" pitchFamily="34" charset="0"/>
              </a:rPr>
              <a:t>Muscle stiffness leads to </a:t>
            </a:r>
            <a:r>
              <a:rPr lang="en-US" sz="2800" dirty="0" smtClean="0">
                <a:latin typeface="Tahoma" pitchFamily="34" charset="0"/>
              </a:rPr>
              <a:t>rigidity</a:t>
            </a:r>
            <a:endParaRPr lang="en-US" sz="2800" dirty="0">
              <a:latin typeface="Tahoma" pitchFamily="34" charset="0"/>
            </a:endParaRPr>
          </a:p>
          <a:p>
            <a:r>
              <a:rPr lang="en-US" sz="2800" dirty="0" err="1">
                <a:latin typeface="Tahoma" pitchFamily="34" charset="0"/>
              </a:rPr>
              <a:t>Trismus</a:t>
            </a:r>
            <a:r>
              <a:rPr lang="en-US" sz="2800" dirty="0">
                <a:latin typeface="Tahoma" pitchFamily="34" charset="0"/>
              </a:rPr>
              <a:t> and characteristic sardonic smile develops </a:t>
            </a:r>
            <a:r>
              <a:rPr lang="en-US" sz="2800" dirty="0">
                <a:latin typeface="Tahoma" pitchFamily="34" charset="0"/>
                <a:sym typeface="Wingdings" pitchFamily="2" charset="2"/>
              </a:rPr>
              <a:t>(</a:t>
            </a:r>
            <a:r>
              <a:rPr lang="en-US" sz="2800" dirty="0" err="1">
                <a:latin typeface="Tahoma" pitchFamily="34" charset="0"/>
                <a:sym typeface="Wingdings" pitchFamily="2" charset="2"/>
              </a:rPr>
              <a:t>risus</a:t>
            </a:r>
            <a:r>
              <a:rPr lang="en-US" sz="2800" dirty="0">
                <a:latin typeface="Tahoma" pitchFamily="34" charset="0"/>
                <a:sym typeface="Wingdings" pitchFamily="2" charset="2"/>
              </a:rPr>
              <a:t> </a:t>
            </a:r>
            <a:r>
              <a:rPr lang="en-US" sz="2800" dirty="0" err="1">
                <a:latin typeface="Tahoma" pitchFamily="34" charset="0"/>
                <a:sym typeface="Wingdings" pitchFamily="2" charset="2"/>
              </a:rPr>
              <a:t>sardonicus</a:t>
            </a:r>
            <a:r>
              <a:rPr lang="en-US" sz="2800" dirty="0" smtClean="0">
                <a:latin typeface="Tahoma" pitchFamily="34" charset="0"/>
                <a:sym typeface="Wingdings" pitchFamily="2" charset="2"/>
              </a:rPr>
              <a:t>)</a:t>
            </a:r>
            <a:endParaRPr lang="en-US" sz="2800" dirty="0">
              <a:latin typeface="Tahoma" pitchFamily="34" charset="0"/>
            </a:endParaRPr>
          </a:p>
          <a:p>
            <a:r>
              <a:rPr lang="en-US" sz="2800" dirty="0">
                <a:latin typeface="Tahoma" pitchFamily="34" charset="0"/>
              </a:rPr>
              <a:t>Reflex convulsive spasms and tonic muscle contraction create dysphasia, </a:t>
            </a:r>
            <a:r>
              <a:rPr lang="en-US" sz="2800" dirty="0" err="1">
                <a:latin typeface="Tahoma" pitchFamily="34" charset="0"/>
              </a:rPr>
              <a:t>opisthotonos</a:t>
            </a:r>
            <a:r>
              <a:rPr lang="en-US" sz="2800" dirty="0">
                <a:latin typeface="Tahoma" pitchFamily="34" charset="0"/>
              </a:rPr>
              <a:t> (arching of back and neck), flexing arms, clenching fists, and lower extremity extension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66800" y="2179638"/>
          <a:ext cx="7620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Tahoma" pitchFamily="34" charset="0"/>
              </a:rPr>
              <a:t>Trismus</a:t>
            </a:r>
            <a:r>
              <a:rPr lang="en-US" dirty="0">
                <a:latin typeface="Tahoma" pitchFamily="34" charset="0"/>
              </a:rPr>
              <a:t> and Sardonic Smile</a:t>
            </a:r>
          </a:p>
        </p:txBody>
      </p:sp>
      <p:pic>
        <p:nvPicPr>
          <p:cNvPr id="15365" name="Picture 5" descr="tetanuspic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56388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pitchFamily="34" charset="0"/>
              </a:rPr>
              <a:t>Diagnosis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Tahoma" pitchFamily="34" charset="0"/>
              </a:rPr>
              <a:t>Clinical diagnosis</a:t>
            </a:r>
          </a:p>
          <a:p>
            <a:endParaRPr lang="en-US" sz="2800">
              <a:latin typeface="Tahoma" pitchFamily="34" charset="0"/>
            </a:endParaRPr>
          </a:p>
          <a:p>
            <a:r>
              <a:rPr lang="en-US" sz="2800">
                <a:latin typeface="Tahoma" pitchFamily="34" charset="0"/>
              </a:rPr>
              <a:t>No laboratory confirmatory tests</a:t>
            </a:r>
          </a:p>
          <a:p>
            <a:endParaRPr lang="en-US" sz="2800">
              <a:latin typeface="Tahoma" pitchFamily="34" charset="0"/>
            </a:endParaRPr>
          </a:p>
          <a:p>
            <a:r>
              <a:rPr lang="en-US" sz="2800">
                <a:latin typeface="Tahoma" pitchFamily="34" charset="0"/>
              </a:rPr>
              <a:t>Wound cultures not very useful as </a:t>
            </a:r>
            <a:r>
              <a:rPr lang="en-US" sz="2800" i="1">
                <a:latin typeface="Tahoma" pitchFamily="34" charset="0"/>
              </a:rPr>
              <a:t>C. tetani</a:t>
            </a:r>
            <a:r>
              <a:rPr lang="en-US" sz="2800">
                <a:latin typeface="Tahoma" pitchFamily="34" charset="0"/>
              </a:rPr>
              <a:t> may be recovered without tetanus</a:t>
            </a:r>
          </a:p>
          <a:p>
            <a:endParaRPr lang="en-US" sz="2800">
              <a:latin typeface="Tahoma" pitchFamily="34" charset="0"/>
            </a:endParaRPr>
          </a:p>
          <a:p>
            <a:r>
              <a:rPr lang="en-US" sz="2800">
                <a:latin typeface="Tahoma" pitchFamily="34" charset="0"/>
              </a:rPr>
              <a:t>Immunization history usually unknown or inadequate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pitchFamily="34" charset="0"/>
              </a:rPr>
              <a:t>Treatment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>
                <a:latin typeface="Tahoma" pitchFamily="34" charset="0"/>
              </a:rPr>
              <a:t>Admit to ICU</a:t>
            </a:r>
          </a:p>
          <a:p>
            <a:pPr>
              <a:lnSpc>
                <a:spcPct val="80000"/>
              </a:lnSpc>
            </a:pPr>
            <a:endParaRPr lang="en-US" sz="280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>
                <a:latin typeface="Tahoma" pitchFamily="34" charset="0"/>
              </a:rPr>
              <a:t>Be prepared for intubation with neuromuscular blockade as respiratory compromise may develop</a:t>
            </a:r>
          </a:p>
          <a:p>
            <a:pPr>
              <a:lnSpc>
                <a:spcPct val="80000"/>
              </a:lnSpc>
            </a:pPr>
            <a:endParaRPr lang="en-US" sz="280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>
                <a:latin typeface="Tahoma" pitchFamily="34" charset="0"/>
              </a:rPr>
              <a:t>Minimal environmental stimuli to avoid reflex convulsive spasms</a:t>
            </a:r>
          </a:p>
          <a:p>
            <a:pPr>
              <a:lnSpc>
                <a:spcPct val="80000"/>
              </a:lnSpc>
            </a:pPr>
            <a:endParaRPr lang="en-US" sz="280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>
                <a:latin typeface="Tahoma" pitchFamily="34" charset="0"/>
              </a:rPr>
              <a:t>Initial wound debridement to improve oxygenation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pitchFamily="34" charset="0"/>
              </a:rPr>
              <a:t>Treatment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ahoma" pitchFamily="34" charset="0"/>
              </a:rPr>
              <a:t>Tetanus Immunoglobulin (TIG)</a:t>
            </a:r>
          </a:p>
          <a:p>
            <a:pPr lvl="1"/>
            <a:r>
              <a:rPr lang="en-US">
                <a:latin typeface="Tahoma" pitchFamily="34" charset="0"/>
              </a:rPr>
              <a:t>Neutralizes wound and circulating tetanospasmin</a:t>
            </a:r>
          </a:p>
          <a:p>
            <a:pPr lvl="1"/>
            <a:r>
              <a:rPr lang="en-US">
                <a:latin typeface="Tahoma" pitchFamily="34" charset="0"/>
              </a:rPr>
              <a:t>Does not neutralize toxin already bound to the nervous system</a:t>
            </a:r>
          </a:p>
          <a:p>
            <a:pPr lvl="1"/>
            <a:r>
              <a:rPr lang="en-US">
                <a:latin typeface="Tahoma" pitchFamily="34" charset="0"/>
              </a:rPr>
              <a:t>Does not improve clinical symptoms</a:t>
            </a:r>
          </a:p>
          <a:p>
            <a:pPr lvl="1"/>
            <a:r>
              <a:rPr lang="en-US">
                <a:latin typeface="Tahoma" pitchFamily="34" charset="0"/>
              </a:rPr>
              <a:t>Decreases mortality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TETANUS IMMUNOGLOBULIN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are preformed antibodies.</a:t>
            </a:r>
          </a:p>
          <a:p>
            <a:r>
              <a:rPr lang="en-US" dirty="0" smtClean="0"/>
              <a:t>Prepared from the antibody containing serum of immunized humans</a:t>
            </a:r>
          </a:p>
          <a:p>
            <a:r>
              <a:rPr lang="en-US" dirty="0" smtClean="0"/>
              <a:t>It confers temporary immunity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pitchFamily="34" charset="0"/>
              </a:rPr>
              <a:t>Immunization and TIG guide</a:t>
            </a:r>
          </a:p>
        </p:txBody>
      </p:sp>
      <p:sp>
        <p:nvSpPr>
          <p:cNvPr id="33911" name="Rectangle 119"/>
          <p:cNvSpPr>
            <a:spLocks noGrp="1" noChangeArrowheads="1"/>
          </p:cNvSpPr>
          <p:nvPr>
            <p:ph type="body" idx="1"/>
          </p:nvPr>
        </p:nvSpPr>
        <p:spPr>
          <a:xfrm>
            <a:off x="1295400" y="5410200"/>
            <a:ext cx="60960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Tahoma" pitchFamily="34" charset="0"/>
              </a:rPr>
              <a:t>Td dose: 0.5cc IM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Tahoma" pitchFamily="34" charset="0"/>
              </a:rPr>
              <a:t>TIG dose: 250 U IM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Tahoma" pitchFamily="34" charset="0"/>
              </a:rPr>
              <a:t>DPT given if under 7, Td given if over 7</a:t>
            </a:r>
          </a:p>
        </p:txBody>
      </p:sp>
      <p:graphicFrame>
        <p:nvGraphicFramePr>
          <p:cNvPr id="33932" name="Group 140"/>
          <p:cNvGraphicFramePr>
            <a:graphicFrameLocks noGrp="1"/>
          </p:cNvGraphicFramePr>
          <p:nvPr>
            <p:ph idx="4294967295"/>
          </p:nvPr>
        </p:nvGraphicFramePr>
        <p:xfrm>
          <a:off x="1219200" y="2133600"/>
          <a:ext cx="7696200" cy="2926080"/>
        </p:xfrm>
        <a:graphic>
          <a:graphicData uri="http://schemas.openxmlformats.org/drawingml/2006/table">
            <a:tbl>
              <a:tblPr/>
              <a:tblGrid>
                <a:gridCol w="2105485"/>
                <a:gridCol w="1350211"/>
                <a:gridCol w="1357242"/>
                <a:gridCol w="1264416"/>
                <a:gridCol w="1618846"/>
              </a:tblGrid>
              <a:tr h="419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 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      Clean, Minor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         wounds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         All other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         wounds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9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History of Td Doses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Td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TIG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Td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TIG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Unknown or &lt; 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Yes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No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Yes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Yes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Three or more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No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No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Yes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No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 staining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thin weakly staining gram positive rod </a:t>
            </a:r>
          </a:p>
          <a:p>
            <a:r>
              <a:rPr lang="en-US" dirty="0" smtClean="0"/>
              <a:t>Rounded unstained spore at one end…..racket shaped or club shaped.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90600" y="4038600"/>
            <a:ext cx="6705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IMMEDIATE/TYPE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1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HYPERSENSITIVITY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Clostridium dificile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Dr Nadia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334000" y="3733800"/>
            <a:ext cx="2819400" cy="2438400"/>
          </a:xfrm>
          <a:prstGeom prst="flowChartAlternateProcess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533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Clostridium difficile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38200"/>
            <a:ext cx="44958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General Characteristics:</a:t>
            </a:r>
          </a:p>
          <a:p>
            <a:pPr lvl="1" eaLnBrk="1" hangingPunct="1">
              <a:defRPr/>
            </a:pPr>
            <a:r>
              <a:rPr lang="en-US" smtClean="0"/>
              <a:t>Gram-positive rods</a:t>
            </a:r>
          </a:p>
          <a:p>
            <a:pPr lvl="1" eaLnBrk="1" hangingPunct="1">
              <a:defRPr/>
            </a:pPr>
            <a:r>
              <a:rPr lang="en-US" smtClean="0"/>
              <a:t>Anaerobic</a:t>
            </a:r>
          </a:p>
          <a:p>
            <a:pPr lvl="1" eaLnBrk="1" hangingPunct="1">
              <a:defRPr/>
            </a:pPr>
            <a:r>
              <a:rPr lang="en-US" smtClean="0"/>
              <a:t>Spore-forming ( sub terminal spores) </a:t>
            </a:r>
          </a:p>
          <a:p>
            <a:pPr lvl="1" eaLnBrk="1" hangingPunct="1">
              <a:defRPr/>
            </a:pPr>
            <a:r>
              <a:rPr lang="en-US" smtClean="0"/>
              <a:t>Most common nosocomial cause of diarrhea</a:t>
            </a:r>
          </a:p>
          <a:p>
            <a:pPr lvl="1" eaLnBrk="1" hangingPunct="1">
              <a:defRPr/>
            </a:pPr>
            <a:r>
              <a:rPr lang="en-US" smtClean="0"/>
              <a:t>Causative  agent of Pseudomembranous Colitis</a:t>
            </a:r>
          </a:p>
          <a:p>
            <a:pPr lvl="1" eaLnBrk="1" hangingPunct="1">
              <a:defRPr/>
            </a:pPr>
            <a:r>
              <a:rPr lang="en-US" smtClean="0"/>
              <a:t>Resistant to most antibiotics </a:t>
            </a:r>
          </a:p>
          <a:p>
            <a:pPr lvl="1" eaLnBrk="1" hangingPunct="1">
              <a:defRPr/>
            </a:pPr>
            <a:r>
              <a:rPr lang="en-US" smtClean="0"/>
              <a:t>Produces Cytotoxin and Enterotoxin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838200"/>
            <a:ext cx="4038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Habitat</a:t>
            </a:r>
          </a:p>
          <a:p>
            <a:pPr lvl="1" eaLnBrk="1" hangingPunct="1">
              <a:defRPr/>
            </a:pPr>
            <a:r>
              <a:rPr lang="en-US" smtClean="0"/>
              <a:t>Gastrointestinal tract of Humans and other animals </a:t>
            </a:r>
          </a:p>
          <a:p>
            <a:pPr lvl="1" eaLnBrk="1" hangingPunct="1">
              <a:defRPr/>
            </a:pPr>
            <a:endParaRPr lang="en-US" smtClean="0"/>
          </a:p>
        </p:txBody>
      </p:sp>
      <p:pic>
        <p:nvPicPr>
          <p:cNvPr id="5126" name="Picture 6" descr="phico_ecol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3962400"/>
            <a:ext cx="24098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0"/>
            <a:ext cx="8610600" cy="6858000"/>
            <a:chOff x="4032" y="96"/>
            <a:chExt cx="1680" cy="1488"/>
          </a:xfrm>
        </p:grpSpPr>
        <p:sp>
          <p:nvSpPr>
            <p:cNvPr id="6149" name="AutoShape 5"/>
            <p:cNvSpPr>
              <a:spLocks noChangeArrowheads="1"/>
            </p:cNvSpPr>
            <p:nvPr/>
          </p:nvSpPr>
          <p:spPr bwMode="auto">
            <a:xfrm>
              <a:off x="4032" y="96"/>
              <a:ext cx="1680" cy="1488"/>
            </a:xfrm>
            <a:prstGeom prst="flowChartAlternateProcess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50" name="Picture 6" descr="PseudomembranousColitis_1__image0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80" y="192"/>
              <a:ext cx="1572" cy="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lostridiumDificileVirulenceFactorsTab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8610600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87325" y="152400"/>
            <a:ext cx="880427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>
                <a:solidFill>
                  <a:schemeClr val="accent1"/>
                </a:solidFill>
              </a:rPr>
              <a:t>C. difficile Virulence Factors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962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solidFill>
                  <a:schemeClr val="accent1"/>
                </a:solidFill>
              </a:rPr>
              <a:t>Symptoms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42672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Diarrhea (neutrophils-+)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Fever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Abdominal pain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Toxic mega-colon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mtClean="0"/>
              <a:t>Abdominal cramps 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mtClean="0"/>
              <a:t>Abdominal tenderness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mtClean="0"/>
              <a:t>Fever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mtClean="0"/>
              <a:t>Tachycardia (rapid heart rate)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mtClean="0"/>
              <a:t>Dehydration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mtClean="0"/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81000"/>
            <a:ext cx="8153400" cy="2590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accent1"/>
                </a:solidFill>
              </a:rPr>
              <a:t>How to Diagnose Pseudomembranous Colitis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41910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smtClean="0"/>
              <a:t>Enzyme-Linked Immunosorbent Assay (ELISA)</a:t>
            </a:r>
            <a:r>
              <a:rPr lang="en-US" sz="2400" smtClean="0"/>
              <a:t> </a:t>
            </a:r>
          </a:p>
          <a:p>
            <a:pPr lvl="1" eaLnBrk="1" hangingPunct="1">
              <a:defRPr/>
            </a:pPr>
            <a:r>
              <a:rPr lang="en-US" sz="2400" smtClean="0"/>
              <a:t>Rapid test</a:t>
            </a:r>
          </a:p>
          <a:p>
            <a:pPr lvl="1" eaLnBrk="1" hangingPunct="1">
              <a:defRPr/>
            </a:pPr>
            <a:r>
              <a:rPr lang="en-US" sz="2400" smtClean="0"/>
              <a:t>Less Sensitivite </a:t>
            </a:r>
          </a:p>
          <a:p>
            <a:pPr eaLnBrk="1" hangingPunct="1">
              <a:defRPr/>
            </a:pPr>
            <a:r>
              <a:rPr lang="en-US" sz="2400" b="1" smtClean="0"/>
              <a:t>Cytotoxicity test:</a:t>
            </a:r>
          </a:p>
          <a:p>
            <a:pPr lvl="1" eaLnBrk="1" hangingPunct="1">
              <a:defRPr/>
            </a:pPr>
            <a:r>
              <a:rPr lang="en-US" sz="2400" smtClean="0"/>
              <a:t>More sensitive</a:t>
            </a:r>
          </a:p>
          <a:p>
            <a:pPr lvl="1" eaLnBrk="1" hangingPunct="1">
              <a:defRPr/>
            </a:pPr>
            <a:r>
              <a:rPr lang="en-US" sz="2400" smtClean="0"/>
              <a:t>Time consuming (24-48h)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00600" y="2133600"/>
            <a:ext cx="4343400" cy="4419600"/>
            <a:chOff x="3168" y="384"/>
            <a:chExt cx="1488" cy="1392"/>
          </a:xfrm>
        </p:grpSpPr>
        <p:sp>
          <p:nvSpPr>
            <p:cNvPr id="14341" name="AutoShape 5"/>
            <p:cNvSpPr>
              <a:spLocks noChangeArrowheads="1"/>
            </p:cNvSpPr>
            <p:nvPr/>
          </p:nvSpPr>
          <p:spPr bwMode="auto">
            <a:xfrm>
              <a:off x="3168" y="384"/>
              <a:ext cx="1488" cy="1392"/>
            </a:xfrm>
            <a:prstGeom prst="flowChartAlternateProcess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342" name="Picture 6" descr="elis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64" y="480"/>
              <a:ext cx="1308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4400" dirty="0">
                <a:solidFill>
                  <a:srgbClr val="FF0000"/>
                </a:solidFill>
                <a:latin typeface="Arial" charset="0"/>
              </a:rPr>
              <a:t>Pathogenesis 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431800" indent="-32385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Humans are only natural hosts</a:t>
            </a:r>
          </a:p>
          <a:p>
            <a:pPr marL="431800" indent="-32385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Transmitted by airborne droplets</a:t>
            </a:r>
          </a:p>
          <a:p>
            <a:pPr marL="431800" indent="-32385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Colonizes 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</a:rPr>
              <a:t>nasopharynx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  <a:p>
            <a:pPr marL="431800" indent="-32385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Become a part of transient flora </a:t>
            </a:r>
          </a:p>
          <a:p>
            <a:pPr marL="431800" indent="-32385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charset="0"/>
                <a:cs typeface="Tahoma" pitchFamily="32" charset="0"/>
              </a:rPr>
              <a:t>Colonization of the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Tahoma" pitchFamily="32" charset="0"/>
              </a:rPr>
              <a:t>nasopharynx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Tahoma" pitchFamily="32" charset="0"/>
              </a:rPr>
              <a:t> usually results  in a subclinical infection or a mild upper respiratory tract infection like the common cold.</a:t>
            </a:r>
          </a:p>
          <a:p>
            <a:pPr marL="431800" indent="-32385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Can enter blood stream</a:t>
            </a:r>
          </a:p>
          <a:p>
            <a:pPr marL="431800" indent="-32385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Results in infections of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</a:rPr>
              <a:t>meninges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, joints and can cause meningococcemia.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700088" y="298450"/>
            <a:ext cx="7758112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100">
                <a:solidFill>
                  <a:srgbClr val="FFFFFF"/>
                </a:solidFill>
                <a:latin typeface="Arial" charset="0"/>
              </a:rPr>
              <a:t>Dissemination of the meningococcus from a nasopharyngeal infection 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5778146-9213-451F-84CF-13E62AAED603}" type="slidenum">
              <a:rPr lang="en-US"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157</a:t>
            </a:fld>
            <a:endParaRPr lang="en-US" sz="140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292225"/>
            <a:ext cx="6400800" cy="556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4400" dirty="0">
                <a:solidFill>
                  <a:srgbClr val="FF0000"/>
                </a:solidFill>
                <a:latin typeface="Arial" charset="0"/>
              </a:rPr>
              <a:t>Clinical significance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09600" y="1600200"/>
            <a:ext cx="79248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863600" lvl="1" indent="-287338" eaLnBrk="1" hangingPunct="1">
              <a:spcBef>
                <a:spcPts val="600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 err="1">
                <a:solidFill>
                  <a:srgbClr val="FF0000"/>
                </a:solidFill>
                <a:latin typeface="Arial" charset="0"/>
                <a:cs typeface="Tahoma" pitchFamily="32" charset="0"/>
              </a:rPr>
              <a:t>Neisseria</a:t>
            </a:r>
            <a:r>
              <a:rPr lang="en-US" sz="2800" dirty="0">
                <a:solidFill>
                  <a:srgbClr val="FF0000"/>
                </a:solidFill>
                <a:latin typeface="Arial" charset="0"/>
                <a:cs typeface="Tahoma" pitchFamily="32" charset="0"/>
              </a:rPr>
              <a:t> meningitis- causes endemic and epidemic </a:t>
            </a:r>
            <a:r>
              <a:rPr lang="en-US" sz="2800" dirty="0" err="1">
                <a:solidFill>
                  <a:srgbClr val="FF0000"/>
                </a:solidFill>
                <a:latin typeface="Arial" charset="0"/>
                <a:cs typeface="Tahoma" pitchFamily="32" charset="0"/>
              </a:rPr>
              <a:t>epidemic</a:t>
            </a:r>
            <a:r>
              <a:rPr lang="en-US" sz="2800" dirty="0">
                <a:solidFill>
                  <a:srgbClr val="FF0000"/>
                </a:solidFill>
                <a:latin typeface="Arial" charset="0"/>
                <a:cs typeface="Tahoma" pitchFamily="32" charset="0"/>
              </a:rPr>
              <a:t> cerebral  meningitis.  </a:t>
            </a:r>
          </a:p>
          <a:p>
            <a:pPr marL="1295400" lvl="2" indent="-21590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charset="0"/>
                <a:cs typeface="Tahoma" pitchFamily="32" charset="0"/>
              </a:rPr>
              <a:t>Most common cause of meningitis in persons between ages 2-18</a:t>
            </a:r>
          </a:p>
          <a:p>
            <a:pPr marL="1295400" lvl="2" indent="-21590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charset="0"/>
                <a:cs typeface="Tahoma" pitchFamily="32" charset="0"/>
              </a:rPr>
              <a:t>Second most common cause of meningitis second to strep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Tahoma" pitchFamily="32" charset="0"/>
              </a:rPr>
              <a:t>pneumoniae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Tahoma" pitchFamily="32" charset="0"/>
              </a:rPr>
              <a:t>. </a:t>
            </a:r>
          </a:p>
          <a:p>
            <a:pPr marL="1295400" lvl="2" indent="-21590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charset="0"/>
                <a:cs typeface="Tahoma" pitchFamily="32" charset="0"/>
              </a:rPr>
              <a:t>Carriers develop antibodies in 2 weeks </a:t>
            </a:r>
          </a:p>
          <a:p>
            <a:pPr marL="1295400" lvl="2" indent="-215900" eaLnBrk="1" hangingPunct="1">
              <a:spcBef>
                <a:spcPts val="6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charset="0"/>
                <a:cs typeface="Tahoma" pitchFamily="32" charset="0"/>
              </a:rPr>
              <a:t>Invasion of the bloodstream occurs only in individuals lacking bactericidal antibodies or deficient in certain complement components (C6-C9).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MS Mincho" charset="-128"/>
              </a:rPr>
              <a:t> </a:t>
            </a:r>
          </a:p>
          <a:p>
            <a:pPr marL="1727200" lvl="3" indent="-215900" eaLnBrk="1" hangingPunct="1">
              <a:spcBef>
                <a:spcPts val="600"/>
              </a:spcBef>
              <a:buClr>
                <a:srgbClr val="FFFFFF"/>
              </a:buClr>
              <a:buSzPct val="75000"/>
              <a:buFont typeface="Symbol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  <a:p>
            <a:pPr marL="863600" lvl="1" indent="-287338" eaLnBrk="1" hangingPunct="1">
              <a:spcBef>
                <a:spcPts val="600"/>
              </a:spcBef>
              <a:buClr>
                <a:srgbClr val="FFFFFF"/>
              </a:buClr>
              <a:buSzPct val="75000"/>
              <a:buFont typeface="Symbol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4400" dirty="0">
                <a:solidFill>
                  <a:srgbClr val="FF0000"/>
                </a:solidFill>
                <a:latin typeface="Arial" charset="0"/>
              </a:rPr>
              <a:t>Pathogenesis </a:t>
            </a: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431800" indent="-323850" eaLnBrk="1" hangingPunct="1">
              <a:spcBef>
                <a:spcPts val="9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600" dirty="0">
                <a:solidFill>
                  <a:srgbClr val="FF0000"/>
                </a:solidFill>
                <a:latin typeface="Arial" charset="0"/>
              </a:rPr>
              <a:t>Gonococci attack mucous membranes of genitourinary tract, eye, rectum, and throat: produces acute suppuration: may lead to tissue invasion: followed by chronic inflammation and fibrosis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866888" cy="7159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IMMEDIATE/TYPE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7030A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7030A0"/>
                </a:solidFill>
              </a:rPr>
              <a:t>HYPERSENSITIVITY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Content Placeholder 3" descr="scan01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609600"/>
            <a:ext cx="3962400" cy="6248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229600" cy="590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431800" indent="-323850" eaLnBrk="1" hangingPunct="1">
              <a:spcBef>
                <a:spcPts val="9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Gonococcal</a:t>
            </a:r>
            <a:r>
              <a:rPr lang="en-US" sz="36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bacteremia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  <a:p>
            <a:pPr marL="431800" indent="-323850" eaLnBrk="1" hangingPunct="1">
              <a:spcBef>
                <a:spcPts val="7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>
                <a:solidFill>
                  <a:srgbClr val="FF0000"/>
                </a:solidFill>
                <a:latin typeface="Arial" charset="0"/>
              </a:rPr>
              <a:t>Skin lesions</a:t>
            </a:r>
          </a:p>
          <a:p>
            <a:pPr marL="431800" indent="-323850" eaLnBrk="1" hangingPunct="1">
              <a:spcBef>
                <a:spcPts val="7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Tenosynovitis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  <a:p>
            <a:pPr marL="431800" indent="-323850" eaLnBrk="1" hangingPunct="1">
              <a:spcBef>
                <a:spcPts val="7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Suppurative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 arthritis</a:t>
            </a:r>
          </a:p>
          <a:p>
            <a:pPr marL="431800" indent="-323850" eaLnBrk="1" hangingPunct="1">
              <a:spcBef>
                <a:spcPts val="7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Endocarditis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marL="431800" indent="-323850" eaLnBrk="1" hangingPunct="1">
              <a:spcBef>
                <a:spcPts val="7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>
                <a:solidFill>
                  <a:srgbClr val="FF0000"/>
                </a:solidFill>
                <a:latin typeface="Arial" charset="0"/>
              </a:rPr>
              <a:t>Meningitis</a:t>
            </a:r>
          </a:p>
          <a:p>
            <a:pPr marL="431800" indent="-323850" eaLnBrk="1" hangingPunct="1">
              <a:spcBef>
                <a:spcPts val="9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Gonococcal</a:t>
            </a:r>
            <a:r>
              <a:rPr lang="en-US" sz="36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opthalmia</a:t>
            </a:r>
            <a:r>
              <a:rPr lang="en-US" sz="36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neonatorum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  <a:p>
            <a:pPr marL="431800" indent="-323850" eaLnBrk="1" hangingPunct="1">
              <a:spcBef>
                <a:spcPts val="7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>
                <a:solidFill>
                  <a:srgbClr val="FF0000"/>
                </a:solidFill>
                <a:latin typeface="Arial" charset="0"/>
              </a:rPr>
              <a:t>Infection of the eye of newborn</a:t>
            </a:r>
          </a:p>
          <a:p>
            <a:pPr marL="431800" indent="-323850" eaLnBrk="1" hangingPunct="1">
              <a:spcBef>
                <a:spcPts val="700"/>
              </a:spcBef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Aquired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 during passage through birth canal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86000"/>
            <a:ext cx="67056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Program Files\Microsoft Office\MEDIA\OFFICE12\Lines\BD14710_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200400"/>
            <a:ext cx="5715000" cy="5334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FF00"/>
                </a:solidFill>
              </a:rPr>
              <a:t>THE BLOOD VESSELS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Tx/>
              <a:buNone/>
              <a:defRPr/>
            </a:pPr>
            <a:r>
              <a:rPr lang="en-US" dirty="0" smtClean="0"/>
              <a:t>Vascular disease develops through two principal mechanism: 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>
                <a:solidFill>
                  <a:srgbClr val="FFFF00"/>
                </a:solidFill>
              </a:rPr>
              <a:t>Narrowing or complete obstruction </a:t>
            </a:r>
            <a:r>
              <a:rPr lang="en-US" dirty="0" smtClean="0"/>
              <a:t>of vessel </a:t>
            </a:r>
            <a:r>
              <a:rPr lang="en-US" dirty="0" err="1" smtClean="0"/>
              <a:t>lumina</a:t>
            </a:r>
            <a:r>
              <a:rPr lang="en-US" dirty="0" smtClean="0"/>
              <a:t> – 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>
                <a:solidFill>
                  <a:srgbClr val="FFFF00"/>
                </a:solidFill>
              </a:rPr>
              <a:t>Weakening of vessel walls</a:t>
            </a:r>
            <a:r>
              <a:rPr lang="en-US" dirty="0" smtClean="0"/>
              <a:t> – progressive, acute weakness of the vessel wall leading to dilation, rupture.    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8686800" cy="5715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rgbClr val="FFC000"/>
                </a:solidFill>
              </a:rPr>
              <a:t>HYPERTENSIVE VASCULAR DISEASE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Hypertension – a sustained diastolic pressure &gt; 90 mm Hg, or a sustained systolic pressure &gt; 140 mm Hg constitutes hypertension.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About 25% of individuals in general population are hypertensive.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Pathological effects of hypertension include…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CVA</a:t>
            </a:r>
            <a:endParaRPr lang="en-US" sz="3200" dirty="0" smtClean="0">
              <a:ea typeface="+mn-ea"/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>
                <a:ea typeface="+mn-ea"/>
                <a:cs typeface="+mn-cs"/>
              </a:rPr>
              <a:t>Coronary heart disease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>
                <a:ea typeface="+mn-ea"/>
                <a:cs typeface="+mn-cs"/>
              </a:rPr>
              <a:t>Hypertensive heart disease (cardiac hypertrophy &amp; heart failure)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/>
          <a:lstStyle/>
          <a:p>
            <a:pPr marL="342900" lvl="1" indent="-342900">
              <a:lnSpc>
                <a:spcPct val="150000"/>
              </a:lnSpc>
              <a:buClr>
                <a:schemeClr val="hlink"/>
              </a:buClr>
              <a:buFontTx/>
              <a:buChar char="•"/>
              <a:defRPr/>
            </a:pPr>
            <a:r>
              <a:rPr lang="en-US" sz="3200" dirty="0" smtClean="0"/>
              <a:t>Aortic dissection </a:t>
            </a:r>
          </a:p>
          <a:p>
            <a:pPr marL="342900" lvl="1" indent="-342900">
              <a:lnSpc>
                <a:spcPct val="150000"/>
              </a:lnSpc>
              <a:buClr>
                <a:schemeClr val="hlink"/>
              </a:buClr>
              <a:buFontTx/>
              <a:buChar char="•"/>
              <a:defRPr/>
            </a:pPr>
            <a:r>
              <a:rPr lang="en-US" sz="3200" dirty="0" smtClean="0"/>
              <a:t>Multi-infarct dementia </a:t>
            </a:r>
          </a:p>
          <a:p>
            <a:pPr marL="342900" lvl="1" indent="-342900">
              <a:lnSpc>
                <a:spcPct val="150000"/>
              </a:lnSpc>
              <a:buClr>
                <a:schemeClr val="hlink"/>
              </a:buClr>
              <a:buFontTx/>
              <a:buChar char="•"/>
              <a:defRPr/>
            </a:pPr>
            <a:r>
              <a:rPr lang="en-US" sz="3200" dirty="0" smtClean="0"/>
              <a:t>Renal Failure</a:t>
            </a:r>
            <a:endParaRPr lang="en-US" dirty="0" smtClean="0"/>
          </a:p>
          <a:p>
            <a:pPr>
              <a:lnSpc>
                <a:spcPct val="150000"/>
              </a:lnSpc>
              <a:defRPr/>
            </a:pPr>
            <a:r>
              <a:rPr lang="en-US" dirty="0" smtClean="0"/>
              <a:t>Prevalence  of pathological effects of HTN increases with age &amp; is also high in African Americans</a:t>
            </a:r>
          </a:p>
          <a:p>
            <a:pPr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534400" cy="60960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dirty="0" smtClean="0">
                <a:solidFill>
                  <a:srgbClr val="FFC000"/>
                </a:solidFill>
              </a:rPr>
              <a:t>         MALIGNANT HYPERTENSION:</a:t>
            </a:r>
            <a:r>
              <a:rPr lang="en-US" dirty="0" smtClean="0"/>
              <a:t> </a:t>
            </a:r>
          </a:p>
          <a:p>
            <a:pPr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 small %age of hypertensive patients (approximately 5%) present with a rapidly rising blood pressure that, if untreated, leads to death within 1-2 years.   </a:t>
            </a:r>
          </a:p>
          <a:p>
            <a:pPr>
              <a:defRPr/>
            </a:pPr>
            <a:r>
              <a:rPr lang="en-US" dirty="0" smtClean="0"/>
              <a:t>Severe HTN ( systolic pressure &gt; 200 mm Hg or diastolic pressure &gt; 120 mm Hg), renal failure &amp; retinal hemorrhages &amp; exudates with or without </a:t>
            </a:r>
            <a:r>
              <a:rPr lang="en-US" dirty="0" err="1" smtClean="0"/>
              <a:t>papilledema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C000"/>
                </a:solidFill>
              </a:rPr>
              <a:t>PATHOGENESIS OF HYPERTENSION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2578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90 – 95% of HTN is idiopathic – Essential HTN.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Most of the remainder is secondary to primary renal disease, renal artery </a:t>
            </a:r>
            <a:r>
              <a:rPr lang="en-US" dirty="0" err="1" smtClean="0"/>
              <a:t>stenosis</a:t>
            </a:r>
            <a:r>
              <a:rPr lang="en-US" dirty="0" smtClean="0"/>
              <a:t> (</a:t>
            </a:r>
            <a:r>
              <a:rPr lang="en-US" dirty="0" err="1" smtClean="0"/>
              <a:t>renovascular</a:t>
            </a:r>
            <a:r>
              <a:rPr lang="en-US" dirty="0" smtClean="0"/>
              <a:t> HTN) or adrenal disorders.</a:t>
            </a:r>
            <a:r>
              <a:rPr lang="en-US" dirty="0" smtClean="0">
                <a:solidFill>
                  <a:srgbClr val="CCFF33"/>
                </a:solidFill>
              </a:rPr>
              <a:t>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3795" name="Picture 4" descr="scan005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0"/>
            <a:ext cx="8610600" cy="68961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6172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 smtClean="0">
                <a:solidFill>
                  <a:srgbClr val="FFC000"/>
                </a:solidFill>
              </a:rPr>
              <a:t>MECHANISMS OF ESSENTIAL HTN:</a:t>
            </a:r>
          </a:p>
          <a:p>
            <a:pPr eaLnBrk="1" hangingPunct="1">
              <a:defRPr/>
            </a:pPr>
            <a:r>
              <a:rPr lang="en-US" dirty="0" smtClean="0"/>
              <a:t>Specific lesions are not known. However it is concluded that alterations in renal Na homeostasis &amp; increased vascular resistance underlie essential hypertension.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REDUCED RENAL NA EXCRETION</a:t>
            </a:r>
            <a:r>
              <a:rPr lang="en-US" dirty="0" smtClean="0"/>
              <a:t>:</a:t>
            </a:r>
          </a:p>
          <a:p>
            <a:pPr eaLnBrk="1" hangingPunct="1">
              <a:defRPr/>
            </a:pPr>
            <a:r>
              <a:rPr lang="en-US" dirty="0" smtClean="0"/>
              <a:t>Increased volume, &amp; cardiac output.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INCREASED VASCULAR RESISTANCE:</a:t>
            </a:r>
          </a:p>
          <a:p>
            <a:pPr eaLnBrk="1" hangingPunct="1">
              <a:defRPr/>
            </a:pPr>
            <a:r>
              <a:rPr lang="en-US" dirty="0" smtClean="0"/>
              <a:t>Functional vasoconstriction, or structural changes in vessel walls.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498080" cy="56356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MAST CELLS &amp; OTHER MEDIATORS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17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609600"/>
            <a:ext cx="5029200" cy="60960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632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GENETIC FACTORS: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Important role in determining BP.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Hypertension has been linked to specific </a:t>
            </a:r>
            <a:r>
              <a:rPr lang="en-US" dirty="0" err="1" smtClean="0"/>
              <a:t>angiotensinogen</a:t>
            </a:r>
            <a:r>
              <a:rPr lang="en-US" dirty="0" smtClean="0"/>
              <a:t> </a:t>
            </a:r>
            <a:r>
              <a:rPr lang="en-US" dirty="0" err="1" smtClean="0"/>
              <a:t>polymophisms</a:t>
            </a:r>
            <a:r>
              <a:rPr lang="en-US" dirty="0" smtClean="0"/>
              <a:t> &amp; </a:t>
            </a:r>
            <a:r>
              <a:rPr lang="en-US" dirty="0" err="1" smtClean="0"/>
              <a:t>angiotensin</a:t>
            </a:r>
            <a:r>
              <a:rPr lang="en-US" dirty="0" smtClean="0"/>
              <a:t> II receptor variants.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ENVIRONMENTAL FACTORS</a:t>
            </a:r>
            <a:r>
              <a:rPr lang="en-US" dirty="0" smtClean="0"/>
              <a:t>: modify the impact of genetic determinants.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Stress,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Obesity,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Smoking,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Lack of exercise,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Heavy consumption of salt.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82000" cy="63246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dirty="0" smtClean="0">
                <a:solidFill>
                  <a:srgbClr val="FFC000"/>
                </a:solidFill>
              </a:rPr>
              <a:t>ADDITIONAL RISK FACTORS: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INFLAMMATION</a:t>
            </a:r>
            <a:r>
              <a:rPr lang="en-US" dirty="0" smtClean="0"/>
              <a:t> – role of inflammatory cells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CRP Levels: </a:t>
            </a:r>
            <a:r>
              <a:rPr lang="en-US" dirty="0" smtClean="0"/>
              <a:t>CRP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secreted by cells within </a:t>
            </a:r>
            <a:r>
              <a:rPr lang="en-US" dirty="0" err="1" smtClean="0"/>
              <a:t>atheroma</a:t>
            </a:r>
            <a:r>
              <a:rPr lang="en-US" dirty="0" smtClean="0"/>
              <a:t> can activate endothelial cells increasing  adhesiveness &amp; inducing a </a:t>
            </a:r>
            <a:r>
              <a:rPr lang="en-US" dirty="0" err="1" smtClean="0"/>
              <a:t>prothrombotic</a:t>
            </a:r>
            <a:r>
              <a:rPr lang="en-US" dirty="0" smtClean="0"/>
              <a:t> state. 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HYPERHOMOCYSTEINEMIA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increased risk. 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METABOLIC SYNDROME</a:t>
            </a:r>
            <a:r>
              <a:rPr lang="en-US" dirty="0" smtClean="0">
                <a:sym typeface="Wingdings" pitchFamily="2" charset="2"/>
              </a:rPr>
              <a:t>: associated with central obesity – insulin resistance, HTN, </a:t>
            </a:r>
            <a:r>
              <a:rPr lang="en-US" dirty="0" err="1" smtClean="0">
                <a:sym typeface="Wingdings" pitchFamily="2" charset="2"/>
              </a:rPr>
              <a:t>dyslipidemia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hypercoagulability</a:t>
            </a:r>
            <a:r>
              <a:rPr lang="en-US" dirty="0" smtClean="0">
                <a:sym typeface="Wingdings" pitchFamily="2" charset="2"/>
              </a:rPr>
              <a:t> &amp; a </a:t>
            </a:r>
            <a:r>
              <a:rPr lang="en-US" dirty="0" err="1" smtClean="0">
                <a:sym typeface="Wingdings" pitchFamily="2" charset="2"/>
              </a:rPr>
              <a:t>proinlfammatory</a:t>
            </a:r>
            <a:r>
              <a:rPr lang="en-US" dirty="0" smtClean="0">
                <a:sym typeface="Wingdings" pitchFamily="2" charset="2"/>
              </a:rPr>
              <a:t> state.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Clinical consequences of atherosclerotic disease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Major clinical consequences of atherosclerosis include…</a:t>
            </a:r>
          </a:p>
          <a:p>
            <a:pPr>
              <a:defRPr/>
            </a:pPr>
            <a:r>
              <a:rPr lang="en-US" sz="4000" dirty="0" smtClean="0"/>
              <a:t>Myocardial infarction </a:t>
            </a:r>
          </a:p>
          <a:p>
            <a:pPr>
              <a:defRPr/>
            </a:pPr>
            <a:r>
              <a:rPr lang="en-US" sz="4000" dirty="0" smtClean="0"/>
              <a:t>Cerebral infarction (stroke)</a:t>
            </a:r>
          </a:p>
          <a:p>
            <a:pPr>
              <a:defRPr/>
            </a:pPr>
            <a:r>
              <a:rPr lang="en-US" sz="4000" dirty="0" smtClean="0"/>
              <a:t>Aortic aneurysms </a:t>
            </a:r>
          </a:p>
          <a:p>
            <a:pPr>
              <a:defRPr/>
            </a:pPr>
            <a:r>
              <a:rPr lang="en-US" sz="4000" dirty="0" smtClean="0"/>
              <a:t>Peripheral vascular disease (gangrene of extremities)  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49808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7030A0"/>
                </a:solidFill>
              </a:rPr>
              <a:t>ACTIONS OF MEDIATORS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scan01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838200"/>
            <a:ext cx="8001000" cy="5867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IMMEDIATE &amp; LATE PHASE REACTIONS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1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1910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DISEASES OF IMMUNITY 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7790688" cy="4800600"/>
          </a:xfrm>
        </p:spPr>
        <p:txBody>
          <a:bodyPr/>
          <a:lstStyle/>
          <a:p>
            <a:r>
              <a:rPr lang="en-US" dirty="0" smtClean="0"/>
              <a:t>Hypersensitivity </a:t>
            </a:r>
          </a:p>
          <a:p>
            <a:endParaRPr lang="en-US" dirty="0" smtClean="0"/>
          </a:p>
          <a:p>
            <a:r>
              <a:rPr lang="en-US" dirty="0" smtClean="0"/>
              <a:t>Graft rejection &amp; Graft-versus-Host disease</a:t>
            </a:r>
          </a:p>
          <a:p>
            <a:endParaRPr lang="en-US" dirty="0" smtClean="0"/>
          </a:p>
          <a:p>
            <a:r>
              <a:rPr lang="en-US" dirty="0" smtClean="0"/>
              <a:t>Auto immune diseases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Immunodeficiency 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976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CLINICAL FEATURES OF ALLERGY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914400"/>
            <a:ext cx="7498080" cy="5334000"/>
          </a:xfrm>
        </p:spPr>
        <p:txBody>
          <a:bodyPr>
            <a:normAutofit lnSpcReduction="10000"/>
          </a:bodyPr>
          <a:lstStyle/>
          <a:p>
            <a:r>
              <a:rPr lang="en-US" u="sng" dirty="0" smtClean="0">
                <a:solidFill>
                  <a:srgbClr val="FF0000"/>
                </a:solidFill>
                <a:sym typeface="Wingdings" pitchFamily="2" charset="2"/>
              </a:rPr>
              <a:t>Local anaphylaxis</a:t>
            </a:r>
            <a:r>
              <a:rPr lang="en-US" u="sng" dirty="0" smtClean="0"/>
              <a:t>: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dirty="0" smtClean="0">
                <a:sym typeface="Wingdings" pitchFamily="2" charset="2"/>
              </a:rPr>
              <a:t> Skin – </a:t>
            </a:r>
            <a:r>
              <a:rPr lang="en-US" dirty="0" err="1" smtClean="0">
                <a:sym typeface="Wingdings" pitchFamily="2" charset="2"/>
              </a:rPr>
              <a:t>Urticaria</a:t>
            </a:r>
            <a:r>
              <a:rPr lang="en-US" dirty="0" smtClean="0">
                <a:sym typeface="Wingdings" pitchFamily="2" charset="2"/>
              </a:rPr>
              <a:t> 			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	 GIT – Diarrhea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	 lungs – </a:t>
            </a:r>
            <a:r>
              <a:rPr lang="en-US" dirty="0" err="1" smtClean="0">
                <a:sym typeface="Wingdings" pitchFamily="2" charset="2"/>
              </a:rPr>
              <a:t>Broncho</a:t>
            </a:r>
            <a:r>
              <a:rPr lang="en-US" dirty="0" smtClean="0">
                <a:sym typeface="Wingdings" pitchFamily="2" charset="2"/>
              </a:rPr>
              <a:t>-constriction</a:t>
            </a:r>
            <a:endParaRPr lang="en-US" u="sng" dirty="0" smtClean="0">
              <a:sym typeface="Wingdings" pitchFamily="2" charset="2"/>
            </a:endParaRPr>
          </a:p>
          <a:p>
            <a:r>
              <a:rPr lang="en-US" u="sng" dirty="0" smtClean="0">
                <a:solidFill>
                  <a:srgbClr val="FF0000"/>
                </a:solidFill>
                <a:sym typeface="Wingdings" pitchFamily="2" charset="2"/>
              </a:rPr>
              <a:t>Systemic anaphylaxis: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	 </a:t>
            </a:r>
            <a:r>
              <a:rPr lang="en-US" dirty="0" err="1" smtClean="0">
                <a:sym typeface="Wingdings" pitchFamily="2" charset="2"/>
              </a:rPr>
              <a:t>Urticaria</a:t>
            </a:r>
            <a:r>
              <a:rPr lang="en-US" dirty="0" smtClean="0">
                <a:sym typeface="Wingdings" pitchFamily="2" charset="2"/>
              </a:rPr>
              <a:t>  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	 Diarrhea – vomiting – Cramps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	 </a:t>
            </a:r>
            <a:r>
              <a:rPr lang="en-US" dirty="0" err="1" smtClean="0">
                <a:sym typeface="Wingdings" pitchFamily="2" charset="2"/>
              </a:rPr>
              <a:t>Bronchospasm</a:t>
            </a:r>
            <a:r>
              <a:rPr lang="en-US" dirty="0" smtClean="0">
                <a:sym typeface="Wingdings" pitchFamily="2" charset="2"/>
              </a:rPr>
              <a:t> &amp; Laryngeal edema </a:t>
            </a:r>
          </a:p>
          <a:p>
            <a:r>
              <a:rPr lang="en-US" u="sng" dirty="0" smtClean="0">
                <a:solidFill>
                  <a:srgbClr val="FF0000"/>
                </a:solidFill>
                <a:sym typeface="Wingdings" pitchFamily="2" charset="2"/>
              </a:rPr>
              <a:t>Anaphylactic shock – death </a:t>
            </a:r>
          </a:p>
          <a:p>
            <a:pPr>
              <a:buNone/>
            </a:pPr>
            <a:r>
              <a:rPr lang="en-US" u="sng" dirty="0" smtClean="0">
                <a:solidFill>
                  <a:srgbClr val="FF0000"/>
                </a:solidFill>
                <a:sym typeface="Wingdings" pitchFamily="2" charset="2"/>
              </a:rPr>
              <a:t>e.g. , penicillin inj. – bee venom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TYPE II HYPERSENSITIVITY 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356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TYPE II HYPERSENSITIVITY 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600"/>
            <a:ext cx="7924800" cy="5257800"/>
          </a:xfrm>
        </p:spPr>
        <p:txBody>
          <a:bodyPr/>
          <a:lstStyle/>
          <a:p>
            <a:r>
              <a:rPr lang="en-US" dirty="0" smtClean="0"/>
              <a:t>Antigen – tissue components (intrinsic) </a:t>
            </a:r>
          </a:p>
          <a:p>
            <a:pPr>
              <a:buNone/>
            </a:pPr>
            <a:r>
              <a:rPr lang="en-US" dirty="0" smtClean="0"/>
              <a:t>			- exogenous antigens (drug      							products)</a:t>
            </a:r>
          </a:p>
          <a:p>
            <a:r>
              <a:rPr lang="en-US" dirty="0" smtClean="0"/>
              <a:t>Antibodies (</a:t>
            </a:r>
            <a:r>
              <a:rPr lang="en-US" dirty="0" err="1" smtClean="0"/>
              <a:t>IgM</a:t>
            </a:r>
            <a:r>
              <a:rPr lang="en-US" dirty="0" smtClean="0"/>
              <a:t>/</a:t>
            </a:r>
            <a:r>
              <a:rPr lang="en-US" dirty="0" err="1" smtClean="0"/>
              <a:t>IgG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Disease mechanisms </a:t>
            </a:r>
          </a:p>
          <a:p>
            <a:pPr>
              <a:buNone/>
            </a:pPr>
            <a:r>
              <a:rPr lang="en-US" dirty="0" smtClean="0"/>
              <a:t>	1.	</a:t>
            </a:r>
            <a:r>
              <a:rPr lang="en-US" dirty="0" err="1" smtClean="0"/>
              <a:t>Opsonization</a:t>
            </a:r>
            <a:r>
              <a:rPr lang="en-US" dirty="0" smtClean="0"/>
              <a:t> &amp; </a:t>
            </a:r>
            <a:r>
              <a:rPr lang="en-US" dirty="0" err="1" smtClean="0"/>
              <a:t>phagocytosis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2.	Inflammation &amp; complement activation </a:t>
            </a:r>
          </a:p>
          <a:p>
            <a:pPr>
              <a:buNone/>
            </a:pPr>
            <a:r>
              <a:rPr lang="en-US" dirty="0" smtClean="0"/>
              <a:t>	3.	Antibody mediated cellular dysfunction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DISEASE MECHANISMS 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179.jpg"/>
          <p:cNvPicPr>
            <a:picLocks noGrp="1" noChangeAspect="1"/>
          </p:cNvPicPr>
          <p:nvPr>
            <p:ph idx="1"/>
          </p:nvPr>
        </p:nvPicPr>
        <p:blipFill>
          <a:blip r:embed="rId2"/>
          <a:srcRect t="2008" r="1639" b="2008"/>
          <a:stretch>
            <a:fillRect/>
          </a:stretch>
        </p:blipFill>
        <p:spPr>
          <a:xfrm>
            <a:off x="1447800" y="685800"/>
            <a:ext cx="6891655" cy="61722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3048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EXAMPLES OF HYPERSENSITIVITY TYPE II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1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TYPE III HYPERSENSITIVITY 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7030A0"/>
                </a:solidFill>
              </a:rPr>
              <a:t>   TYPE III HYPERSENSITIVITY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Prototypical examples are</a:t>
            </a:r>
          </a:p>
          <a:p>
            <a:r>
              <a:rPr lang="en-US" dirty="0" smtClean="0"/>
              <a:t>Serum sickness disease (systemic immune complex disease)</a:t>
            </a:r>
          </a:p>
          <a:p>
            <a:r>
              <a:rPr lang="en-US" dirty="0" err="1" smtClean="0"/>
              <a:t>Arthus</a:t>
            </a:r>
            <a:r>
              <a:rPr lang="en-US" dirty="0" smtClean="0"/>
              <a:t> reaction (local immune complex disease)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498080" cy="41116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TYPE III HYPERSENSITIVITY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685800"/>
            <a:ext cx="7866888" cy="5943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Phases of immune complex mediated disease </a:t>
            </a:r>
            <a:endParaRPr lang="en-US" sz="2400" dirty="0"/>
          </a:p>
        </p:txBody>
      </p:sp>
      <p:pic>
        <p:nvPicPr>
          <p:cNvPr id="4" name="Picture 3" descr="scan01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066800"/>
            <a:ext cx="3581400" cy="5791200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976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MECHANISMS OF INJURY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1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436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EXAMPLES OF IMMUNE COMPLEX MEDIATED DISEASES 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1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105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hlink"/>
                </a:solidFill>
              </a:rPr>
              <a:t>              MHC MOLECULES</a:t>
            </a:r>
            <a:r>
              <a:rPr lang="en-US" dirty="0" smtClean="0"/>
              <a:t> </a:t>
            </a:r>
          </a:p>
        </p:txBody>
      </p:sp>
      <p:pic>
        <p:nvPicPr>
          <p:cNvPr id="14339" name="Picture 4" descr="scan024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990600"/>
            <a:ext cx="6705600" cy="5800725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CELL MEDIATED HYPERSENSITIVITY (TYPE IV)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14488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EXAMPLES OF TYPE IV HYPERSENSITIVITY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7866888" cy="4800600"/>
          </a:xfrm>
        </p:spPr>
        <p:txBody>
          <a:bodyPr/>
          <a:lstStyle/>
          <a:p>
            <a:pPr marL="596646" indent="-514350">
              <a:buAutoNum type="arabicPeriod"/>
            </a:pPr>
            <a:r>
              <a:rPr lang="en-US" dirty="0" smtClean="0"/>
              <a:t>Classical example of DTH – tuberculin reaction </a:t>
            </a:r>
          </a:p>
          <a:p>
            <a:pPr marL="596646" indent="-514350">
              <a:buAutoNum type="arabicPeriod"/>
            </a:pPr>
            <a:r>
              <a:rPr lang="en-US" dirty="0" smtClean="0"/>
              <a:t>Type I diabetes mellitus </a:t>
            </a:r>
          </a:p>
          <a:p>
            <a:pPr marL="596646" indent="-514350">
              <a:buAutoNum type="arabicPeriod"/>
            </a:pPr>
            <a:r>
              <a:rPr lang="en-US" dirty="0" smtClean="0"/>
              <a:t>Multiple sclerosis </a:t>
            </a:r>
          </a:p>
          <a:p>
            <a:pPr marL="596646" indent="-514350">
              <a:buAutoNum type="arabicPeriod"/>
            </a:pPr>
            <a:r>
              <a:rPr lang="en-US" dirty="0" smtClean="0"/>
              <a:t>Rheumatoid arthritis </a:t>
            </a:r>
          </a:p>
          <a:p>
            <a:pPr marL="596646" indent="-514350">
              <a:buAutoNum type="arabicPeriod"/>
            </a:pPr>
            <a:r>
              <a:rPr lang="en-US" dirty="0" err="1" smtClean="0"/>
              <a:t>Crohn’s</a:t>
            </a:r>
            <a:r>
              <a:rPr lang="en-US" dirty="0" smtClean="0"/>
              <a:t> disease</a:t>
            </a:r>
          </a:p>
          <a:p>
            <a:pPr marL="596646" indent="-514350">
              <a:buAutoNum type="arabicPeriod"/>
            </a:pPr>
            <a:r>
              <a:rPr lang="en-US" dirty="0" smtClean="0"/>
              <a:t>Contact dermatitis  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CELL MEDIATED HYPERSENSITIVITY (TYPE IV)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1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838200"/>
            <a:ext cx="8153400" cy="60198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49808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      EVENTS IN TYPE IV HYPERSENSITIVITY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1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914400"/>
            <a:ext cx="5334000" cy="59436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498080" cy="1143000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7030A0"/>
                </a:solidFill>
              </a:rPr>
              <a:t>EXAMPLES OF TYPE IV HYPERSENSITIVITY 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1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3200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498080" cy="6858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DELAYED TYPE HYPERSENSITIVITY REACTION IN THE SKIN</a:t>
            </a:r>
            <a:endParaRPr lang="en-US" sz="3200" dirty="0"/>
          </a:p>
        </p:txBody>
      </p:sp>
      <p:pic>
        <p:nvPicPr>
          <p:cNvPr id="4" name="Content Placeholder 3" descr="scan01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295400"/>
            <a:ext cx="6096000" cy="53340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AUTO IMMUNE DISEASES 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AUTO IMMUNE DISEASES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ORGAN-SPECIFIC</a:t>
            </a:r>
          </a:p>
          <a:p>
            <a:pPr>
              <a:buNone/>
            </a:pPr>
            <a:r>
              <a:rPr lang="en-US" u="sng" dirty="0" smtClean="0"/>
              <a:t>Antibody Mediated</a:t>
            </a:r>
          </a:p>
          <a:p>
            <a:pPr marL="596646" indent="-514350">
              <a:buAutoNum type="arabicPeriod"/>
            </a:pPr>
            <a:r>
              <a:rPr lang="en-US" dirty="0" smtClean="0"/>
              <a:t>Autoimmune hemolytic anemia </a:t>
            </a:r>
          </a:p>
          <a:p>
            <a:pPr marL="596646" indent="-514350">
              <a:buAutoNum type="arabicPeriod"/>
            </a:pPr>
            <a:r>
              <a:rPr lang="en-US" dirty="0" smtClean="0"/>
              <a:t>ITP</a:t>
            </a:r>
          </a:p>
          <a:p>
            <a:pPr marL="596646" indent="-514350">
              <a:buAutoNum type="arabicPeriod"/>
            </a:pPr>
            <a:r>
              <a:rPr lang="en-US" dirty="0" smtClean="0"/>
              <a:t>Pernicious anemia </a:t>
            </a:r>
          </a:p>
          <a:p>
            <a:pPr marL="596646" indent="-514350">
              <a:buAutoNum type="arabicPeriod"/>
            </a:pPr>
            <a:r>
              <a:rPr lang="en-US" dirty="0" smtClean="0"/>
              <a:t>Myasthenia gravis </a:t>
            </a:r>
          </a:p>
          <a:p>
            <a:pPr marL="596646" indent="-514350">
              <a:buAutoNum type="arabicPeriod"/>
            </a:pPr>
            <a:r>
              <a:rPr lang="en-US" dirty="0" smtClean="0"/>
              <a:t>Graves disease</a:t>
            </a:r>
          </a:p>
          <a:p>
            <a:pPr marL="596646" indent="-514350">
              <a:buAutoNum type="arabicPeriod"/>
            </a:pPr>
            <a:r>
              <a:rPr lang="en-US" dirty="0" err="1" smtClean="0"/>
              <a:t>Goodpasture’s</a:t>
            </a:r>
            <a:r>
              <a:rPr lang="en-US" dirty="0" smtClean="0"/>
              <a:t> </a:t>
            </a:r>
            <a:r>
              <a:rPr lang="en-US" dirty="0" smtClean="0"/>
              <a:t>syndrome. </a:t>
            </a:r>
          </a:p>
          <a:p>
            <a:pPr marL="596646" indent="-514350">
              <a:buNone/>
            </a:pPr>
            <a:r>
              <a:rPr lang="en-US" u="sng" dirty="0" smtClean="0"/>
              <a:t>T Cell Mediated: </a:t>
            </a:r>
          </a:p>
          <a:p>
            <a:pPr marL="596646" indent="-514350">
              <a:buAutoNum type="arabicPeriod"/>
            </a:pPr>
            <a:r>
              <a:rPr lang="en-US" dirty="0" smtClean="0"/>
              <a:t>Type I diabetes </a:t>
            </a:r>
          </a:p>
          <a:p>
            <a:pPr marL="596646" indent="-514350">
              <a:buAutoNum type="arabicPeriod"/>
            </a:pPr>
            <a:r>
              <a:rPr lang="en-US" dirty="0" smtClean="0"/>
              <a:t>Multiple sclerosis</a:t>
            </a:r>
          </a:p>
          <a:p>
            <a:pPr marL="596646" indent="-514350">
              <a:buAutoNum type="arabicPeriod"/>
            </a:pPr>
            <a:r>
              <a:rPr lang="en-US" dirty="0" smtClean="0"/>
              <a:t>Hashimoto </a:t>
            </a:r>
            <a:r>
              <a:rPr lang="en-US" dirty="0" err="1" smtClean="0"/>
              <a:t>thyroiditis</a:t>
            </a:r>
            <a:endParaRPr lang="en-US" dirty="0" smtClean="0"/>
          </a:p>
          <a:p>
            <a:pPr marL="596646" indent="-514350">
              <a:buAutoNum type="arabicPeriod"/>
            </a:pPr>
            <a:r>
              <a:rPr lang="en-US" dirty="0" err="1" smtClean="0"/>
              <a:t>Crohn’s</a:t>
            </a:r>
            <a:r>
              <a:rPr lang="en-US" dirty="0" smtClean="0"/>
              <a:t> </a:t>
            </a:r>
            <a:r>
              <a:rPr lang="en-US" dirty="0" smtClean="0"/>
              <a:t>disease   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524000"/>
            <a:ext cx="3447288" cy="466344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2900" dirty="0" smtClean="0">
                <a:solidFill>
                  <a:srgbClr val="FF0000"/>
                </a:solidFill>
              </a:rPr>
              <a:t>SYSTEMIC </a:t>
            </a:r>
          </a:p>
          <a:p>
            <a:pPr>
              <a:buNone/>
            </a:pPr>
            <a:r>
              <a:rPr lang="en-US" dirty="0" smtClean="0"/>
              <a:t>      SLE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RA </a:t>
            </a:r>
          </a:p>
          <a:p>
            <a:pPr>
              <a:buNone/>
            </a:pPr>
            <a:r>
              <a:rPr lang="en-US" dirty="0" smtClean="0"/>
              <a:t>    Systemic sclerosis 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Sjogren</a:t>
            </a:r>
            <a:r>
              <a:rPr lang="en-US" dirty="0" smtClean="0"/>
              <a:t> syndrome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498080" cy="3349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    IMMUNOLOGICAL TOLERANCE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scan019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609600"/>
            <a:ext cx="6595757" cy="6019858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MECHANISMS OF AUTO IMMUNITY </a:t>
            </a:r>
            <a:endParaRPr lang="en-US" dirty="0"/>
          </a:p>
        </p:txBody>
      </p:sp>
      <p:pic>
        <p:nvPicPr>
          <p:cNvPr id="4" name="Content Placeholder 3" descr="scan019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762000"/>
            <a:ext cx="4343527" cy="59436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TRANSPLANT REJECTION &amp; GVHD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Transplantation tissues: </a:t>
            </a:r>
          </a:p>
          <a:p>
            <a:pPr marL="596646" indent="-514350">
              <a:buAutoNum type="arabicPeriod"/>
            </a:pPr>
            <a:r>
              <a:rPr lang="en-US" dirty="0" smtClean="0"/>
              <a:t>Cornea </a:t>
            </a:r>
          </a:p>
          <a:p>
            <a:pPr marL="596646" indent="-514350">
              <a:buAutoNum type="arabicPeriod"/>
            </a:pPr>
            <a:r>
              <a:rPr lang="en-US" dirty="0" smtClean="0"/>
              <a:t>Blood transfusion </a:t>
            </a:r>
          </a:p>
          <a:p>
            <a:pPr marL="596646" indent="-514350">
              <a:buAutoNum type="arabicPeriod"/>
            </a:pPr>
            <a:r>
              <a:rPr lang="en-US" dirty="0" smtClean="0"/>
              <a:t>Marrow transplant </a:t>
            </a:r>
          </a:p>
          <a:p>
            <a:pPr marL="596646" indent="-514350">
              <a:buAutoNum type="arabicPeriod"/>
            </a:pPr>
            <a:r>
              <a:rPr lang="en-US" dirty="0" smtClean="0"/>
              <a:t>Kidney </a:t>
            </a:r>
          </a:p>
          <a:p>
            <a:pPr marL="596646" indent="-514350">
              <a:buAutoNum type="arabicPeriod"/>
            </a:pPr>
            <a:r>
              <a:rPr lang="en-US" dirty="0" smtClean="0"/>
              <a:t>Liver</a:t>
            </a:r>
          </a:p>
          <a:p>
            <a:pPr marL="596646" indent="-514350">
              <a:buAutoNum type="arabicPeriod"/>
            </a:pPr>
            <a:r>
              <a:rPr lang="en-US" dirty="0" smtClean="0"/>
              <a:t>Heart </a:t>
            </a:r>
          </a:p>
          <a:p>
            <a:pPr marL="596646" indent="-514350">
              <a:buAutoNum type="arabicPeriod"/>
            </a:pPr>
            <a:r>
              <a:rPr lang="en-US" dirty="0" smtClean="0"/>
              <a:t>Lungs </a:t>
            </a:r>
          </a:p>
          <a:p>
            <a:pPr marL="596646" indent="-514350">
              <a:buAutoNum type="arabicPeriod"/>
            </a:pPr>
            <a:r>
              <a:rPr lang="en-US" dirty="0" smtClean="0"/>
              <a:t>Pancreas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MECHANISMS OF AUTO IMMUNITY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1-  Genetic factors</a:t>
            </a:r>
          </a:p>
          <a:p>
            <a:r>
              <a:rPr lang="en-US" dirty="0" smtClean="0"/>
              <a:t>2-  Environmental factors</a:t>
            </a:r>
          </a:p>
          <a:p>
            <a:r>
              <a:rPr lang="en-US" dirty="0" smtClean="0"/>
              <a:t>3-  Hormonal factors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ASSOCIATION OF HLA WITH DISEASE</a:t>
            </a:r>
            <a:endParaRPr lang="en-US" dirty="0"/>
          </a:p>
        </p:txBody>
      </p:sp>
      <p:pic>
        <p:nvPicPr>
          <p:cNvPr id="4" name="Content Placeholder 3" descr="scan0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838200"/>
            <a:ext cx="8153400" cy="60198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MECHANISMS OF AUTO IMMUNITY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Mechanisms involved are</a:t>
            </a:r>
          </a:p>
          <a:p>
            <a:r>
              <a:rPr lang="en-US" dirty="0" smtClean="0"/>
              <a:t>Molecular mimicry</a:t>
            </a:r>
          </a:p>
          <a:p>
            <a:r>
              <a:rPr lang="en-US" dirty="0" smtClean="0"/>
              <a:t>Alteration of normal proteins</a:t>
            </a:r>
          </a:p>
          <a:p>
            <a:r>
              <a:rPr lang="en-US" dirty="0" smtClean="0"/>
              <a:t>Release of sequestered antigens</a:t>
            </a:r>
          </a:p>
          <a:p>
            <a:r>
              <a:rPr lang="en-US" dirty="0" err="1" smtClean="0"/>
              <a:t>Epitope</a:t>
            </a:r>
            <a:r>
              <a:rPr lang="en-US" dirty="0" smtClean="0"/>
              <a:t> spreading</a:t>
            </a:r>
          </a:p>
          <a:p>
            <a:r>
              <a:rPr lang="en-US" dirty="0" smtClean="0"/>
              <a:t>Failure of regulatory T cells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Microbial Infections Associated With Autoimmune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Bacteria </a:t>
            </a:r>
          </a:p>
          <a:p>
            <a:pPr>
              <a:buNone/>
            </a:pPr>
            <a:r>
              <a:rPr lang="en-US" dirty="0" smtClean="0"/>
              <a:t>Streptococcus </a:t>
            </a:r>
            <a:r>
              <a:rPr lang="en-US" dirty="0" err="1" smtClean="0"/>
              <a:t>pyogenes</a:t>
            </a:r>
            <a:r>
              <a:rPr lang="en-US" dirty="0" smtClean="0"/>
              <a:t>….Rheumatic fever</a:t>
            </a:r>
          </a:p>
          <a:p>
            <a:pPr>
              <a:buNone/>
            </a:pPr>
            <a:r>
              <a:rPr lang="en-US" dirty="0" smtClean="0"/>
              <a:t>Campylobacter </a:t>
            </a:r>
            <a:r>
              <a:rPr lang="en-US" dirty="0" err="1" smtClean="0"/>
              <a:t>jejuni</a:t>
            </a:r>
            <a:r>
              <a:rPr lang="en-US" dirty="0" smtClean="0"/>
              <a:t>………GB syndrome</a:t>
            </a:r>
          </a:p>
          <a:p>
            <a:pPr>
              <a:buNone/>
            </a:pPr>
            <a:r>
              <a:rPr lang="en-US" dirty="0" err="1" smtClean="0"/>
              <a:t>Eschericia</a:t>
            </a:r>
            <a:r>
              <a:rPr lang="en-US" dirty="0" smtClean="0"/>
              <a:t> coli…....Primary </a:t>
            </a:r>
            <a:r>
              <a:rPr lang="en-US" dirty="0" err="1" smtClean="0"/>
              <a:t>biliary</a:t>
            </a:r>
            <a:r>
              <a:rPr lang="en-US" dirty="0" smtClean="0"/>
              <a:t> cirrhosis  </a:t>
            </a:r>
          </a:p>
          <a:p>
            <a:pPr>
              <a:buNone/>
            </a:pPr>
            <a:r>
              <a:rPr lang="en-US" dirty="0" smtClean="0"/>
              <a:t>Chlamydia </a:t>
            </a:r>
            <a:r>
              <a:rPr lang="en-US" dirty="0" err="1" smtClean="0"/>
              <a:t>trachomatis</a:t>
            </a:r>
            <a:r>
              <a:rPr lang="en-US" dirty="0" smtClean="0"/>
              <a:t>….Reiter’s syndrome</a:t>
            </a:r>
          </a:p>
          <a:p>
            <a:pPr>
              <a:buNone/>
            </a:pPr>
            <a:r>
              <a:rPr lang="en-US" dirty="0" err="1" smtClean="0"/>
              <a:t>Shigella</a:t>
            </a:r>
            <a:r>
              <a:rPr lang="en-US" dirty="0" smtClean="0"/>
              <a:t> species………. Reiter’s syndrome</a:t>
            </a:r>
          </a:p>
          <a:p>
            <a:pPr>
              <a:buNone/>
            </a:pPr>
            <a:r>
              <a:rPr lang="en-US" dirty="0" err="1" smtClean="0"/>
              <a:t>Yersinia</a:t>
            </a:r>
            <a:r>
              <a:rPr lang="en-US" dirty="0" smtClean="0"/>
              <a:t> </a:t>
            </a:r>
            <a:r>
              <a:rPr lang="en-US" dirty="0" err="1" smtClean="0"/>
              <a:t>enterocolitica</a:t>
            </a:r>
            <a:r>
              <a:rPr lang="en-US" dirty="0" smtClean="0"/>
              <a:t>…Reactive arthritis</a:t>
            </a:r>
          </a:p>
          <a:p>
            <a:pPr>
              <a:buNone/>
            </a:pPr>
            <a:r>
              <a:rPr lang="en-US" dirty="0" err="1" smtClean="0"/>
              <a:t>Borrelia</a:t>
            </a:r>
            <a:r>
              <a:rPr lang="en-US" dirty="0" smtClean="0"/>
              <a:t> </a:t>
            </a:r>
            <a:r>
              <a:rPr lang="en-US" dirty="0" err="1" smtClean="0"/>
              <a:t>burgdorferi</a:t>
            </a:r>
            <a:r>
              <a:rPr lang="en-US" dirty="0" smtClean="0"/>
              <a:t>……Lyme arthritis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Microbial Infections Associated With Autoimmune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Viruses</a:t>
            </a:r>
          </a:p>
          <a:p>
            <a:pPr>
              <a:buNone/>
            </a:pPr>
            <a:r>
              <a:rPr lang="en-US" dirty="0" smtClean="0"/>
              <a:t>Hepatitis B virus……Multiple sclerosis</a:t>
            </a:r>
          </a:p>
          <a:p>
            <a:pPr>
              <a:buNone/>
            </a:pPr>
            <a:r>
              <a:rPr lang="en-US" dirty="0" smtClean="0"/>
              <a:t>Hepatitis C virus.........Mixed </a:t>
            </a:r>
            <a:r>
              <a:rPr lang="en-US" dirty="0" err="1" smtClean="0"/>
              <a:t>cryglobulinemia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Measles virus………..Allergic encephalitis</a:t>
            </a:r>
          </a:p>
          <a:p>
            <a:pPr>
              <a:buNone/>
            </a:pPr>
            <a:r>
              <a:rPr lang="en-US" dirty="0" smtClean="0"/>
              <a:t>Coxsackie virus B3….</a:t>
            </a:r>
            <a:r>
              <a:rPr lang="en-US" dirty="0" err="1" smtClean="0"/>
              <a:t>Myocarditis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Coxsackie virus B4......Type 1 DM</a:t>
            </a:r>
          </a:p>
          <a:p>
            <a:pPr>
              <a:buNone/>
            </a:pPr>
            <a:r>
              <a:rPr lang="en-US" dirty="0" smtClean="0"/>
              <a:t>Cytomegalovirus……Scleroderma</a:t>
            </a:r>
          </a:p>
          <a:p>
            <a:pPr>
              <a:buNone/>
            </a:pPr>
            <a:r>
              <a:rPr lang="en-US" dirty="0" smtClean="0"/>
              <a:t>Human T-cell leukemia virus…HLTV associated </a:t>
            </a:r>
            <a:r>
              <a:rPr lang="en-US" dirty="0" err="1" smtClean="0"/>
              <a:t>myelopathy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SLE – SYSTEMIC LUPUS ERYTHMATOSUS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a multisystem autoimmune disease of protean manifestations and variable clinical behavior</a:t>
            </a:r>
          </a:p>
          <a:p>
            <a:r>
              <a:rPr lang="en-US" dirty="0" smtClean="0"/>
              <a:t>Unpredictable remitting and relapsing disease of acute or insidious onset</a:t>
            </a:r>
          </a:p>
          <a:p>
            <a:r>
              <a:rPr lang="en-US" dirty="0" smtClean="0"/>
              <a:t>It may involve any organ</a:t>
            </a:r>
          </a:p>
          <a:p>
            <a:r>
              <a:rPr lang="en-US" dirty="0" smtClean="0"/>
              <a:t>Principally it affects skin, kidney,  </a:t>
            </a:r>
            <a:r>
              <a:rPr lang="en-US" dirty="0" err="1" smtClean="0"/>
              <a:t>serosal</a:t>
            </a:r>
            <a:r>
              <a:rPr lang="en-US" dirty="0" smtClean="0"/>
              <a:t> membranes, joints and heart</a:t>
            </a:r>
          </a:p>
          <a:p>
            <a:r>
              <a:rPr lang="en-US" dirty="0" smtClean="0"/>
              <a:t>Enormous array of auto antibodies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    SLE – ETIO-PATHOGENESIS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Genetic factors</a:t>
            </a:r>
          </a:p>
          <a:p>
            <a:r>
              <a:rPr lang="en-US" dirty="0" smtClean="0"/>
              <a:t>Environmental factors</a:t>
            </a:r>
          </a:p>
          <a:p>
            <a:r>
              <a:rPr lang="en-US" dirty="0" smtClean="0"/>
              <a:t>Immunologic abnormalities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62"/>
          </a:xfrm>
        </p:spPr>
        <p:txBody>
          <a:bodyPr/>
          <a:lstStyle/>
          <a:p>
            <a:r>
              <a:rPr lang="en-US" sz="4400" dirty="0" smtClean="0"/>
              <a:t>SLE – ETIO-PATHOGENESIS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790688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Failure of self tolerance </a:t>
            </a:r>
          </a:p>
          <a:p>
            <a:r>
              <a:rPr lang="en-US" dirty="0" smtClean="0"/>
              <a:t>Auto antibodies – ANA, anti DNA, anti </a:t>
            </a:r>
            <a:r>
              <a:rPr lang="en-US" dirty="0" err="1" smtClean="0"/>
              <a:t>dsDNA</a:t>
            </a:r>
            <a:r>
              <a:rPr lang="en-US" dirty="0" smtClean="0"/>
              <a:t>, anti </a:t>
            </a:r>
            <a:r>
              <a:rPr lang="en-US" dirty="0" err="1" smtClean="0"/>
              <a:t>Histone</a:t>
            </a:r>
            <a:r>
              <a:rPr lang="en-US" dirty="0" smtClean="0"/>
              <a:t>, anti RNPs. </a:t>
            </a:r>
          </a:p>
          <a:p>
            <a:r>
              <a:rPr lang="en-US" dirty="0" smtClean="0"/>
              <a:t>Other antibodies – against RBC, platelets, Lymphocytes  and </a:t>
            </a:r>
            <a:r>
              <a:rPr lang="en-US" dirty="0" err="1" smtClean="0"/>
              <a:t>antiphospholipid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Defective clearance of nuclear antigens – from apoptosis – lead to failure of T and B lymphocyte  tolerance. </a:t>
            </a:r>
          </a:p>
          <a:p>
            <a:r>
              <a:rPr lang="en-US" dirty="0" smtClean="0"/>
              <a:t>Genetic variables </a:t>
            </a:r>
          </a:p>
          <a:p>
            <a:r>
              <a:rPr lang="en-US" dirty="0" smtClean="0"/>
              <a:t>Non genetic variables – UV radiation.     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62"/>
          </a:xfrm>
        </p:spPr>
        <p:txBody>
          <a:bodyPr/>
          <a:lstStyle/>
          <a:p>
            <a:r>
              <a:rPr lang="en-US" sz="4400" dirty="0" smtClean="0"/>
              <a:t>MECHANISMS OF INJURY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19200"/>
            <a:ext cx="7790688" cy="5029200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Type II hypersensitivity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Type III hypersensitivity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DNA anti DNA complexes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LE cells – LE phenomenon  </a:t>
            </a:r>
          </a:p>
          <a:p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      PATHOGENESIS OF SLE</a:t>
            </a:r>
            <a:endParaRPr lang="en-US" sz="4000" dirty="0"/>
          </a:p>
        </p:txBody>
      </p:sp>
      <p:pic>
        <p:nvPicPr>
          <p:cNvPr id="4" name="Content Placeholder 3" descr="scan0203.jpg"/>
          <p:cNvPicPr>
            <a:picLocks noGrp="1" noChangeAspect="1"/>
          </p:cNvPicPr>
          <p:nvPr>
            <p:ph idx="1"/>
          </p:nvPr>
        </p:nvPicPr>
        <p:blipFill>
          <a:blip r:embed="rId3"/>
          <a:srcRect b="8415"/>
          <a:stretch>
            <a:fillRect/>
          </a:stretch>
        </p:blipFill>
        <p:spPr>
          <a:xfrm>
            <a:off x="2133600" y="685800"/>
            <a:ext cx="5436997" cy="60198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GRAFT REJECTION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Target molecules </a:t>
            </a:r>
            <a:r>
              <a:rPr lang="en-US" dirty="0" smtClean="0"/>
              <a:t>– HLA/MHC molecules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Recognition of allograft </a:t>
            </a:r>
          </a:p>
          <a:p>
            <a:pPr marL="596646" indent="-514350">
              <a:buAutoNum type="arabicPeriod"/>
            </a:pPr>
            <a:r>
              <a:rPr lang="en-US" dirty="0" smtClean="0"/>
              <a:t>Direct recognition – violate MHC restriction  </a:t>
            </a:r>
          </a:p>
          <a:p>
            <a:pPr marL="596646" indent="-514350">
              <a:buAutoNum type="arabicPeriod"/>
            </a:pPr>
            <a:r>
              <a:rPr lang="en-US" dirty="0" smtClean="0"/>
              <a:t>Indirect recognition via APC by CD4 &amp; CD8 cells. Host APC pick, process &amp; present. </a:t>
            </a:r>
          </a:p>
          <a:p>
            <a:pPr marL="596646" indent="-514350">
              <a:buNone/>
            </a:pPr>
            <a:r>
              <a:rPr lang="en-US" dirty="0" smtClean="0"/>
              <a:t>     </a:t>
            </a:r>
            <a:r>
              <a:rPr lang="en-US" dirty="0" err="1" smtClean="0">
                <a:solidFill>
                  <a:srgbClr val="FF0000"/>
                </a:solidFill>
              </a:rPr>
              <a:t>Effector</a:t>
            </a:r>
            <a:r>
              <a:rPr lang="en-US" dirty="0" smtClean="0">
                <a:solidFill>
                  <a:srgbClr val="FF0000"/>
                </a:solidFill>
              </a:rPr>
              <a:t> Mechanisms of graft rejection</a:t>
            </a:r>
          </a:p>
          <a:p>
            <a:pPr marL="596646" indent="-514350">
              <a:buNone/>
            </a:pPr>
            <a:r>
              <a:rPr lang="en-US" dirty="0" smtClean="0"/>
              <a:t>	I.	 T– cell – Mediated rejection</a:t>
            </a:r>
          </a:p>
          <a:p>
            <a:pPr marL="596646" indent="-514350">
              <a:buNone/>
            </a:pPr>
            <a:r>
              <a:rPr lang="en-US" dirty="0" smtClean="0"/>
              <a:t>	II.	 Antibody Mediated rejection   </a:t>
            </a:r>
          </a:p>
          <a:p>
            <a:pPr marL="596646" indent="-514350">
              <a:buNone/>
            </a:pPr>
            <a:endParaRPr lang="en-US" dirty="0" smtClean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scan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69731"/>
            <a:ext cx="4114800" cy="671853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498080" cy="83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SYSTEMIC LUPUS ERYTHEMATOSUS (4 out of 11)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scan02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762000"/>
            <a:ext cx="8153400" cy="60960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SYSTEMIC LUPUS ERYTHEMATOSUS (4 out of 11)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7714488" cy="4800600"/>
          </a:xfrm>
        </p:spPr>
        <p:txBody>
          <a:bodyPr>
            <a:normAutofit fontScale="77500" lnSpcReduction="20000"/>
          </a:bodyPr>
          <a:lstStyle/>
          <a:p>
            <a:pPr marL="596646" indent="-514350">
              <a:buAutoNum type="arabicPeriod"/>
            </a:pPr>
            <a:r>
              <a:rPr lang="en-US" dirty="0" err="1" smtClean="0"/>
              <a:t>Malar</a:t>
            </a:r>
            <a:r>
              <a:rPr lang="en-US" dirty="0" smtClean="0"/>
              <a:t> rash </a:t>
            </a:r>
          </a:p>
          <a:p>
            <a:pPr marL="596646" indent="-514350">
              <a:buAutoNum type="arabicPeriod"/>
            </a:pPr>
            <a:r>
              <a:rPr lang="en-US" dirty="0" smtClean="0"/>
              <a:t>Discoid rash </a:t>
            </a:r>
          </a:p>
          <a:p>
            <a:pPr marL="596646" indent="-514350">
              <a:buAutoNum type="arabicPeriod"/>
            </a:pPr>
            <a:r>
              <a:rPr lang="en-US" dirty="0" smtClean="0"/>
              <a:t>Photosensitivity </a:t>
            </a:r>
          </a:p>
          <a:p>
            <a:pPr marL="596646" indent="-514350">
              <a:buAutoNum type="arabicPeriod"/>
            </a:pPr>
            <a:r>
              <a:rPr lang="en-US" dirty="0" smtClean="0"/>
              <a:t>Oral ulcers</a:t>
            </a:r>
          </a:p>
          <a:p>
            <a:pPr marL="596646" indent="-514350">
              <a:buAutoNum type="arabicPeriod"/>
            </a:pPr>
            <a:r>
              <a:rPr lang="en-US" dirty="0" smtClean="0"/>
              <a:t>Arthritis </a:t>
            </a:r>
          </a:p>
          <a:p>
            <a:pPr marL="596646" indent="-514350">
              <a:buAutoNum type="arabicPeriod"/>
            </a:pPr>
            <a:r>
              <a:rPr lang="en-US" dirty="0" err="1" smtClean="0"/>
              <a:t>Serositis</a:t>
            </a:r>
            <a:r>
              <a:rPr lang="en-US" dirty="0" smtClean="0"/>
              <a:t> – </a:t>
            </a:r>
            <a:r>
              <a:rPr lang="en-US" dirty="0" err="1" smtClean="0"/>
              <a:t>pleuritis</a:t>
            </a:r>
            <a:r>
              <a:rPr lang="en-US" dirty="0" smtClean="0"/>
              <a:t>, </a:t>
            </a:r>
            <a:r>
              <a:rPr lang="en-US" dirty="0" err="1" smtClean="0"/>
              <a:t>pericarditis</a:t>
            </a:r>
            <a:endParaRPr lang="en-US" dirty="0" smtClean="0"/>
          </a:p>
          <a:p>
            <a:pPr marL="596646" indent="-514350">
              <a:buAutoNum type="arabicPeriod"/>
            </a:pPr>
            <a:r>
              <a:rPr lang="en-US" dirty="0" smtClean="0"/>
              <a:t>Renal disorders </a:t>
            </a:r>
          </a:p>
          <a:p>
            <a:pPr marL="596646" indent="-514350">
              <a:buAutoNum type="arabicPeriod"/>
            </a:pPr>
            <a:r>
              <a:rPr lang="en-US" dirty="0" smtClean="0"/>
              <a:t>Neurological disorders – seizures, psychosis</a:t>
            </a:r>
          </a:p>
          <a:p>
            <a:pPr marL="596646" indent="-514350">
              <a:buAutoNum type="arabicPeriod"/>
            </a:pPr>
            <a:r>
              <a:rPr lang="en-US" dirty="0" err="1" smtClean="0"/>
              <a:t>Haematological</a:t>
            </a:r>
            <a:r>
              <a:rPr lang="en-US" dirty="0" smtClean="0"/>
              <a:t> – </a:t>
            </a:r>
            <a:r>
              <a:rPr lang="en-US" dirty="0" err="1" smtClean="0"/>
              <a:t>hemolysis</a:t>
            </a:r>
            <a:r>
              <a:rPr lang="en-US" dirty="0" smtClean="0"/>
              <a:t>, </a:t>
            </a:r>
            <a:r>
              <a:rPr lang="en-US" dirty="0" err="1" smtClean="0"/>
              <a:t>leukopenia</a:t>
            </a:r>
            <a:r>
              <a:rPr lang="en-US" dirty="0" smtClean="0"/>
              <a:t>, </a:t>
            </a:r>
            <a:r>
              <a:rPr lang="en-US" dirty="0" err="1" smtClean="0"/>
              <a:t>lymphopenia</a:t>
            </a:r>
            <a:r>
              <a:rPr lang="en-US" dirty="0" smtClean="0"/>
              <a:t>, thrombocytopenia, </a:t>
            </a:r>
          </a:p>
          <a:p>
            <a:pPr marL="596646" indent="-514350">
              <a:buAutoNum type="arabicPeriod"/>
            </a:pPr>
            <a:r>
              <a:rPr lang="en-US" dirty="0" smtClean="0"/>
              <a:t>Immunological disorders – anti-DNA, anti-</a:t>
            </a:r>
            <a:r>
              <a:rPr lang="en-US" dirty="0" err="1" smtClean="0"/>
              <a:t>Sm</a:t>
            </a:r>
            <a:endParaRPr lang="en-US" dirty="0" smtClean="0"/>
          </a:p>
          <a:p>
            <a:pPr marL="596646" indent="-514350">
              <a:buAutoNum type="arabicPeriod"/>
            </a:pPr>
            <a:r>
              <a:rPr lang="en-US" dirty="0" smtClean="0"/>
              <a:t>Anti-nuclear antibody  </a:t>
            </a:r>
          </a:p>
        </p:txBody>
      </p:sp>
    </p:spTree>
  </p:cSld>
  <p:clrMapOvr>
    <a:masterClrMapping/>
  </p:clrMapOvr>
  <p:transition>
    <p:push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3562"/>
          </a:xfrm>
        </p:spPr>
        <p:txBody>
          <a:bodyPr>
            <a:noAutofit/>
          </a:bodyPr>
          <a:lstStyle/>
          <a:p>
            <a:r>
              <a:rPr lang="en-US" sz="2000" dirty="0" smtClean="0"/>
              <a:t>ANTINUCLEAR ANTIBODIES IN AUTOIMMUNE DISEASES</a:t>
            </a:r>
            <a:endParaRPr lang="en-US" sz="2000" dirty="0"/>
          </a:p>
        </p:txBody>
      </p:sp>
      <p:pic>
        <p:nvPicPr>
          <p:cNvPr id="4" name="Content Placeholder 3" descr="scan02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1422" t="2714" r="1422" b="13569"/>
          <a:stretch>
            <a:fillRect/>
          </a:stretch>
        </p:blipFill>
        <p:spPr>
          <a:xfrm>
            <a:off x="990600" y="762000"/>
            <a:ext cx="8153399" cy="6095999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714488" cy="9144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MORPHOLOGY IN SLE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990600"/>
            <a:ext cx="7638288" cy="556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Acute necrotizing </a:t>
            </a:r>
            <a:r>
              <a:rPr lang="en-US" dirty="0" err="1" smtClean="0"/>
              <a:t>vasculitis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Kidney –   Minimal </a:t>
            </a:r>
            <a:r>
              <a:rPr lang="en-US" dirty="0" err="1" smtClean="0"/>
              <a:t>Mesangial</a:t>
            </a:r>
            <a:r>
              <a:rPr lang="en-US" dirty="0" smtClean="0"/>
              <a:t> lupus GN</a:t>
            </a:r>
          </a:p>
          <a:p>
            <a:pPr>
              <a:buNone/>
            </a:pPr>
            <a:r>
              <a:rPr lang="en-US" dirty="0" smtClean="0"/>
              <a:t>		       - </a:t>
            </a:r>
            <a:r>
              <a:rPr lang="en-US" dirty="0" err="1" smtClean="0"/>
              <a:t>Mesangial</a:t>
            </a:r>
            <a:r>
              <a:rPr lang="en-US" dirty="0" smtClean="0"/>
              <a:t> Proliferative lupus GN</a:t>
            </a:r>
          </a:p>
          <a:p>
            <a:pPr>
              <a:buNone/>
            </a:pPr>
            <a:r>
              <a:rPr lang="en-US" dirty="0" smtClean="0"/>
              <a:t>		       - Focal Lupus Nephritis</a:t>
            </a:r>
          </a:p>
          <a:p>
            <a:pPr>
              <a:buNone/>
            </a:pPr>
            <a:r>
              <a:rPr lang="en-US" dirty="0" smtClean="0"/>
              <a:t>		       - Diffuse Lupus Nephritis</a:t>
            </a:r>
          </a:p>
          <a:p>
            <a:pPr>
              <a:buNone/>
            </a:pPr>
            <a:r>
              <a:rPr lang="en-US" dirty="0" smtClean="0"/>
              <a:t>		       - Membranous Lupus Nephritis</a:t>
            </a:r>
            <a:endParaRPr lang="en-US" dirty="0" smtClean="0">
              <a:sym typeface="Wingdings" pitchFamily="2" charset="2"/>
            </a:endParaRP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                  - Advanced </a:t>
            </a:r>
            <a:r>
              <a:rPr lang="en-US" dirty="0" err="1" smtClean="0">
                <a:sym typeface="Wingdings" pitchFamily="2" charset="2"/>
              </a:rPr>
              <a:t>Sclerosing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/>
              <a:t>Lupus Nephritis </a:t>
            </a:r>
            <a:r>
              <a:rPr lang="en-US" dirty="0" smtClean="0">
                <a:sym typeface="Wingdings" pitchFamily="2" charset="2"/>
              </a:rPr>
              <a:t> RF</a:t>
            </a:r>
          </a:p>
          <a:p>
            <a:r>
              <a:rPr lang="en-US" dirty="0" smtClean="0">
                <a:sym typeface="Wingdings" pitchFamily="2" charset="2"/>
              </a:rPr>
              <a:t>Skin </a:t>
            </a:r>
          </a:p>
          <a:p>
            <a:r>
              <a:rPr lang="en-US" dirty="0" smtClean="0">
                <a:sym typeface="Wingdings" pitchFamily="2" charset="2"/>
              </a:rPr>
              <a:t>Joints </a:t>
            </a:r>
          </a:p>
          <a:p>
            <a:r>
              <a:rPr lang="en-US" dirty="0" smtClean="0">
                <a:sym typeface="Wingdings" pitchFamily="2" charset="2"/>
              </a:rPr>
              <a:t>CNS </a:t>
            </a:r>
          </a:p>
          <a:p>
            <a:r>
              <a:rPr lang="en-US" dirty="0" smtClean="0">
                <a:sym typeface="Wingdings" pitchFamily="2" charset="2"/>
              </a:rPr>
              <a:t>Spleen </a:t>
            </a:r>
          </a:p>
          <a:p>
            <a:r>
              <a:rPr lang="en-US" dirty="0" err="1" smtClean="0">
                <a:sym typeface="Wingdings" pitchFamily="2" charset="2"/>
              </a:rPr>
              <a:t>Serosal</a:t>
            </a:r>
            <a:r>
              <a:rPr lang="en-US" dirty="0" smtClean="0">
                <a:sym typeface="Wingdings" pitchFamily="2" charset="2"/>
              </a:rPr>
              <a:t> membranes  </a:t>
            </a:r>
          </a:p>
          <a:p>
            <a:r>
              <a:rPr lang="en-US" dirty="0" smtClean="0">
                <a:sym typeface="Wingdings" pitchFamily="2" charset="2"/>
              </a:rPr>
              <a:t>Heart – </a:t>
            </a:r>
            <a:r>
              <a:rPr lang="en-US" dirty="0" err="1" smtClean="0">
                <a:sym typeface="Wingdings" pitchFamily="2" charset="2"/>
              </a:rPr>
              <a:t>myocarditis</a:t>
            </a:r>
            <a:r>
              <a:rPr lang="en-US" dirty="0" smtClean="0">
                <a:sym typeface="Wingdings" pitchFamily="2" charset="2"/>
              </a:rPr>
              <a:t>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	     - </a:t>
            </a:r>
            <a:r>
              <a:rPr lang="en-US" dirty="0" err="1" smtClean="0">
                <a:sym typeface="Wingdings" pitchFamily="2" charset="2"/>
              </a:rPr>
              <a:t>valvular</a:t>
            </a:r>
            <a:r>
              <a:rPr lang="en-US" dirty="0" smtClean="0">
                <a:sym typeface="Wingdings" pitchFamily="2" charset="2"/>
              </a:rPr>
              <a:t> lesion (</a:t>
            </a:r>
            <a:r>
              <a:rPr lang="en-US" dirty="0" err="1" smtClean="0">
                <a:sym typeface="Wingdings" pitchFamily="2" charset="2"/>
              </a:rPr>
              <a:t>Libman</a:t>
            </a:r>
            <a:r>
              <a:rPr lang="en-US" dirty="0" smtClean="0">
                <a:sym typeface="Wingdings" pitchFamily="2" charset="2"/>
              </a:rPr>
              <a:t>-Sack </a:t>
            </a:r>
            <a:r>
              <a:rPr lang="en-US" dirty="0" err="1" smtClean="0">
                <a:sym typeface="Wingdings" pitchFamily="2" charset="2"/>
              </a:rPr>
              <a:t>endocarditis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     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943088" cy="4873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                          NORMAL GLOMERULUS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scan0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810"/>
          <a:stretch>
            <a:fillRect/>
          </a:stretch>
        </p:blipFill>
        <p:spPr>
          <a:xfrm>
            <a:off x="990600" y="533400"/>
            <a:ext cx="7010399" cy="63246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49808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         LUPUS NEPHRITIS </a:t>
            </a:r>
            <a:endParaRPr lang="en-US" sz="3600" dirty="0"/>
          </a:p>
        </p:txBody>
      </p:sp>
      <p:pic>
        <p:nvPicPr>
          <p:cNvPr id="4" name="Content Placeholder 3" descr="scan0205.jpg"/>
          <p:cNvPicPr>
            <a:picLocks noGrp="1" noChangeAspect="1"/>
          </p:cNvPicPr>
          <p:nvPr>
            <p:ph idx="1"/>
          </p:nvPr>
        </p:nvPicPr>
        <p:blipFill>
          <a:blip r:embed="rId2"/>
          <a:srcRect b="37873"/>
          <a:stretch>
            <a:fillRect/>
          </a:stretch>
        </p:blipFill>
        <p:spPr>
          <a:xfrm>
            <a:off x="990600" y="609600"/>
            <a:ext cx="8153400" cy="6248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          LUPUS NEPHRITIS </a:t>
            </a:r>
            <a:endParaRPr lang="en-US" dirty="0"/>
          </a:p>
        </p:txBody>
      </p:sp>
      <p:pic>
        <p:nvPicPr>
          <p:cNvPr id="4" name="Content Placeholder 3" descr="scan0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393" t="62857" r="1977"/>
          <a:stretch>
            <a:fillRect/>
          </a:stretch>
        </p:blipFill>
        <p:spPr>
          <a:xfrm>
            <a:off x="990600" y="990600"/>
            <a:ext cx="8153400" cy="5867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MANIFESTATIONS OF SLE </a:t>
            </a:r>
            <a:endParaRPr lang="en-US" sz="4000" dirty="0"/>
          </a:p>
        </p:txBody>
      </p:sp>
      <p:pic>
        <p:nvPicPr>
          <p:cNvPr id="4" name="Content Placeholder 3" descr="scan02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914400"/>
            <a:ext cx="8153400" cy="59436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09800"/>
            <a:ext cx="7406640" cy="1981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400" dirty="0" smtClean="0"/>
              <a:t>IMMUNE DEFICIENCY </a:t>
            </a:r>
            <a:br>
              <a:rPr lang="en-US" sz="4400" dirty="0" smtClean="0"/>
            </a:br>
            <a:r>
              <a:rPr lang="en-US" sz="4400" dirty="0" smtClean="0"/>
              <a:t>DISEASES</a:t>
            </a:r>
            <a:endParaRPr lang="en-US" sz="5400" dirty="0">
              <a:solidFill>
                <a:srgbClr val="00B0F0"/>
              </a:solidFill>
              <a:latin typeface="Kristen ITC" pitchFamily="66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6096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      REJECTION OF ALLOGRAFT </a:t>
            </a:r>
            <a:endParaRPr lang="en-US" dirty="0"/>
          </a:p>
        </p:txBody>
      </p:sp>
      <p:pic>
        <p:nvPicPr>
          <p:cNvPr id="4" name="Content Placeholder 3" descr="scan01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609600"/>
            <a:ext cx="8153400" cy="6248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571488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IMMUNE DEFICIENCY </a:t>
            </a:r>
            <a:br>
              <a:rPr lang="en-US" sz="4000" dirty="0" smtClean="0"/>
            </a:br>
            <a:r>
              <a:rPr lang="en-US" sz="4000" dirty="0" smtClean="0"/>
              <a:t>	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Two types</a:t>
            </a:r>
          </a:p>
          <a:p>
            <a:r>
              <a:rPr lang="en-US" dirty="0" smtClean="0"/>
              <a:t>Primary immune deficiency diseases</a:t>
            </a:r>
          </a:p>
          <a:p>
            <a:r>
              <a:rPr lang="en-US" dirty="0" smtClean="0"/>
              <a:t>Secondary immune deficiency diseases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6858000" cy="71596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Primary immune deficiency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371600"/>
            <a:ext cx="7467600" cy="510235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Bruton</a:t>
            </a:r>
            <a:r>
              <a:rPr lang="en-US" dirty="0" smtClean="0"/>
              <a:t> disease/X-linked </a:t>
            </a:r>
            <a:r>
              <a:rPr lang="en-US" dirty="0" err="1" smtClean="0"/>
              <a:t>Agammaglobulinemia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Isolated </a:t>
            </a:r>
            <a:r>
              <a:rPr lang="en-US" dirty="0" err="1" smtClean="0"/>
              <a:t>IgA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Digeorge</a:t>
            </a:r>
            <a:r>
              <a:rPr lang="en-US" dirty="0" smtClean="0"/>
              <a:t> syndrome/ </a:t>
            </a:r>
            <a:r>
              <a:rPr lang="en-US" dirty="0" err="1" smtClean="0"/>
              <a:t>Thymic</a:t>
            </a:r>
            <a:r>
              <a:rPr lang="en-US" dirty="0" smtClean="0"/>
              <a:t> </a:t>
            </a:r>
            <a:r>
              <a:rPr lang="en-US" dirty="0" err="1" smtClean="0"/>
              <a:t>hypoplasia</a:t>
            </a:r>
            <a:endParaRPr lang="en-US" dirty="0" smtClean="0"/>
          </a:p>
          <a:p>
            <a:r>
              <a:rPr lang="en-US" dirty="0" smtClean="0"/>
              <a:t>Sever combined immunodeficiency </a:t>
            </a:r>
          </a:p>
          <a:p>
            <a:r>
              <a:rPr lang="en-US" dirty="0" smtClean="0"/>
              <a:t>Immune deficiency with thrombocytopenia &amp; Eczema:  </a:t>
            </a:r>
            <a:r>
              <a:rPr lang="en-US" dirty="0" err="1" smtClean="0"/>
              <a:t>Wiskott</a:t>
            </a:r>
            <a:r>
              <a:rPr lang="en-US" dirty="0" smtClean="0"/>
              <a:t> – Aldrich syndrome </a:t>
            </a:r>
          </a:p>
          <a:p>
            <a:r>
              <a:rPr lang="en-US" dirty="0" smtClean="0"/>
              <a:t>Other genetic deficiencies: complements – C3, C1, C2, C4, C5 – C8 </a:t>
            </a:r>
          </a:p>
          <a:p>
            <a:r>
              <a:rPr lang="en-US" dirty="0" smtClean="0"/>
              <a:t>Phagocyte deficiency – </a:t>
            </a:r>
            <a:r>
              <a:rPr lang="en-US" dirty="0" err="1" smtClean="0"/>
              <a:t>oxidase</a:t>
            </a:r>
            <a:r>
              <a:rPr lang="en-US" dirty="0" smtClean="0"/>
              <a:t> enzyme defect</a:t>
            </a:r>
          </a:p>
          <a:p>
            <a:pPr>
              <a:buNone/>
            </a:pPr>
            <a:r>
              <a:rPr lang="en-US" dirty="0" smtClean="0"/>
              <a:t>  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Secondary immune deficiency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AIDS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SJOGREN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990600"/>
            <a:ext cx="7498080" cy="4800600"/>
          </a:xfrm>
        </p:spPr>
        <p:txBody>
          <a:bodyPr/>
          <a:lstStyle/>
          <a:p>
            <a:pPr marL="596646" indent="-514350">
              <a:lnSpc>
                <a:spcPct val="200000"/>
              </a:lnSpc>
              <a:buAutoNum type="arabicPeriod"/>
            </a:pPr>
            <a:r>
              <a:rPr lang="en-US" dirty="0" err="1" smtClean="0"/>
              <a:t>Keratoconjunctivitis</a:t>
            </a:r>
            <a:r>
              <a:rPr lang="en-US" dirty="0" smtClean="0"/>
              <a:t>  </a:t>
            </a:r>
            <a:r>
              <a:rPr lang="en-US" dirty="0" err="1" smtClean="0"/>
              <a:t>sicca</a:t>
            </a:r>
            <a:r>
              <a:rPr lang="en-US" dirty="0" smtClean="0"/>
              <a:t>—dry eyes </a:t>
            </a:r>
          </a:p>
          <a:p>
            <a:pPr marL="596646" indent="-514350">
              <a:lnSpc>
                <a:spcPct val="200000"/>
              </a:lnSpc>
              <a:buAutoNum type="arabicPeriod"/>
            </a:pPr>
            <a:r>
              <a:rPr lang="en-US" dirty="0" err="1" smtClean="0"/>
              <a:t>Xerostomia</a:t>
            </a:r>
            <a:r>
              <a:rPr lang="en-US" dirty="0" smtClean="0"/>
              <a:t> –dry mouth  </a:t>
            </a:r>
          </a:p>
        </p:txBody>
      </p:sp>
      <p:pic>
        <p:nvPicPr>
          <p:cNvPr id="4" name="Picture 3" descr="scan0001.jpg"/>
          <p:cNvPicPr>
            <a:picLocks noChangeAspect="1"/>
          </p:cNvPicPr>
          <p:nvPr/>
        </p:nvPicPr>
        <p:blipFill>
          <a:blip r:embed="rId2"/>
          <a:srcRect l="9660" r="9660" b="26172"/>
          <a:stretch>
            <a:fillRect/>
          </a:stretch>
        </p:blipFill>
        <p:spPr>
          <a:xfrm>
            <a:off x="1079134" y="3221196"/>
            <a:ext cx="7912465" cy="3053992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Systemic Sclerosis (Scleroderma)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646" indent="-514350">
              <a:buAutoNum type="arabicPeriod"/>
            </a:pPr>
            <a:r>
              <a:rPr lang="en-US" dirty="0" smtClean="0"/>
              <a:t>Excessive fibrosis in multiple tissues </a:t>
            </a:r>
          </a:p>
          <a:p>
            <a:pPr marL="596646" indent="-514350">
              <a:buAutoNum type="arabicPeriod"/>
            </a:pPr>
            <a:r>
              <a:rPr lang="en-US" dirty="0" err="1" smtClean="0"/>
              <a:t>Obliterative</a:t>
            </a:r>
            <a:r>
              <a:rPr lang="en-US" dirty="0" smtClean="0"/>
              <a:t> vascular disease </a:t>
            </a:r>
          </a:p>
          <a:p>
            <a:pPr marL="596646" indent="-514350">
              <a:buAutoNum type="arabicPeriod"/>
            </a:pPr>
            <a:r>
              <a:rPr lang="en-US" dirty="0" smtClean="0"/>
              <a:t>Auto-antibodies  </a:t>
            </a:r>
          </a:p>
        </p:txBody>
      </p:sp>
      <p:pic>
        <p:nvPicPr>
          <p:cNvPr id="4" name="Picture 3" descr="scan0002.jpg"/>
          <p:cNvPicPr>
            <a:picLocks noChangeAspect="1"/>
          </p:cNvPicPr>
          <p:nvPr/>
        </p:nvPicPr>
        <p:blipFill>
          <a:blip r:embed="rId2" cstate="print"/>
          <a:srcRect l="5357" t="1932" r="5357" b="19317"/>
          <a:stretch>
            <a:fillRect/>
          </a:stretch>
        </p:blipFill>
        <p:spPr>
          <a:xfrm>
            <a:off x="5715000" y="2664451"/>
            <a:ext cx="3429000" cy="4193550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AMYLOIDOSIS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8001000" cy="57363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Amyloid</a:t>
            </a:r>
            <a:r>
              <a:rPr lang="en-US" sz="2800" dirty="0" smtClean="0"/>
              <a:t> is a pathologic </a:t>
            </a:r>
            <a:r>
              <a:rPr lang="en-US" sz="2800" dirty="0" err="1" smtClean="0"/>
              <a:t>proteinaceous</a:t>
            </a:r>
            <a:r>
              <a:rPr lang="en-US" sz="2800" dirty="0" smtClean="0"/>
              <a:t> substance, deposited between cells in various tissues and organs of the body in a wide variety of clinical settings.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When this </a:t>
            </a:r>
            <a:r>
              <a:rPr lang="en-US" sz="2800" dirty="0" err="1" smtClean="0"/>
              <a:t>amyloid</a:t>
            </a:r>
            <a:r>
              <a:rPr lang="en-US" sz="2800" dirty="0" smtClean="0"/>
              <a:t> substance get deposited in different organs extracellular space involving components of the immune system, it is called </a:t>
            </a:r>
            <a:r>
              <a:rPr lang="en-US" sz="2800" dirty="0" err="1" smtClean="0"/>
              <a:t>amyloidosis</a:t>
            </a:r>
            <a:r>
              <a:rPr lang="en-US" sz="2800" dirty="0" smtClean="0"/>
              <a:t>   </a:t>
            </a:r>
            <a:endParaRPr lang="en-US" sz="2800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077200" cy="5638800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Amyloid</a:t>
            </a:r>
            <a:r>
              <a:rPr lang="en-US" dirty="0" smtClean="0"/>
              <a:t> </a:t>
            </a:r>
            <a:r>
              <a:rPr lang="en-US" sz="2800" dirty="0" smtClean="0"/>
              <a:t>appears as an amorphous, </a:t>
            </a:r>
            <a:r>
              <a:rPr lang="en-US" sz="2800" dirty="0" err="1" smtClean="0"/>
              <a:t>eosinophilic</a:t>
            </a:r>
            <a:r>
              <a:rPr lang="en-US" sz="2800" dirty="0" smtClean="0"/>
              <a:t>, hyaline, extracellular substance that, with progressive accumulation, encroaches on and produces pressure atrophy of adjacent cells.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Congo red stain </a:t>
            </a:r>
            <a:r>
              <a:rPr lang="en-US" sz="2800" dirty="0" smtClean="0"/>
              <a:t>differentiates </a:t>
            </a:r>
            <a:r>
              <a:rPr lang="en-US" sz="2800" dirty="0" err="1" smtClean="0"/>
              <a:t>amyloid</a:t>
            </a:r>
            <a:r>
              <a:rPr lang="en-US" sz="2800" dirty="0" smtClean="0"/>
              <a:t> from collagen and fibrin due to its green birefringence observed by polarizing microscopy and it appears as pink or red color in tissue deposits under ordinary light microscope.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601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smtClean="0"/>
              <a:t>AL (</a:t>
            </a:r>
            <a:r>
              <a:rPr lang="en-US" sz="3200" dirty="0" err="1" smtClean="0"/>
              <a:t>amyloid</a:t>
            </a:r>
            <a:r>
              <a:rPr lang="en-US" sz="3200" dirty="0" smtClean="0"/>
              <a:t> light chain) immunoglobulin light chain.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AA (</a:t>
            </a:r>
            <a:r>
              <a:rPr lang="en-US" sz="3200" dirty="0" err="1" smtClean="0"/>
              <a:t>amyloid</a:t>
            </a:r>
            <a:r>
              <a:rPr lang="en-US" sz="3200" dirty="0" smtClean="0"/>
              <a:t> associated) </a:t>
            </a:r>
            <a:r>
              <a:rPr lang="en-US" sz="3200" dirty="0" err="1" smtClean="0"/>
              <a:t>nonimmunoglobulin</a:t>
            </a:r>
            <a:r>
              <a:rPr lang="en-US" sz="3200" dirty="0" smtClean="0"/>
              <a:t> protein synthesized by the liver.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</a:t>
            </a:r>
            <a:r>
              <a:rPr lang="el-GR" sz="3200" dirty="0" smtClean="0"/>
              <a:t>β</a:t>
            </a:r>
            <a:r>
              <a:rPr lang="en-US" sz="3200" dirty="0" smtClean="0"/>
              <a:t> </a:t>
            </a:r>
            <a:r>
              <a:rPr lang="en-US" sz="3200" dirty="0" err="1" smtClean="0"/>
              <a:t>amyloid</a:t>
            </a:r>
            <a:r>
              <a:rPr lang="en-US" sz="3200" dirty="0" smtClean="0"/>
              <a:t> seen in cerebral lesions of Alzheimer disease. </a:t>
            </a:r>
            <a:r>
              <a:rPr lang="en-US" dirty="0" smtClean="0"/>
              <a:t>     </a:t>
            </a:r>
          </a:p>
          <a:p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PATHOGENESIS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267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/>
              <a:t>Amyloidosis</a:t>
            </a:r>
            <a:r>
              <a:rPr lang="en-US" sz="3200" dirty="0" smtClean="0"/>
              <a:t> results from abnormal folding of protein which are deposited as fibrils in extracellular tissues and disrupt abnormal function.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Newly synthesized protein get deposited into unstable folds. </a:t>
            </a:r>
          </a:p>
        </p:txBody>
      </p:sp>
    </p:spTree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MORPHOLOGICAL PATTERNS OF     			GRAFT REJECTION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On the basis of time course and morphology of rejection reactions they have been classified as</a:t>
            </a:r>
          </a:p>
          <a:p>
            <a:r>
              <a:rPr lang="en-US" dirty="0" err="1" smtClean="0"/>
              <a:t>Hyperacute</a:t>
            </a:r>
            <a:r>
              <a:rPr lang="en-US" dirty="0" smtClean="0"/>
              <a:t> Rejection</a:t>
            </a:r>
          </a:p>
          <a:p>
            <a:r>
              <a:rPr lang="en-US" dirty="0" smtClean="0"/>
              <a:t>Acute Rejection</a:t>
            </a:r>
          </a:p>
          <a:p>
            <a:pPr>
              <a:buNone/>
            </a:pPr>
            <a:r>
              <a:rPr lang="en-US" dirty="0" smtClean="0"/>
              <a:t>   Acute cellular Rejection</a:t>
            </a:r>
          </a:p>
          <a:p>
            <a:pPr>
              <a:buNone/>
            </a:pPr>
            <a:r>
              <a:rPr lang="en-US" dirty="0" smtClean="0"/>
              <a:t>   Acute </a:t>
            </a:r>
            <a:r>
              <a:rPr lang="en-US" dirty="0" err="1" smtClean="0"/>
              <a:t>humoral</a:t>
            </a:r>
            <a:r>
              <a:rPr lang="en-US" dirty="0" smtClean="0"/>
              <a:t> Rejection</a:t>
            </a:r>
          </a:p>
          <a:p>
            <a:r>
              <a:rPr lang="en-US" dirty="0" smtClean="0"/>
              <a:t>Chronic Rejection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sz="4400" dirty="0" smtClean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5053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Macroscopically affected organs are enlarged firm </a:t>
            </a:r>
            <a:r>
              <a:rPr lang="en-US" dirty="0" smtClean="0"/>
              <a:t>with</a:t>
            </a:r>
            <a:r>
              <a:rPr lang="en-US" sz="3200" dirty="0" smtClean="0"/>
              <a:t> heavy waxy appearance. 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Microscopically </a:t>
            </a:r>
            <a:r>
              <a:rPr lang="en-US" sz="3200" dirty="0" err="1" smtClean="0"/>
              <a:t>amyloidosis</a:t>
            </a:r>
            <a:r>
              <a:rPr lang="en-US" sz="3200" dirty="0" smtClean="0"/>
              <a:t> is appreciated by Congo red stain showing pink amorphous material under ordinary microscope and green birefringence appearance under polarizing microscopy.    </a:t>
            </a:r>
            <a:endParaRPr lang="en-US" sz="3200" dirty="0"/>
          </a:p>
        </p:txBody>
      </p:sp>
    </p:spTree>
  </p:cSld>
  <p:clrMapOvr>
    <a:masterClrMapping/>
  </p:clrMapOvr>
  <p:transition>
    <p:push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00600"/>
          </a:xfrm>
        </p:spPr>
        <p:txBody>
          <a:bodyPr/>
          <a:lstStyle/>
          <a:p>
            <a:r>
              <a:rPr lang="en-US" dirty="0" smtClean="0"/>
              <a:t>It include non-specific features such as weakness, weight loss and syncope. </a:t>
            </a:r>
          </a:p>
          <a:p>
            <a:r>
              <a:rPr lang="en-US" dirty="0" smtClean="0"/>
              <a:t>Renal involvement leads to </a:t>
            </a:r>
            <a:r>
              <a:rPr lang="en-US" dirty="0" err="1" smtClean="0"/>
              <a:t>proteinuria</a:t>
            </a:r>
            <a:r>
              <a:rPr lang="en-US" dirty="0" smtClean="0"/>
              <a:t> and uremia. </a:t>
            </a:r>
          </a:p>
          <a:p>
            <a:r>
              <a:rPr lang="en-US" dirty="0" smtClean="0"/>
              <a:t>Cardiac involvement present as CHF, arrhythmias, restrictive pattern of </a:t>
            </a:r>
            <a:r>
              <a:rPr lang="en-US" dirty="0" err="1" smtClean="0"/>
              <a:t>cardiomyopathy</a:t>
            </a:r>
            <a:r>
              <a:rPr lang="en-US" dirty="0" smtClean="0"/>
              <a:t>.</a:t>
            </a:r>
          </a:p>
          <a:p>
            <a:r>
              <a:rPr lang="en-US" dirty="0" smtClean="0"/>
              <a:t>GI </a:t>
            </a:r>
            <a:r>
              <a:rPr lang="en-US" dirty="0" err="1" smtClean="0"/>
              <a:t>amyloidosis</a:t>
            </a:r>
            <a:r>
              <a:rPr lang="en-US" dirty="0" smtClean="0"/>
              <a:t> present as </a:t>
            </a:r>
            <a:r>
              <a:rPr lang="en-US" dirty="0" err="1" smtClean="0"/>
              <a:t>malabsorption</a:t>
            </a:r>
            <a:r>
              <a:rPr lang="en-US" dirty="0" smtClean="0"/>
              <a:t>, diarrhea and disturbances in digestion.      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09800"/>
            <a:ext cx="7406640" cy="1981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400" dirty="0" smtClean="0"/>
              <a:t>IMMUNE DEFICIENCY </a:t>
            </a:r>
            <a:br>
              <a:rPr lang="en-US" sz="4400" dirty="0" smtClean="0"/>
            </a:br>
            <a:r>
              <a:rPr lang="en-US" sz="4400" dirty="0" smtClean="0"/>
              <a:t>DISEASES</a:t>
            </a:r>
            <a:endParaRPr lang="en-US" sz="5400" dirty="0">
              <a:solidFill>
                <a:srgbClr val="00B0F0"/>
              </a:solidFill>
              <a:latin typeface="Kristen ITC" pitchFamily="66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571488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IMMUNE DEFICIENCY </a:t>
            </a:r>
            <a:br>
              <a:rPr lang="en-US" sz="4000" dirty="0" smtClean="0"/>
            </a:br>
            <a:r>
              <a:rPr lang="en-US" sz="4000" dirty="0" smtClean="0"/>
              <a:t>	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Two types</a:t>
            </a:r>
          </a:p>
          <a:p>
            <a:r>
              <a:rPr lang="en-US" dirty="0" smtClean="0"/>
              <a:t>Primary immune deficiency diseases</a:t>
            </a:r>
          </a:p>
          <a:p>
            <a:r>
              <a:rPr lang="en-US" dirty="0" smtClean="0"/>
              <a:t>Secondary immune deficiency diseases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6858000" cy="71596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Primary immune deficiency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371600"/>
            <a:ext cx="7467600" cy="510235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Bruton</a:t>
            </a:r>
            <a:r>
              <a:rPr lang="en-US" dirty="0" smtClean="0"/>
              <a:t> disease/X-linked </a:t>
            </a:r>
            <a:r>
              <a:rPr lang="en-US" dirty="0" err="1" smtClean="0"/>
              <a:t>Agammaglobulinemia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Isolated </a:t>
            </a:r>
            <a:r>
              <a:rPr lang="en-US" dirty="0" err="1" smtClean="0"/>
              <a:t>IgA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Digeorge</a:t>
            </a:r>
            <a:r>
              <a:rPr lang="en-US" dirty="0" smtClean="0"/>
              <a:t> syndrome/ </a:t>
            </a:r>
            <a:r>
              <a:rPr lang="en-US" dirty="0" err="1" smtClean="0"/>
              <a:t>Thymic</a:t>
            </a:r>
            <a:r>
              <a:rPr lang="en-US" dirty="0" smtClean="0"/>
              <a:t> </a:t>
            </a:r>
            <a:r>
              <a:rPr lang="en-US" dirty="0" err="1" smtClean="0"/>
              <a:t>hypoplasia</a:t>
            </a:r>
            <a:endParaRPr lang="en-US" dirty="0" smtClean="0"/>
          </a:p>
          <a:p>
            <a:r>
              <a:rPr lang="en-US" dirty="0" smtClean="0"/>
              <a:t>Sever combined immunodeficiency </a:t>
            </a:r>
          </a:p>
          <a:p>
            <a:r>
              <a:rPr lang="en-US" dirty="0" smtClean="0"/>
              <a:t>Immune deficiency with thrombocytopenia &amp; Eczema:  </a:t>
            </a:r>
            <a:r>
              <a:rPr lang="en-US" dirty="0" err="1" smtClean="0"/>
              <a:t>Wiskott</a:t>
            </a:r>
            <a:r>
              <a:rPr lang="en-US" dirty="0" smtClean="0"/>
              <a:t> – Aldrich syndrome </a:t>
            </a:r>
          </a:p>
          <a:p>
            <a:r>
              <a:rPr lang="en-US" dirty="0" smtClean="0"/>
              <a:t>Other genetic deficiencies: complements – C3, C1, C2, C4, C5 – C8 </a:t>
            </a:r>
          </a:p>
          <a:p>
            <a:r>
              <a:rPr lang="en-US" dirty="0" smtClean="0"/>
              <a:t>Phagocyte deficiency – </a:t>
            </a:r>
            <a:r>
              <a:rPr lang="en-US" dirty="0" err="1" smtClean="0"/>
              <a:t>oxidase</a:t>
            </a:r>
            <a:r>
              <a:rPr lang="en-US" dirty="0" smtClean="0"/>
              <a:t> enzyme defect</a:t>
            </a:r>
          </a:p>
          <a:p>
            <a:pPr>
              <a:buNone/>
            </a:pPr>
            <a:r>
              <a:rPr lang="en-US" dirty="0" smtClean="0"/>
              <a:t>  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Secondary immune deficiency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AIDS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86000"/>
            <a:ext cx="67056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Program Files\Microsoft Office\MEDIA\OFFICE12\Lines\BD14710_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200400"/>
            <a:ext cx="5715000" cy="5334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467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Secondary immune deficiency – AIDS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219200"/>
            <a:ext cx="7467600" cy="525475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i="1" dirty="0" smtClean="0">
                <a:solidFill>
                  <a:srgbClr val="00B0F0"/>
                </a:solidFill>
              </a:rPr>
              <a:t>EPIDEMIOLOGY</a:t>
            </a:r>
            <a:r>
              <a:rPr lang="en-US" i="1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Homosexual/Bisexual  		50%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Intravenous drug abusers 		25%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Hemophiliacs 				0.5%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Blood recipients 			01%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Heterosexual contacts 		10%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   </a:t>
            </a:r>
            <a:r>
              <a:rPr lang="en-US" sz="4800" dirty="0" smtClean="0">
                <a:solidFill>
                  <a:srgbClr val="7030A0"/>
                </a:solidFill>
              </a:rPr>
              <a:t>Structure of HIV 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21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52600" y="1518825"/>
            <a:ext cx="5410200" cy="4584392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Entry of HIV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21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4958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MORPHOLOGICAL PATTERNS OF GRAFT REJECTION </a:t>
            </a:r>
            <a:endParaRPr lang="en-US" sz="2800" dirty="0"/>
          </a:p>
        </p:txBody>
      </p:sp>
      <p:pic>
        <p:nvPicPr>
          <p:cNvPr id="4" name="Content Placeholder 3" descr="scan01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752600"/>
            <a:ext cx="8153400" cy="2906268"/>
          </a:xfrm>
        </p:spPr>
      </p:pic>
      <p:sp>
        <p:nvSpPr>
          <p:cNvPr id="5" name="TextBox 4"/>
          <p:cNvSpPr txBox="1"/>
          <p:nvPr/>
        </p:nvSpPr>
        <p:spPr>
          <a:xfrm>
            <a:off x="1066800" y="4800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dirty="0" err="1" smtClean="0"/>
              <a:t>Hyperacute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76600" y="4800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Acute cellular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4800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Acute </a:t>
            </a:r>
            <a:r>
              <a:rPr lang="en-US" dirty="0" err="1" smtClean="0"/>
              <a:t>humoral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4800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Chronic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Life Cycle of HIV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21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" y="838200"/>
            <a:ext cx="9144000" cy="60198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Pathogenesis of HIV Infection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scan021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14600" y="685800"/>
            <a:ext cx="3581400" cy="61722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7159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Mechanisms of CD4 Cell Loss in HIV</a:t>
            </a:r>
            <a:r>
              <a:rPr lang="en-US" sz="3200" dirty="0" smtClean="0"/>
              <a:t>  </a:t>
            </a:r>
            <a:endParaRPr lang="en-US" sz="3200" dirty="0"/>
          </a:p>
        </p:txBody>
      </p:sp>
      <p:pic>
        <p:nvPicPr>
          <p:cNvPr id="4" name="Content Placeholder 3" descr="scan021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867399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DEFECT OF IMMUNE FUNCTIONS IN AIDS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914400"/>
            <a:ext cx="7866888" cy="5334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u="sng" dirty="0" err="1" smtClean="0"/>
              <a:t>Lymphopenia</a:t>
            </a:r>
            <a:r>
              <a:rPr lang="en-US" u="sng" dirty="0" smtClean="0"/>
              <a:t>: </a:t>
            </a:r>
          </a:p>
          <a:p>
            <a:pPr>
              <a:buFontTx/>
              <a:buChar char="-"/>
            </a:pPr>
            <a:r>
              <a:rPr lang="en-US" dirty="0" smtClean="0"/>
              <a:t>Predominantly caused by selective loss of the CD4 helper T-cell subset; inversion of CD4:CD8 ratio </a:t>
            </a:r>
          </a:p>
          <a:p>
            <a:pPr>
              <a:buNone/>
            </a:pPr>
            <a:r>
              <a:rPr lang="en-US" u="sng" dirty="0" smtClean="0"/>
              <a:t>Decreased T-Cell Function in Vivo:</a:t>
            </a:r>
          </a:p>
          <a:p>
            <a:pPr>
              <a:buFontTx/>
              <a:buChar char="-"/>
            </a:pPr>
            <a:r>
              <a:rPr lang="en-US" dirty="0" smtClean="0"/>
              <a:t>Preferential loss of activated and memory T cells</a:t>
            </a:r>
          </a:p>
          <a:p>
            <a:pPr>
              <a:buFontTx/>
              <a:buChar char="-"/>
            </a:pPr>
            <a:r>
              <a:rPr lang="en-US" dirty="0" smtClean="0"/>
              <a:t>Decreased delayed –type hypersensitivity </a:t>
            </a:r>
          </a:p>
          <a:p>
            <a:pPr>
              <a:buFontTx/>
              <a:buChar char="-"/>
            </a:pPr>
            <a:r>
              <a:rPr lang="en-US" dirty="0" smtClean="0"/>
              <a:t>Susceptibility to opportunistic infections</a:t>
            </a:r>
          </a:p>
          <a:p>
            <a:pPr>
              <a:buFontTx/>
              <a:buChar char="-"/>
            </a:pPr>
            <a:r>
              <a:rPr lang="en-US" dirty="0" smtClean="0"/>
              <a:t>Susceptibility to </a:t>
            </a:r>
            <a:r>
              <a:rPr lang="en-US" dirty="0" err="1" smtClean="0"/>
              <a:t>neoplasms</a:t>
            </a:r>
            <a:r>
              <a:rPr lang="en-US" dirty="0" smtClean="0"/>
              <a:t>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457200"/>
            <a:ext cx="7866888" cy="6096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u="sng" dirty="0" smtClean="0"/>
              <a:t>Altered T-Cell Function in Vitro:</a:t>
            </a:r>
          </a:p>
          <a:p>
            <a:pPr>
              <a:buFontTx/>
              <a:buChar char="-"/>
            </a:pPr>
            <a:r>
              <a:rPr lang="en-US" dirty="0" smtClean="0"/>
              <a:t>Decreased proliferative response to </a:t>
            </a:r>
            <a:r>
              <a:rPr lang="en-US" dirty="0" err="1" smtClean="0"/>
              <a:t>mitogens</a:t>
            </a:r>
            <a:r>
              <a:rPr lang="en-US" dirty="0" smtClean="0"/>
              <a:t>, </a:t>
            </a:r>
            <a:r>
              <a:rPr lang="en-US" dirty="0" err="1" smtClean="0"/>
              <a:t>alloantigens</a:t>
            </a:r>
            <a:r>
              <a:rPr lang="en-US" dirty="0" smtClean="0"/>
              <a:t>, and soluble antigens</a:t>
            </a:r>
          </a:p>
          <a:p>
            <a:pPr>
              <a:buFontTx/>
              <a:buChar char="-"/>
            </a:pPr>
            <a:r>
              <a:rPr lang="en-US" dirty="0" smtClean="0"/>
              <a:t>Decreased </a:t>
            </a:r>
            <a:r>
              <a:rPr lang="en-US" dirty="0" err="1" smtClean="0"/>
              <a:t>cytotoxicity</a:t>
            </a:r>
            <a:r>
              <a:rPr lang="en-US" dirty="0" smtClean="0"/>
              <a:t> </a:t>
            </a:r>
          </a:p>
          <a:p>
            <a:pPr>
              <a:buFontTx/>
              <a:buChar char="-"/>
            </a:pPr>
            <a:r>
              <a:rPr lang="en-US" dirty="0" smtClean="0"/>
              <a:t>Decreased helper function for B-cell antibody production </a:t>
            </a:r>
          </a:p>
          <a:p>
            <a:pPr>
              <a:buFontTx/>
              <a:buChar char="-"/>
            </a:pPr>
            <a:r>
              <a:rPr lang="en-US" dirty="0" smtClean="0"/>
              <a:t>Decreased IL-2 AND IFN-</a:t>
            </a:r>
            <a:r>
              <a:rPr lang="el-GR" dirty="0" smtClean="0">
                <a:latin typeface="Georgia"/>
              </a:rPr>
              <a:t>γ</a:t>
            </a:r>
            <a:r>
              <a:rPr lang="en-US" dirty="0" smtClean="0">
                <a:latin typeface="Georgia"/>
              </a:rPr>
              <a:t> production </a:t>
            </a:r>
          </a:p>
          <a:p>
            <a:pPr>
              <a:buNone/>
            </a:pPr>
            <a:r>
              <a:rPr lang="en-US" u="sng" dirty="0" smtClean="0">
                <a:latin typeface="Georgia"/>
              </a:rPr>
              <a:t>Altered </a:t>
            </a:r>
            <a:r>
              <a:rPr lang="en-US" u="sng" dirty="0" err="1" smtClean="0">
                <a:latin typeface="Georgia"/>
              </a:rPr>
              <a:t>monocyte</a:t>
            </a:r>
            <a:r>
              <a:rPr lang="en-US" u="sng" dirty="0" smtClean="0">
                <a:latin typeface="Georgia"/>
              </a:rPr>
              <a:t> or Macrophage Functions:</a:t>
            </a:r>
          </a:p>
          <a:p>
            <a:pPr>
              <a:buFontTx/>
              <a:buChar char="-"/>
            </a:pPr>
            <a:r>
              <a:rPr lang="en-US" dirty="0" smtClean="0"/>
              <a:t>Decreased </a:t>
            </a:r>
            <a:r>
              <a:rPr lang="en-US" dirty="0" err="1" smtClean="0"/>
              <a:t>chemotxis</a:t>
            </a:r>
            <a:r>
              <a:rPr lang="en-US" dirty="0" smtClean="0"/>
              <a:t> and </a:t>
            </a:r>
            <a:r>
              <a:rPr lang="en-US" dirty="0" err="1" smtClean="0"/>
              <a:t>phagocytosis</a:t>
            </a:r>
            <a:r>
              <a:rPr lang="en-US" dirty="0" smtClean="0"/>
              <a:t> </a:t>
            </a:r>
          </a:p>
          <a:p>
            <a:pPr>
              <a:buFontTx/>
              <a:buChar char="-"/>
            </a:pPr>
            <a:r>
              <a:rPr lang="en-US" dirty="0" err="1" smtClean="0"/>
              <a:t>Decresed</a:t>
            </a:r>
            <a:r>
              <a:rPr lang="en-US" dirty="0" smtClean="0"/>
              <a:t> HLA class II antigen expression </a:t>
            </a:r>
          </a:p>
          <a:p>
            <a:pPr>
              <a:buFontTx/>
              <a:buChar char="-"/>
            </a:pPr>
            <a:r>
              <a:rPr lang="en-US" dirty="0" smtClean="0"/>
              <a:t>Diminished capacity to present antigen to T cells</a:t>
            </a:r>
          </a:p>
          <a:p>
            <a:pPr>
              <a:buFontTx/>
              <a:buChar char="-"/>
            </a:pPr>
            <a:r>
              <a:rPr lang="en-US" dirty="0" smtClean="0"/>
              <a:t>Increased spontaneous secretion of IL-1, TNF, IL-6 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609600"/>
            <a:ext cx="7866888" cy="5867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Polyclonal B-Cell Activation:</a:t>
            </a:r>
          </a:p>
          <a:p>
            <a:pPr>
              <a:buFontTx/>
              <a:buChar char="-"/>
            </a:pPr>
            <a:r>
              <a:rPr lang="en-US" dirty="0" err="1" smtClean="0"/>
              <a:t>Hypergammaglobulinemia</a:t>
            </a:r>
            <a:r>
              <a:rPr lang="en-US" dirty="0" smtClean="0"/>
              <a:t> and circulating immune complexes</a:t>
            </a:r>
          </a:p>
          <a:p>
            <a:pPr>
              <a:buFontTx/>
              <a:buChar char="-"/>
            </a:pPr>
            <a:r>
              <a:rPr lang="en-US" dirty="0" smtClean="0"/>
              <a:t>Inability to mount de novo antibody response to a new antigen </a:t>
            </a:r>
          </a:p>
          <a:p>
            <a:pPr>
              <a:buFontTx/>
              <a:buChar char="-"/>
            </a:pPr>
            <a:r>
              <a:rPr lang="en-US" dirty="0" smtClean="0"/>
              <a:t>Poor responses to normal signals for B-cell activation in vitro. </a:t>
            </a:r>
          </a:p>
          <a:p>
            <a:pPr>
              <a:buNone/>
            </a:pPr>
            <a:r>
              <a:rPr lang="en-US" dirty="0" smtClean="0"/>
              <a:t>IFN-</a:t>
            </a:r>
            <a:r>
              <a:rPr lang="el-GR" dirty="0" smtClean="0">
                <a:latin typeface="Georgia"/>
              </a:rPr>
              <a:t>γ</a:t>
            </a:r>
            <a:r>
              <a:rPr lang="en-US" dirty="0" smtClean="0">
                <a:latin typeface="Georgia"/>
              </a:rPr>
              <a:t> interferon-</a:t>
            </a:r>
            <a:r>
              <a:rPr lang="el-GR" dirty="0" smtClean="0">
                <a:latin typeface="Georgia"/>
              </a:rPr>
              <a:t> γ</a:t>
            </a:r>
            <a:r>
              <a:rPr lang="en-US" dirty="0" smtClean="0">
                <a:latin typeface="Georgia"/>
              </a:rPr>
              <a:t> IL-1, interleukin-1; TNF, tumor necrosis factor. 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11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Clinical course of HIV Infection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can021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685801"/>
            <a:ext cx="9144000" cy="61722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Aids defining infections &amp; neoplasm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943088" cy="5105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u="sng" dirty="0" smtClean="0"/>
              <a:t>INFECTIONS:</a:t>
            </a:r>
          </a:p>
          <a:p>
            <a:pPr>
              <a:buNone/>
            </a:pPr>
            <a:r>
              <a:rPr lang="en-US" dirty="0" err="1" smtClean="0"/>
              <a:t>Protozoal</a:t>
            </a:r>
            <a:r>
              <a:rPr lang="en-US" dirty="0" smtClean="0"/>
              <a:t> &amp; </a:t>
            </a:r>
            <a:r>
              <a:rPr lang="en-US" dirty="0" err="1" smtClean="0"/>
              <a:t>helminthic</a:t>
            </a:r>
            <a:r>
              <a:rPr lang="en-US" dirty="0" smtClean="0"/>
              <a:t> infections: </a:t>
            </a:r>
          </a:p>
          <a:p>
            <a:pPr>
              <a:buFontTx/>
              <a:buChar char="-"/>
            </a:pPr>
            <a:r>
              <a:rPr lang="en-US" dirty="0" smtClean="0"/>
              <a:t>Cryptosporidiosis or </a:t>
            </a:r>
            <a:r>
              <a:rPr lang="en-US" dirty="0" err="1" smtClean="0"/>
              <a:t>isospordiosis</a:t>
            </a:r>
            <a:r>
              <a:rPr lang="en-US" dirty="0" smtClean="0"/>
              <a:t> (enteritis)</a:t>
            </a:r>
          </a:p>
          <a:p>
            <a:pPr>
              <a:buFontTx/>
              <a:buChar char="-"/>
            </a:pPr>
            <a:r>
              <a:rPr lang="en-US" dirty="0" err="1" smtClean="0"/>
              <a:t>Pneumocystosis</a:t>
            </a:r>
            <a:r>
              <a:rPr lang="en-US" dirty="0" smtClean="0"/>
              <a:t> (pneumonia or disseminated infections)</a:t>
            </a:r>
          </a:p>
          <a:p>
            <a:pPr>
              <a:buFontTx/>
              <a:buChar char="-"/>
            </a:pPr>
            <a:r>
              <a:rPr lang="en-US" dirty="0" smtClean="0"/>
              <a:t>Toxoplasmosis (pneumonia or CNS infection)</a:t>
            </a:r>
          </a:p>
          <a:p>
            <a:pPr>
              <a:buNone/>
            </a:pPr>
            <a:r>
              <a:rPr lang="en-US" u="sng" dirty="0" smtClean="0"/>
              <a:t>FUNGAL INFECTIONS: </a:t>
            </a:r>
          </a:p>
          <a:p>
            <a:pPr>
              <a:buFontTx/>
              <a:buChar char="-"/>
            </a:pPr>
            <a:r>
              <a:rPr lang="en-US" dirty="0" err="1" smtClean="0"/>
              <a:t>Candidiasis</a:t>
            </a:r>
            <a:r>
              <a:rPr lang="en-US" dirty="0" smtClean="0"/>
              <a:t> (esophageal, tracheal, or pulmonary)</a:t>
            </a:r>
          </a:p>
          <a:p>
            <a:pPr>
              <a:buFontTx/>
              <a:buChar char="-"/>
            </a:pPr>
            <a:r>
              <a:rPr lang="en-US" dirty="0" err="1" smtClean="0"/>
              <a:t>Cryptococcosis</a:t>
            </a:r>
            <a:r>
              <a:rPr lang="en-US" dirty="0" smtClean="0"/>
              <a:t> (CNS infection)</a:t>
            </a:r>
          </a:p>
          <a:p>
            <a:pPr>
              <a:buFontTx/>
              <a:buChar char="-"/>
            </a:pPr>
            <a:r>
              <a:rPr lang="en-US" dirty="0" err="1" smtClean="0"/>
              <a:t>Coccidioidomycosis</a:t>
            </a:r>
            <a:r>
              <a:rPr lang="en-US" dirty="0" smtClean="0"/>
              <a:t> (disseminated)</a:t>
            </a:r>
          </a:p>
          <a:p>
            <a:pPr>
              <a:buFontTx/>
              <a:buChar char="-"/>
            </a:pPr>
            <a:r>
              <a:rPr lang="en-US" dirty="0" err="1" smtClean="0"/>
              <a:t>Histoplasmosis</a:t>
            </a:r>
            <a:r>
              <a:rPr lang="en-US" dirty="0" smtClean="0"/>
              <a:t> (disseminated) 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81000"/>
            <a:ext cx="8153400" cy="5867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u="sng" dirty="0" smtClean="0"/>
              <a:t>BACTERIAL INFECTIONS: </a:t>
            </a:r>
          </a:p>
          <a:p>
            <a:pPr>
              <a:buFontTx/>
              <a:buChar char="-"/>
            </a:pPr>
            <a:r>
              <a:rPr lang="en-US" dirty="0" err="1" smtClean="0"/>
              <a:t>Mycobacteriosis</a:t>
            </a:r>
            <a:r>
              <a:rPr lang="en-US" dirty="0" smtClean="0"/>
              <a:t> (“atypical,” e.g., Mycobacterium </a:t>
            </a:r>
            <a:r>
              <a:rPr lang="en-US" dirty="0" err="1" smtClean="0"/>
              <a:t>avium</a:t>
            </a:r>
            <a:r>
              <a:rPr lang="en-US" dirty="0" smtClean="0"/>
              <a:t>-intracellular, disseminated or </a:t>
            </a:r>
            <a:r>
              <a:rPr lang="en-US" dirty="0" err="1" smtClean="0"/>
              <a:t>extrapulmonary</a:t>
            </a:r>
            <a:r>
              <a:rPr lang="en-US" dirty="0" smtClean="0"/>
              <a:t>; M. tuberculosis, pulmonary or </a:t>
            </a:r>
            <a:r>
              <a:rPr lang="en-US" dirty="0" err="1" smtClean="0"/>
              <a:t>extrapulmonary</a:t>
            </a:r>
            <a:r>
              <a:rPr lang="en-US" dirty="0" smtClean="0"/>
              <a:t>)</a:t>
            </a:r>
          </a:p>
          <a:p>
            <a:pPr>
              <a:buFontTx/>
              <a:buChar char="-"/>
            </a:pPr>
            <a:r>
              <a:rPr lang="en-US" dirty="0" err="1" smtClean="0"/>
              <a:t>Nocardiosis</a:t>
            </a:r>
            <a:r>
              <a:rPr lang="en-US" dirty="0" smtClean="0"/>
              <a:t> (pneumonia, meningitis, disseminated) </a:t>
            </a:r>
          </a:p>
          <a:p>
            <a:pPr>
              <a:buFontTx/>
              <a:buChar char="-"/>
            </a:pPr>
            <a:r>
              <a:rPr lang="en-US" dirty="0" err="1" smtClean="0"/>
              <a:t>Slamonella</a:t>
            </a:r>
            <a:r>
              <a:rPr lang="en-US" dirty="0" smtClean="0"/>
              <a:t> infections, disseminated</a:t>
            </a:r>
          </a:p>
          <a:p>
            <a:pPr>
              <a:buNone/>
            </a:pPr>
            <a:r>
              <a:rPr lang="en-US" u="sng" dirty="0" smtClean="0"/>
              <a:t>VIRAL INFECTIONS: </a:t>
            </a:r>
          </a:p>
          <a:p>
            <a:pPr>
              <a:buFontTx/>
              <a:buChar char="-"/>
            </a:pPr>
            <a:r>
              <a:rPr lang="en-US" dirty="0" err="1" smtClean="0"/>
              <a:t>Cytogegalovirus</a:t>
            </a:r>
            <a:r>
              <a:rPr lang="en-US" dirty="0" smtClean="0"/>
              <a:t> (pulmonary, intestinal, retinitis, or CNS infections)</a:t>
            </a:r>
          </a:p>
          <a:p>
            <a:pPr>
              <a:buFontTx/>
              <a:buChar char="-"/>
            </a:pPr>
            <a:r>
              <a:rPr lang="en-US" dirty="0" smtClean="0"/>
              <a:t>Herpes simplex virus (localized or disseminated)</a:t>
            </a:r>
          </a:p>
          <a:p>
            <a:pPr>
              <a:buFontTx/>
              <a:buChar char="-"/>
            </a:pPr>
            <a:r>
              <a:rPr lang="en-US" dirty="0" err="1" smtClean="0"/>
              <a:t>Varicella</a:t>
            </a:r>
            <a:r>
              <a:rPr lang="en-US" dirty="0" smtClean="0"/>
              <a:t>-zoster virus (localized or disseminated)</a:t>
            </a:r>
          </a:p>
          <a:p>
            <a:pPr>
              <a:buFontTx/>
              <a:buChar char="-"/>
            </a:pPr>
            <a:r>
              <a:rPr lang="en-US" dirty="0" smtClean="0"/>
              <a:t>Progressive multifocal </a:t>
            </a:r>
            <a:r>
              <a:rPr lang="en-US" dirty="0" err="1" smtClean="0"/>
              <a:t>leukoencephalopaty</a:t>
            </a: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609600"/>
            <a:ext cx="8001000" cy="5638800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NEOPLASMS: </a:t>
            </a:r>
          </a:p>
          <a:p>
            <a:pPr>
              <a:buFontTx/>
              <a:buChar char="-"/>
            </a:pPr>
            <a:r>
              <a:rPr lang="en-US" dirty="0" smtClean="0"/>
              <a:t>Kaposi sarcoma </a:t>
            </a:r>
          </a:p>
          <a:p>
            <a:pPr>
              <a:buFontTx/>
              <a:buChar char="-"/>
            </a:pPr>
            <a:r>
              <a:rPr lang="en-US" dirty="0" smtClean="0"/>
              <a:t>Non-</a:t>
            </a:r>
            <a:r>
              <a:rPr lang="en-US" dirty="0" err="1" smtClean="0"/>
              <a:t>hodgkin</a:t>
            </a:r>
            <a:r>
              <a:rPr lang="en-US" dirty="0" smtClean="0"/>
              <a:t> lymphomas (</a:t>
            </a:r>
            <a:r>
              <a:rPr lang="en-US" dirty="0" err="1" smtClean="0"/>
              <a:t>Burkitt</a:t>
            </a:r>
            <a:r>
              <a:rPr lang="en-US" dirty="0" smtClean="0"/>
              <a:t>, </a:t>
            </a:r>
            <a:r>
              <a:rPr lang="en-US" dirty="0" err="1" smtClean="0"/>
              <a:t>immunoblastic</a:t>
            </a:r>
            <a:r>
              <a:rPr lang="en-US" dirty="0" smtClean="0"/>
              <a:t>)</a:t>
            </a:r>
          </a:p>
          <a:p>
            <a:pPr>
              <a:buFontTx/>
              <a:buChar char="-"/>
            </a:pPr>
            <a:r>
              <a:rPr lang="en-US" dirty="0" smtClean="0"/>
              <a:t>Primary lymphoma of brain </a:t>
            </a:r>
          </a:p>
          <a:p>
            <a:pPr>
              <a:buFontTx/>
              <a:buChar char="-"/>
            </a:pPr>
            <a:r>
              <a:rPr lang="en-US" dirty="0" smtClean="0"/>
              <a:t>Invasive cancer of uterine cervix </a:t>
            </a: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80772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METHOD OF INCREASING GRAFT SURVIVAL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matching – HLA/MHC I &amp; II </a:t>
            </a:r>
          </a:p>
          <a:p>
            <a:r>
              <a:rPr lang="en-US" dirty="0" smtClean="0"/>
              <a:t>Best in identical twins </a:t>
            </a:r>
          </a:p>
          <a:p>
            <a:r>
              <a:rPr lang="en-US" dirty="0" err="1" smtClean="0"/>
              <a:t>Immunosuppression</a:t>
            </a:r>
            <a:r>
              <a:rPr lang="en-US" dirty="0" smtClean="0"/>
              <a:t> of recipient by</a:t>
            </a:r>
          </a:p>
          <a:p>
            <a:pPr lvl="1"/>
            <a:r>
              <a:rPr lang="en-US" dirty="0" err="1" smtClean="0"/>
              <a:t>Azathioprin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Corticosteroids </a:t>
            </a:r>
          </a:p>
          <a:p>
            <a:pPr lvl="1"/>
            <a:r>
              <a:rPr lang="en-US" dirty="0" smtClean="0"/>
              <a:t>Cyclosporine </a:t>
            </a:r>
          </a:p>
          <a:p>
            <a:pPr lvl="1"/>
            <a:r>
              <a:rPr lang="en-US" dirty="0" err="1" smtClean="0"/>
              <a:t>Antilymphocyte</a:t>
            </a:r>
            <a:r>
              <a:rPr lang="en-US" dirty="0" smtClean="0"/>
              <a:t> globulins </a:t>
            </a:r>
          </a:p>
          <a:p>
            <a:pPr lvl="1"/>
            <a:r>
              <a:rPr lang="en-US" dirty="0" smtClean="0"/>
              <a:t>Monoclonal antibodies 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scan012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6" name="Organization Chart 2"/>
          <p:cNvGraphicFramePr>
            <a:graphicFrameLocks/>
          </p:cNvGraphicFramePr>
          <p:nvPr>
            <p:ph idx="4294967295"/>
          </p:nvPr>
        </p:nvGraphicFramePr>
        <p:xfrm>
          <a:off x="1066800" y="1143000"/>
          <a:ext cx="7924800" cy="4987925"/>
        </p:xfrm>
        <a:graphic>
          <a:graphicData uri="http://schemas.openxmlformats.org/drawingml/2006/compatibility">
            <com:legacyDrawing xmlns:com="http://schemas.openxmlformats.org/drawingml/2006/compatibility" spid="_x0000_s141314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10246" grpId="0"/>
      <p:bldDgm spid="10246" grpId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rganization Chart 2"/>
          <p:cNvGraphicFramePr>
            <a:graphicFrameLocks/>
          </p:cNvGraphicFramePr>
          <p:nvPr>
            <p:ph idx="4294967295"/>
          </p:nvPr>
        </p:nvGraphicFramePr>
        <p:xfrm>
          <a:off x="1066800" y="609600"/>
          <a:ext cx="7924800" cy="5562600"/>
        </p:xfrm>
        <a:graphic>
          <a:graphicData uri="http://schemas.openxmlformats.org/drawingml/2006/compatibility">
            <com:legacyDrawing xmlns:com="http://schemas.openxmlformats.org/drawingml/2006/compatibility" spid="_x0000_s142338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320675"/>
            <a:ext cx="6400800" cy="1143000"/>
          </a:xfrm>
          <a:noFill/>
          <a:ln>
            <a:solidFill>
              <a:schemeClr val="hlink"/>
            </a:solidFill>
          </a:ln>
        </p:spPr>
        <p:txBody>
          <a:bodyPr lIns="45720" tIns="0" rIns="45720" bIns="0" anchor="b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800" b="1" kern="12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Gram-Positive </a:t>
            </a:r>
            <a:r>
              <a:rPr lang="en-US" sz="3800" b="1" kern="1200" cap="all" dirty="0" err="1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Cocci</a:t>
            </a:r>
            <a:endParaRPr lang="en-US" sz="3800" b="1" kern="1200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FFFF00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4" name="Organization Chart 2"/>
          <p:cNvGraphicFramePr>
            <a:graphicFrameLocks/>
          </p:cNvGraphicFramePr>
          <p:nvPr>
            <p:ph idx="4294967295"/>
          </p:nvPr>
        </p:nvGraphicFramePr>
        <p:xfrm>
          <a:off x="1143000" y="1916113"/>
          <a:ext cx="7605713" cy="4114800"/>
        </p:xfrm>
        <a:graphic>
          <a:graphicData uri="http://schemas.openxmlformats.org/drawingml/2006/compatibility">
            <com:legacyDrawing xmlns:com="http://schemas.openxmlformats.org/drawingml/2006/compatibility" spid="_x0000_s14336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7543800" cy="835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AEROBIC AND ANAEROBIC BACTERIA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7467600" cy="4495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OBLIGATE  AEROBES</a:t>
            </a:r>
          </a:p>
          <a:p>
            <a:pPr>
              <a:defRPr/>
            </a:pPr>
            <a:r>
              <a:rPr lang="en-US" dirty="0" smtClean="0"/>
              <a:t>STRICT OR OBLIGATE ANAEROBES</a:t>
            </a:r>
          </a:p>
          <a:p>
            <a:pPr>
              <a:defRPr/>
            </a:pPr>
            <a:r>
              <a:rPr lang="en-US" dirty="0" smtClean="0"/>
              <a:t>FACULTATIVE  ANAEROBES</a:t>
            </a:r>
          </a:p>
          <a:p>
            <a:pPr>
              <a:defRPr/>
            </a:pPr>
            <a:r>
              <a:rPr lang="en-US" dirty="0" smtClean="0"/>
              <a:t>MICROAEROPHILIC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push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85800"/>
            <a:ext cx="7772400" cy="54451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FF00"/>
                </a:solidFill>
              </a:rPr>
              <a:t>OBLIGATE AEROBES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(M.TB)</a:t>
            </a:r>
          </a:p>
          <a:p>
            <a:pPr>
              <a:defRPr/>
            </a:pPr>
            <a:r>
              <a:rPr lang="en-US" dirty="0" smtClean="0"/>
              <a:t>Require oxygen to grow.</a:t>
            </a:r>
          </a:p>
          <a:p>
            <a:pPr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FF00"/>
                </a:solidFill>
              </a:rPr>
              <a:t>FACULTATIVE ANAEROBES: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E.coli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)</a:t>
            </a:r>
          </a:p>
          <a:p>
            <a:pPr>
              <a:defRPr/>
            </a:pPr>
            <a:r>
              <a:rPr lang="en-US" dirty="0" smtClean="0"/>
              <a:t>Utilize oxygen, if available, to generate energy by respiration.</a:t>
            </a:r>
          </a:p>
          <a:p>
            <a:pPr>
              <a:defRPr/>
            </a:pPr>
            <a:r>
              <a:rPr lang="en-US" dirty="0" smtClean="0"/>
              <a:t>Absence of oxygen </a:t>
            </a:r>
            <a:r>
              <a:rPr lang="en-US" dirty="0" smtClean="0">
                <a:sym typeface="Wingdings" pitchFamily="2" charset="2"/>
              </a:rPr>
              <a:t> fermentation  ATP</a:t>
            </a:r>
          </a:p>
          <a:p>
            <a:pPr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MICROAEROPHILIC: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(H. pylori)</a:t>
            </a:r>
          </a:p>
          <a:p>
            <a:pPr>
              <a:defRPr/>
            </a:pPr>
            <a:r>
              <a:rPr lang="en-US" dirty="0" smtClean="0">
                <a:sym typeface="Wingdings" pitchFamily="2" charset="2"/>
              </a:rPr>
              <a:t>Need oxygen in low concentrations only. </a:t>
            </a:r>
          </a:p>
          <a:p>
            <a:pPr>
              <a:defRPr/>
            </a:pPr>
            <a:r>
              <a:rPr lang="en-US" dirty="0" smtClean="0">
                <a:sym typeface="Wingdings" pitchFamily="2" charset="2"/>
              </a:rPr>
              <a:t>Killed by high concentrations of oxygen.     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609600"/>
            <a:ext cx="8229600" cy="609600"/>
          </a:xfrm>
        </p:spPr>
        <p:txBody>
          <a:bodyPr>
            <a:noAutofit/>
          </a:bodyPr>
          <a:lstStyle/>
          <a:p>
            <a:r>
              <a:rPr lang="en-US" altLang="zh-CN" sz="4800" i="1" dirty="0" smtClean="0">
                <a:solidFill>
                  <a:schemeClr val="accent2"/>
                </a:solidFill>
                <a:ea typeface="宋体" pitchFamily="2" charset="-122"/>
              </a:rPr>
              <a:t>S</a:t>
            </a:r>
            <a:r>
              <a:rPr lang="en-US" altLang="zh-CN" sz="48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. </a:t>
            </a:r>
            <a:r>
              <a:rPr lang="en-US" altLang="zh-CN" sz="4400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pyogenes</a:t>
            </a:r>
            <a:r>
              <a:rPr lang="en-US" altLang="zh-CN" sz="4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(</a:t>
            </a:r>
            <a:r>
              <a:rPr lang="en-US" altLang="zh-CN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Group A) </a:t>
            </a:r>
            <a:endParaRPr lang="en-US" altLang="zh-CN" sz="4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52600" y="1524000"/>
            <a:ext cx="5334000" cy="4648200"/>
          </a:xfrm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Affect all ages</a:t>
            </a:r>
          </a:p>
          <a:p>
            <a:r>
              <a:rPr lang="en-US" altLang="zh-CN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Peak incidence at 5-15 years of age</a:t>
            </a:r>
          </a:p>
          <a:p>
            <a:pPr>
              <a:buNone/>
            </a:pPr>
            <a:r>
              <a:rPr lang="en-US" altLang="zh-CN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Pathogenesis  </a:t>
            </a:r>
          </a:p>
          <a:p>
            <a:r>
              <a:rPr lang="en-US" altLang="zh-CN" sz="32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Pyogenic</a:t>
            </a:r>
            <a:r>
              <a:rPr lang="en-US" altLang="zh-CN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inflammation</a:t>
            </a:r>
          </a:p>
          <a:p>
            <a:r>
              <a:rPr lang="en-US" altLang="zh-CN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Toxin mediated disease</a:t>
            </a:r>
          </a:p>
          <a:p>
            <a:r>
              <a:rPr lang="en-US" altLang="zh-CN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Immunologic diseases</a:t>
            </a:r>
          </a:p>
        </p:txBody>
      </p:sp>
    </p:spTree>
  </p:cSld>
  <p:clrMapOvr>
    <a:masterClrMapping/>
  </p:clrMapOvr>
  <p:transition>
    <p:push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>
          <a:xfrm>
            <a:off x="1645920" y="457200"/>
            <a:ext cx="7498080" cy="1143000"/>
          </a:xfrm>
        </p:spPr>
        <p:txBody>
          <a:bodyPr>
            <a:normAutofit/>
          </a:bodyPr>
          <a:lstStyle/>
          <a:p>
            <a:r>
              <a:rPr lang="en-US" altLang="zh-CN" sz="54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Pyogenic</a:t>
            </a:r>
            <a:r>
              <a:rPr lang="en-US" altLang="zh-CN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inflammation</a:t>
            </a:r>
            <a:endParaRPr lang="en-US" sz="5400" dirty="0" smtClean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35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en-US" altLang="zh-CN" sz="36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Pharyngitis</a:t>
            </a:r>
            <a:r>
              <a:rPr lang="en-US" altLang="zh-CN" sz="36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tonsillitis, </a:t>
            </a:r>
            <a:r>
              <a:rPr lang="en-US" altLang="zh-CN" sz="36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otitis</a:t>
            </a:r>
            <a:r>
              <a:rPr lang="en-US" altLang="zh-CN" sz="36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sinusitis, </a:t>
            </a:r>
            <a:r>
              <a:rPr lang="en-US" altLang="zh-CN" sz="36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mastoiditis</a:t>
            </a:r>
            <a:r>
              <a:rPr lang="en-US" altLang="zh-CN" sz="36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meningitis</a:t>
            </a:r>
          </a:p>
          <a:p>
            <a:pPr lvl="1"/>
            <a:r>
              <a:rPr lang="en-US" altLang="zh-CN" sz="36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Skin infection, impetigo, </a:t>
            </a:r>
            <a:r>
              <a:rPr lang="en-US" altLang="zh-CN" sz="36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cellulitis</a:t>
            </a:r>
            <a:r>
              <a:rPr lang="en-US" altLang="zh-CN" sz="36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necrotizing fasciitis</a:t>
            </a:r>
          </a:p>
          <a:p>
            <a:pPr lvl="1"/>
            <a:r>
              <a:rPr lang="en-US" altLang="zh-CN" sz="36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Endometritis</a:t>
            </a:r>
            <a:endParaRPr lang="en-US" altLang="zh-CN" sz="3600" dirty="0" smtClean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3600" dirty="0" smtClean="0"/>
          </a:p>
        </p:txBody>
      </p:sp>
    </p:spTree>
  </p:cSld>
  <p:clrMapOvr>
    <a:masterClrMapping/>
  </p:clrMapOvr>
  <p:transition>
    <p:push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63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Toxin mediated disease</a:t>
            </a:r>
            <a:endParaRPr lang="en-US" sz="6300" dirty="0" smtClean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>
          <a:xfrm>
            <a:off x="1371600" y="1752600"/>
            <a:ext cx="7498080" cy="4419600"/>
          </a:xfrm>
        </p:spPr>
        <p:txBody>
          <a:bodyPr/>
          <a:lstStyle/>
          <a:p>
            <a:pPr lvl="1">
              <a:lnSpc>
                <a:spcPct val="80000"/>
              </a:lnSpc>
              <a:buNone/>
            </a:pPr>
            <a:r>
              <a:rPr lang="en-US" altLang="zh-CN" sz="2800" dirty="0" smtClean="0">
                <a:solidFill>
                  <a:schemeClr val="folHlink"/>
                </a:solidFill>
              </a:rPr>
              <a:t>Toxic shock-like syndrome </a:t>
            </a:r>
          </a:p>
          <a:p>
            <a:pPr lvl="1">
              <a:lnSpc>
                <a:spcPct val="80000"/>
              </a:lnSpc>
            </a:pPr>
            <a:r>
              <a:rPr lang="en-US" altLang="zh-CN" sz="2800" dirty="0" err="1" smtClean="0">
                <a:solidFill>
                  <a:srgbClr val="FF6600"/>
                </a:solidFill>
              </a:rPr>
              <a:t>Pyogenic</a:t>
            </a:r>
            <a:r>
              <a:rPr lang="en-US" altLang="zh-CN" sz="2800" dirty="0" smtClean="0">
                <a:solidFill>
                  <a:srgbClr val="FF6600"/>
                </a:solidFill>
              </a:rPr>
              <a:t> </a:t>
            </a:r>
            <a:r>
              <a:rPr lang="en-US" altLang="zh-CN" sz="2800" dirty="0" err="1" smtClean="0">
                <a:solidFill>
                  <a:srgbClr val="FF6600"/>
                </a:solidFill>
              </a:rPr>
              <a:t>exotoxin</a:t>
            </a:r>
            <a:r>
              <a:rPr lang="en-US" altLang="zh-CN" sz="2800" dirty="0" smtClean="0">
                <a:solidFill>
                  <a:srgbClr val="FF6600"/>
                </a:solidFill>
              </a:rPr>
              <a:t> A</a:t>
            </a:r>
          </a:p>
          <a:p>
            <a:pPr lvl="1">
              <a:lnSpc>
                <a:spcPct val="80000"/>
              </a:lnSpc>
            </a:pPr>
            <a:r>
              <a:rPr lang="en-US" altLang="zh-CN" sz="2800" dirty="0" smtClean="0">
                <a:solidFill>
                  <a:srgbClr val="FF6600"/>
                </a:solidFill>
              </a:rPr>
              <a:t>Acts as </a:t>
            </a:r>
            <a:r>
              <a:rPr lang="en-US" altLang="zh-CN" sz="2800" dirty="0" err="1" smtClean="0">
                <a:solidFill>
                  <a:srgbClr val="FF6600"/>
                </a:solidFill>
              </a:rPr>
              <a:t>superantigen</a:t>
            </a:r>
            <a:endParaRPr lang="en-US" altLang="zh-CN" sz="2800" dirty="0" smtClean="0">
              <a:solidFill>
                <a:srgbClr val="FF66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zh-CN" sz="2800" dirty="0" smtClean="0">
                <a:solidFill>
                  <a:srgbClr val="FF6600"/>
                </a:solidFill>
              </a:rPr>
              <a:t>Release of large amount of cytokines from helper T cells and macrophages</a:t>
            </a:r>
          </a:p>
          <a:p>
            <a:pPr lvl="1">
              <a:lnSpc>
                <a:spcPct val="80000"/>
              </a:lnSpc>
              <a:buNone/>
            </a:pPr>
            <a:r>
              <a:rPr lang="en-US" altLang="zh-CN" sz="2800" dirty="0" smtClean="0">
                <a:solidFill>
                  <a:schemeClr val="folHlink"/>
                </a:solidFill>
              </a:rPr>
              <a:t>Scarlet  fever</a:t>
            </a:r>
            <a:r>
              <a:rPr lang="en-US" altLang="zh-CN" sz="2800" dirty="0" smtClean="0">
                <a:solidFill>
                  <a:srgbClr val="FF6600"/>
                </a:solidFill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zh-CN" sz="2800" dirty="0" smtClean="0">
                <a:solidFill>
                  <a:srgbClr val="FF6600"/>
                </a:solidFill>
              </a:rPr>
              <a:t>Rash </a:t>
            </a:r>
          </a:p>
          <a:p>
            <a:pPr lvl="1">
              <a:lnSpc>
                <a:spcPct val="80000"/>
              </a:lnSpc>
            </a:pPr>
            <a:r>
              <a:rPr lang="en-US" altLang="zh-CN" dirty="0" err="1" smtClean="0">
                <a:solidFill>
                  <a:srgbClr val="FF6600"/>
                </a:solidFill>
              </a:rPr>
              <a:t>E</a:t>
            </a:r>
            <a:r>
              <a:rPr lang="en-US" altLang="zh-CN" sz="2800" dirty="0" err="1" smtClean="0">
                <a:solidFill>
                  <a:srgbClr val="FF6600"/>
                </a:solidFill>
              </a:rPr>
              <a:t>rythrogenic</a:t>
            </a:r>
            <a:r>
              <a:rPr lang="en-US" altLang="zh-CN" sz="2800" dirty="0" smtClean="0">
                <a:solidFill>
                  <a:srgbClr val="FF6600"/>
                </a:solidFill>
              </a:rPr>
              <a:t> toxin (</a:t>
            </a:r>
            <a:r>
              <a:rPr lang="en-US" altLang="zh-CN" sz="2800" dirty="0" err="1" smtClean="0">
                <a:solidFill>
                  <a:srgbClr val="FF6600"/>
                </a:solidFill>
              </a:rPr>
              <a:t>pyogenic</a:t>
            </a:r>
            <a:r>
              <a:rPr lang="en-US" altLang="zh-CN" sz="2800" dirty="0" smtClean="0">
                <a:solidFill>
                  <a:srgbClr val="FF6600"/>
                </a:solidFill>
              </a:rPr>
              <a:t> </a:t>
            </a:r>
            <a:r>
              <a:rPr lang="en-US" altLang="zh-CN" sz="2800" dirty="0" err="1" smtClean="0">
                <a:solidFill>
                  <a:srgbClr val="FF6600"/>
                </a:solidFill>
              </a:rPr>
              <a:t>exotoxin</a:t>
            </a:r>
            <a:r>
              <a:rPr lang="en-US" altLang="zh-CN" sz="2800" dirty="0" smtClean="0">
                <a:solidFill>
                  <a:srgbClr val="FF660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zh-CN" sz="2800" dirty="0" smtClean="0">
                <a:solidFill>
                  <a:srgbClr val="FF6600"/>
                </a:solidFill>
              </a:rPr>
              <a:t>Rash appear on trunk 24 hours after illness and spreads to involve extremities </a:t>
            </a:r>
            <a:endParaRPr lang="en-US" altLang="zh-CN" sz="2800" dirty="0" smtClean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sz="2800" dirty="0" smtClean="0"/>
          </a:p>
        </p:txBody>
      </p:sp>
    </p:spTree>
  </p:cSld>
  <p:clrMapOvr>
    <a:masterClrMapping/>
  </p:clrMapOvr>
  <p:transition>
    <p:push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Immunologically induced diseases</a:t>
            </a:r>
            <a:endParaRPr lang="en-US" sz="5200" b="1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xfrm>
            <a:off x="1435608" y="1676400"/>
            <a:ext cx="7498080" cy="4876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en-US" altLang="zh-CN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heumatic fever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 streptococcal disease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Follows 2 weeks after </a:t>
            </a:r>
            <a:r>
              <a:rPr lang="en-US" altLang="zh-CN" sz="24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pharyngitis</a:t>
            </a:r>
            <a:endParaRPr lang="en-US" altLang="zh-CN" sz="2400" dirty="0" smtClean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Fever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Migratory </a:t>
            </a:r>
            <a:r>
              <a:rPr lang="en-US" altLang="zh-CN" sz="24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polyarthritis</a:t>
            </a: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4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Carditis</a:t>
            </a: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(damages </a:t>
            </a:r>
            <a:r>
              <a:rPr lang="en-US" altLang="zh-CN" sz="24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endocardial</a:t>
            </a: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myocardial tissue)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Chorea (uncontrolled spasmodic movement of parts of body)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Autoimmune disease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Immunologic reaction between cross reacting antibodies to certain streptococcal M </a:t>
            </a:r>
            <a:r>
              <a:rPr lang="en-US" altLang="zh-CN" sz="24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protiens</a:t>
            </a: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antigens of heart, joints and brain tissue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Rheumatic NOT rheumatoid arthritis</a:t>
            </a:r>
            <a:endParaRPr lang="en-US" altLang="zh-CN" sz="2400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200" dirty="0" smtClean="0"/>
          </a:p>
        </p:txBody>
      </p:sp>
    </p:spTree>
  </p:cSld>
  <p:clrMapOvr>
    <a:masterClrMapping/>
  </p:clrMapOvr>
  <p:transition>
    <p:push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5662</TotalTime>
  <Words>4060</Words>
  <Application>Microsoft Office PowerPoint</Application>
  <PresentationFormat>On-screen Show (4:3)</PresentationFormat>
  <Paragraphs>912</Paragraphs>
  <Slides>172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73" baseType="lpstr">
      <vt:lpstr>Solstice</vt:lpstr>
      <vt:lpstr>Diseases of Immunity </vt:lpstr>
      <vt:lpstr>DISEASES OF IMMUNITY </vt:lpstr>
      <vt:lpstr>              MHC MOLECULES </vt:lpstr>
      <vt:lpstr>TRANSPLANT REJECTION &amp; GVHD</vt:lpstr>
      <vt:lpstr>        GRAFT REJECTION </vt:lpstr>
      <vt:lpstr>      REJECTION OF ALLOGRAFT </vt:lpstr>
      <vt:lpstr>MORPHOLOGICAL PATTERNS OF        GRAFT REJECTION </vt:lpstr>
      <vt:lpstr>MORPHOLOGICAL PATTERNS OF GRAFT REJECTION </vt:lpstr>
      <vt:lpstr>METHOD OF INCREASING GRAFT SURVIVAL </vt:lpstr>
      <vt:lpstr>TRANSPLANTAITON OF  ALLOGENEIC HEMOPOIETIC  STEM CELLS(HSC) </vt:lpstr>
      <vt:lpstr>Complications  </vt:lpstr>
      <vt:lpstr>GVHD </vt:lpstr>
      <vt:lpstr>   Hypersensitivity Reactions</vt:lpstr>
      <vt:lpstr>HYPERSENSITIVITY – TYPES  </vt:lpstr>
      <vt:lpstr>IMMEDIATE/TYPE 1 HYPERSENSITIVITY </vt:lpstr>
      <vt:lpstr>IMMEDIATE/TYPE 1 HYPERSENSITIVITY </vt:lpstr>
      <vt:lpstr>MAST CELLS &amp; OTHER MEDIATORS </vt:lpstr>
      <vt:lpstr>ACTIONS OF MEDIATORS </vt:lpstr>
      <vt:lpstr>IMMEDIATE &amp; LATE PHASE REACTIONS </vt:lpstr>
      <vt:lpstr>CLINICAL FEATURES OF ALLERGY </vt:lpstr>
      <vt:lpstr>TYPE II HYPERSENSITIVITY </vt:lpstr>
      <vt:lpstr>TYPE II HYPERSENSITIVITY </vt:lpstr>
      <vt:lpstr>DISEASE MECHANISMS </vt:lpstr>
      <vt:lpstr>EXAMPLES OF HYPERSENSITIVITY TYPE II </vt:lpstr>
      <vt:lpstr>TYPE III HYPERSENSITIVITY </vt:lpstr>
      <vt:lpstr>   TYPE III HYPERSENSITIVITY </vt:lpstr>
      <vt:lpstr>TYPE III HYPERSENSITIVITY </vt:lpstr>
      <vt:lpstr>MECHANISMS OF INJURY </vt:lpstr>
      <vt:lpstr>EXAMPLES OF IMMUNE COMPLEX MEDIATED DISEASES </vt:lpstr>
      <vt:lpstr>CELL MEDIATED HYPERSENSITIVITY (TYPE IV)</vt:lpstr>
      <vt:lpstr>EXAMPLES OF TYPE IV HYPERSENSITIVITY </vt:lpstr>
      <vt:lpstr>CELL MEDIATED HYPERSENSITIVITY (TYPE IV)</vt:lpstr>
      <vt:lpstr>      EVENTS IN TYPE IV HYPERSENSITIVITY</vt:lpstr>
      <vt:lpstr>EXAMPLES OF TYPE IV HYPERSENSITIVITY  </vt:lpstr>
      <vt:lpstr>DELAYED TYPE HYPERSENSITIVITY REACTION IN THE SKIN</vt:lpstr>
      <vt:lpstr>AUTO IMMUNE DISEASES </vt:lpstr>
      <vt:lpstr>AUTO IMMUNE DISEASES </vt:lpstr>
      <vt:lpstr>    IMMUNOLOGICAL TOLERANCE </vt:lpstr>
      <vt:lpstr>MECHANISMS OF AUTO IMMUNITY </vt:lpstr>
      <vt:lpstr>MECHANISMS OF AUTO IMMUNITY </vt:lpstr>
      <vt:lpstr>ASSOCIATION OF HLA WITH DISEASE</vt:lpstr>
      <vt:lpstr>MECHANISMS OF AUTO IMMUNITY </vt:lpstr>
      <vt:lpstr>Microbial Infections Associated With Autoimmune Diseases</vt:lpstr>
      <vt:lpstr>Microbial Infections Associated With Autoimmune Diseases</vt:lpstr>
      <vt:lpstr>SLE – SYSTEMIC LUPUS ERYTHMATOSUS</vt:lpstr>
      <vt:lpstr>    SLE – ETIO-PATHOGENESIS </vt:lpstr>
      <vt:lpstr>SLE – ETIO-PATHOGENESIS </vt:lpstr>
      <vt:lpstr>MECHANISMS OF INJURY </vt:lpstr>
      <vt:lpstr>        PATHOGENESIS OF SLE</vt:lpstr>
      <vt:lpstr>Slide 50</vt:lpstr>
      <vt:lpstr>SYSTEMIC LUPUS ERYTHEMATOSUS (4 out of 11) </vt:lpstr>
      <vt:lpstr>SYSTEMIC LUPUS ERYTHEMATOSUS (4 out of 11) </vt:lpstr>
      <vt:lpstr>ANTINUCLEAR ANTIBODIES IN AUTOIMMUNE DISEASES</vt:lpstr>
      <vt:lpstr>MORPHOLOGY IN SLE </vt:lpstr>
      <vt:lpstr>                          NORMAL GLOMERULUS </vt:lpstr>
      <vt:lpstr>              LUPUS NEPHRITIS </vt:lpstr>
      <vt:lpstr>          LUPUS NEPHRITIS </vt:lpstr>
      <vt:lpstr>     MANIFESTATIONS OF SLE </vt:lpstr>
      <vt:lpstr>IMMUNE DEFICIENCY  DISEASES</vt:lpstr>
      <vt:lpstr>IMMUNE DEFICIENCY   DISEASES</vt:lpstr>
      <vt:lpstr>Primary immune deficiency </vt:lpstr>
      <vt:lpstr>Secondary immune deficiency </vt:lpstr>
      <vt:lpstr>SJOGREN SYNDROME</vt:lpstr>
      <vt:lpstr>Systemic Sclerosis (Scleroderma)</vt:lpstr>
      <vt:lpstr>AMYLOIDOSIS </vt:lpstr>
      <vt:lpstr>Slide 66</vt:lpstr>
      <vt:lpstr>Slide 67</vt:lpstr>
      <vt:lpstr>Slide 68</vt:lpstr>
      <vt:lpstr>PATHOGENESIS </vt:lpstr>
      <vt:lpstr>MORPHOLOGY</vt:lpstr>
      <vt:lpstr>CLINICAL FEATURES </vt:lpstr>
      <vt:lpstr>IMMUNE DEFICIENCY  DISEASES</vt:lpstr>
      <vt:lpstr>IMMUNE DEFICIENCY   DISEASES</vt:lpstr>
      <vt:lpstr>Primary immune deficiency </vt:lpstr>
      <vt:lpstr>Secondary immune deficiency </vt:lpstr>
      <vt:lpstr>Slide 76</vt:lpstr>
      <vt:lpstr>Secondary immune deficiency – AIDS</vt:lpstr>
      <vt:lpstr>   Structure of HIV </vt:lpstr>
      <vt:lpstr>Entry of HIV</vt:lpstr>
      <vt:lpstr>Life Cycle of HIV</vt:lpstr>
      <vt:lpstr>Pathogenesis of HIV Infection  </vt:lpstr>
      <vt:lpstr>Mechanisms of CD4 Cell Loss in HIV  </vt:lpstr>
      <vt:lpstr>DEFECT OF IMMUNE FUNCTIONS IN AIDS </vt:lpstr>
      <vt:lpstr>Slide 84</vt:lpstr>
      <vt:lpstr>Slide 85</vt:lpstr>
      <vt:lpstr>Clinical course of HIV Infection </vt:lpstr>
      <vt:lpstr>Aids defining infections &amp; neoplasm</vt:lpstr>
      <vt:lpstr>Slide 88</vt:lpstr>
      <vt:lpstr>Slide 89</vt:lpstr>
      <vt:lpstr>Slide 90</vt:lpstr>
      <vt:lpstr>Slide 91</vt:lpstr>
      <vt:lpstr>Slide 92</vt:lpstr>
      <vt:lpstr>Gram-Positive Cocci</vt:lpstr>
      <vt:lpstr>AEROBIC AND ANAEROBIC BACTERIA </vt:lpstr>
      <vt:lpstr>Slide 95</vt:lpstr>
      <vt:lpstr>S. pyogenes (Group A) </vt:lpstr>
      <vt:lpstr>Pyogenic inflammation</vt:lpstr>
      <vt:lpstr>Toxin mediated disease</vt:lpstr>
      <vt:lpstr>Immunologically induced diseases</vt:lpstr>
      <vt:lpstr>Immunologically induced diseases</vt:lpstr>
      <vt:lpstr>Staphylococcus aureus</vt:lpstr>
      <vt:lpstr>Gram staining </vt:lpstr>
      <vt:lpstr>Staphylococcus aureus</vt:lpstr>
      <vt:lpstr>  Transmission </vt:lpstr>
      <vt:lpstr>Slide 105</vt:lpstr>
      <vt:lpstr>Slide 106</vt:lpstr>
      <vt:lpstr>Slide 107</vt:lpstr>
      <vt:lpstr>Toxin mediated diseases</vt:lpstr>
      <vt:lpstr>Toxic shock syndrome</vt:lpstr>
      <vt:lpstr>  Superantigen </vt:lpstr>
      <vt:lpstr>Laboratory diagnosis</vt:lpstr>
      <vt:lpstr>Slide 112</vt:lpstr>
      <vt:lpstr>Gram-negative rods</vt:lpstr>
      <vt:lpstr>Slide 114</vt:lpstr>
      <vt:lpstr>Gram negative rods</vt:lpstr>
      <vt:lpstr>Source of site of infection  </vt:lpstr>
      <vt:lpstr>Enterobacteriaceae Family</vt:lpstr>
      <vt:lpstr>Characters of Enterobacteriaceae</vt:lpstr>
      <vt:lpstr>Enterobacteriaceae</vt:lpstr>
      <vt:lpstr>Identification of Enterobacteriaceae</vt:lpstr>
      <vt:lpstr>Identification of Enterobacteriaceae Biochemical reactions</vt:lpstr>
      <vt:lpstr>Classification of Enterobacteriaceae</vt:lpstr>
      <vt:lpstr>Differentiation between LF &amp; NLF by Growth on MacConkey agar</vt:lpstr>
      <vt:lpstr>Classification of Enterobacteriaceae according to lactose fermentation (growth on MacConkey Agar)</vt:lpstr>
      <vt:lpstr>Identification of Enterobacteriaceae Differentiation between LF &amp; NLF by Growth on MacConkey agar</vt:lpstr>
      <vt:lpstr>Growth of Enterobacteriaceae on MacConkey agar </vt:lpstr>
      <vt:lpstr>Reaction on Triple Sugar Iron (TSI) Agar</vt:lpstr>
      <vt:lpstr>Reaction on TSI</vt:lpstr>
      <vt:lpstr>Escherichia coli</vt:lpstr>
      <vt:lpstr>Escherichia coli</vt:lpstr>
      <vt:lpstr>ANTIGENS OF E coli</vt:lpstr>
      <vt:lpstr>VIRULENCE FACTORS</vt:lpstr>
      <vt:lpstr>CLINICAL FEATURES</vt:lpstr>
      <vt:lpstr>INTESTINAL TRACT INFECTION</vt:lpstr>
      <vt:lpstr>                      E.coli</vt:lpstr>
      <vt:lpstr>Slide 136</vt:lpstr>
      <vt:lpstr>Urinary tract infection</vt:lpstr>
      <vt:lpstr>Clostridium tetani                               </vt:lpstr>
      <vt:lpstr>Pathophysiology</vt:lpstr>
      <vt:lpstr>Tetanus toxins Vegetative state produces two exotoxins Tetanolysin Tetanospasm</vt:lpstr>
      <vt:lpstr> Tetanus</vt:lpstr>
      <vt:lpstr>Slide 142</vt:lpstr>
      <vt:lpstr>Trismus and Sardonic Smile</vt:lpstr>
      <vt:lpstr>Diagnosis</vt:lpstr>
      <vt:lpstr>Treatment</vt:lpstr>
      <vt:lpstr>Treatment</vt:lpstr>
      <vt:lpstr>TETANUS IMMUNOGLOBULIN</vt:lpstr>
      <vt:lpstr>Immunization and TIG guide</vt:lpstr>
      <vt:lpstr>Gram staining</vt:lpstr>
      <vt:lpstr>Clostridium dificile</vt:lpstr>
      <vt:lpstr>Clostridium difficile</vt:lpstr>
      <vt:lpstr>Slide 152</vt:lpstr>
      <vt:lpstr>Slide 153</vt:lpstr>
      <vt:lpstr>Symptoms</vt:lpstr>
      <vt:lpstr>How to Diagnose Pseudomembranous Colitis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THE BLOOD VESSELS</vt:lpstr>
      <vt:lpstr>Slide 164</vt:lpstr>
      <vt:lpstr>Slide 165</vt:lpstr>
      <vt:lpstr>Slide 166</vt:lpstr>
      <vt:lpstr>PATHOGENESIS OF HYPERTENSION</vt:lpstr>
      <vt:lpstr>Slide 168</vt:lpstr>
      <vt:lpstr>Slide 169</vt:lpstr>
      <vt:lpstr>Slide 170</vt:lpstr>
      <vt:lpstr>Slide 171</vt:lpstr>
      <vt:lpstr>Clinical consequences of atherosclerotic disease</vt:lpstr>
    </vt:vector>
  </TitlesOfParts>
  <Company>UOS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M. Siddiq</dc:creator>
  <cp:lastModifiedBy>dell</cp:lastModifiedBy>
  <cp:revision>258</cp:revision>
  <dcterms:created xsi:type="dcterms:W3CDTF">2009-03-30T06:57:39Z</dcterms:created>
  <dcterms:modified xsi:type="dcterms:W3CDTF">2020-01-29T02:24:07Z</dcterms:modified>
</cp:coreProperties>
</file>