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p:normalViewPr>
  <p:slideViewPr>
    <p:cSldViewPr>
      <p:cViewPr varScale="1">
        <p:scale>
          <a:sx n="46" d="100"/>
          <a:sy n="46" d="100"/>
        </p:scale>
        <p:origin x="-22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6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6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6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6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6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6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53" name="Title 1"/>
          <p:cNvSpPr>
            <a:spLocks noGrp="1"/>
          </p:cNvSpPr>
          <p:nvPr>
            <p:ph type="title"/>
          </p:nvPr>
        </p:nvSpPr>
        <p:spPr/>
        <p:txBody>
          <a:bodyPr/>
          <a:lstStyle/>
          <a:p>
            <a:r>
              <a:rPr lang="en-US"/>
              <a:t>Click to edit Master title style</a:t>
            </a:r>
          </a:p>
        </p:txBody>
      </p:sp>
      <p:sp>
        <p:nvSpPr>
          <p:cNvPr id="104875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5"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56" name="Footer Placeholder 4"/>
          <p:cNvSpPr>
            <a:spLocks noGrp="1"/>
          </p:cNvSpPr>
          <p:nvPr>
            <p:ph type="ftr" sz="quarter" idx="11"/>
          </p:nvPr>
        </p:nvSpPr>
        <p:spPr/>
        <p:txBody>
          <a:bodyPr/>
          <a:lstStyle/>
          <a:p>
            <a:endParaRPr lang="en-US"/>
          </a:p>
        </p:txBody>
      </p:sp>
      <p:sp>
        <p:nvSpPr>
          <p:cNvPr id="1048757"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4"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735"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6"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37" name="Footer Placeholder 4"/>
          <p:cNvSpPr>
            <a:spLocks noGrp="1"/>
          </p:cNvSpPr>
          <p:nvPr>
            <p:ph type="ftr" sz="quarter" idx="11"/>
          </p:nvPr>
        </p:nvSpPr>
        <p:spPr/>
        <p:txBody>
          <a:bodyPr/>
          <a:lstStyle/>
          <a:p>
            <a:endParaRPr lang="en-US"/>
          </a:p>
        </p:txBody>
      </p:sp>
      <p:sp>
        <p:nvSpPr>
          <p:cNvPr id="1048738"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a:t>Click to edit Master title style</a:t>
            </a:r>
          </a:p>
        </p:txBody>
      </p:sp>
      <p:sp>
        <p:nvSpPr>
          <p:cNvPr id="104863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635" name="Footer Placeholder 4"/>
          <p:cNvSpPr>
            <a:spLocks noGrp="1"/>
          </p:cNvSpPr>
          <p:nvPr>
            <p:ph type="ftr" sz="quarter" idx="11"/>
          </p:nvPr>
        </p:nvSpPr>
        <p:spPr/>
        <p:txBody>
          <a:bodyPr/>
          <a:lstStyle/>
          <a:p>
            <a:endParaRPr lang="en-US"/>
          </a:p>
        </p:txBody>
      </p:sp>
      <p:sp>
        <p:nvSpPr>
          <p:cNvPr id="104863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8"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749"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0"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51" name="Footer Placeholder 4"/>
          <p:cNvSpPr>
            <a:spLocks noGrp="1"/>
          </p:cNvSpPr>
          <p:nvPr>
            <p:ph type="ftr" sz="quarter" idx="11"/>
          </p:nvPr>
        </p:nvSpPr>
        <p:spPr/>
        <p:txBody>
          <a:bodyPr/>
          <a:lstStyle/>
          <a:p>
            <a:endParaRPr lang="en-US"/>
          </a:p>
        </p:txBody>
      </p:sp>
      <p:sp>
        <p:nvSpPr>
          <p:cNvPr id="1048752"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6" name="Title 1"/>
          <p:cNvSpPr>
            <a:spLocks noGrp="1"/>
          </p:cNvSpPr>
          <p:nvPr>
            <p:ph type="title"/>
          </p:nvPr>
        </p:nvSpPr>
        <p:spPr/>
        <p:txBody>
          <a:bodyPr/>
          <a:lstStyle/>
          <a:p>
            <a:r>
              <a:rPr lang="en-US"/>
              <a:t>Click to edit Master title style</a:t>
            </a:r>
          </a:p>
        </p:txBody>
      </p:sp>
      <p:sp>
        <p:nvSpPr>
          <p:cNvPr id="104871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9"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20" name="Footer Placeholder 5"/>
          <p:cNvSpPr>
            <a:spLocks noGrp="1"/>
          </p:cNvSpPr>
          <p:nvPr>
            <p:ph type="ftr" sz="quarter" idx="11"/>
          </p:nvPr>
        </p:nvSpPr>
        <p:spPr/>
        <p:txBody>
          <a:bodyPr/>
          <a:lstStyle/>
          <a:p>
            <a:endParaRPr lang="en-US"/>
          </a:p>
        </p:txBody>
      </p:sp>
      <p:sp>
        <p:nvSpPr>
          <p:cNvPr id="1048721"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22" name="Title 1"/>
          <p:cNvSpPr>
            <a:spLocks noGrp="1"/>
          </p:cNvSpPr>
          <p:nvPr>
            <p:ph type="title"/>
          </p:nvPr>
        </p:nvSpPr>
        <p:spPr/>
        <p:txBody>
          <a:bodyPr/>
          <a:lstStyle/>
          <a:p>
            <a:r>
              <a:rPr lang="en-US"/>
              <a:t>Click to edit Master title style</a:t>
            </a:r>
          </a:p>
        </p:txBody>
      </p:sp>
      <p:sp>
        <p:nvSpPr>
          <p:cNvPr id="104872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2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2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7" name="Date Placeholder 6"/>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28" name="Footer Placeholder 7"/>
          <p:cNvSpPr>
            <a:spLocks noGrp="1"/>
          </p:cNvSpPr>
          <p:nvPr>
            <p:ph type="ftr" sz="quarter" idx="11"/>
          </p:nvPr>
        </p:nvSpPr>
        <p:spPr/>
        <p:txBody>
          <a:bodyPr/>
          <a:lstStyle/>
          <a:p>
            <a:endParaRPr lang="en-US"/>
          </a:p>
        </p:txBody>
      </p:sp>
      <p:sp>
        <p:nvSpPr>
          <p:cNvPr id="104872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p>
            <a:r>
              <a:rPr lang="en-US"/>
              <a:t>Click to edit Master title style</a:t>
            </a:r>
          </a:p>
        </p:txBody>
      </p:sp>
      <p:sp>
        <p:nvSpPr>
          <p:cNvPr id="1048731" name="Date Placeholder 2"/>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32" name="Footer Placeholder 3"/>
          <p:cNvSpPr>
            <a:spLocks noGrp="1"/>
          </p:cNvSpPr>
          <p:nvPr>
            <p:ph type="ftr" sz="quarter" idx="11"/>
          </p:nvPr>
        </p:nvSpPr>
        <p:spPr/>
        <p:txBody>
          <a:bodyPr/>
          <a:lstStyle/>
          <a:p>
            <a:endParaRPr lang="en-US"/>
          </a:p>
        </p:txBody>
      </p:sp>
      <p:sp>
        <p:nvSpPr>
          <p:cNvPr id="1048733"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39" name="Date Placeholder 1"/>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40" name="Footer Placeholder 2"/>
          <p:cNvSpPr>
            <a:spLocks noGrp="1"/>
          </p:cNvSpPr>
          <p:nvPr>
            <p:ph type="ftr" sz="quarter" idx="11"/>
          </p:nvPr>
        </p:nvSpPr>
        <p:spPr/>
        <p:txBody>
          <a:bodyPr/>
          <a:lstStyle/>
          <a:p>
            <a:endParaRPr lang="en-US"/>
          </a:p>
        </p:txBody>
      </p:sp>
      <p:sp>
        <p:nvSpPr>
          <p:cNvPr id="1048741"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8"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75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0"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1"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62" name="Footer Placeholder 5"/>
          <p:cNvSpPr>
            <a:spLocks noGrp="1"/>
          </p:cNvSpPr>
          <p:nvPr>
            <p:ph type="ftr" sz="quarter" idx="11"/>
          </p:nvPr>
        </p:nvSpPr>
        <p:spPr/>
        <p:txBody>
          <a:bodyPr/>
          <a:lstStyle/>
          <a:p>
            <a:endParaRPr lang="en-US"/>
          </a:p>
        </p:txBody>
      </p:sp>
      <p:sp>
        <p:nvSpPr>
          <p:cNvPr id="1048763"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4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74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4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1048746" name="Footer Placeholder 5"/>
          <p:cNvSpPr>
            <a:spLocks noGrp="1"/>
          </p:cNvSpPr>
          <p:nvPr>
            <p:ph type="ftr" sz="quarter" idx="11"/>
          </p:nvPr>
        </p:nvSpPr>
        <p:spPr/>
        <p:txBody>
          <a:bodyPr/>
          <a:lstStyle/>
          <a:p>
            <a:endParaRPr lang="en-US"/>
          </a:p>
        </p:txBody>
      </p:sp>
      <p:sp>
        <p:nvSpPr>
          <p:cNvPr id="104874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4/23/2021</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cdn.biologydiscussion.com/wp-content/uploads/2016/08/clip_image005-19.jp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cdn.biologydiscussion.com/wp-content/uploads/2016/08/clip_image006-79.jpg"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cdn.biologydiscussion.com/wp-content/uploads/2016/08/clip_image008-63.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dn.biologydiscussion.com/wp-content/uploads/2016/11/clip_image002-121.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cdn.biologydiscussion.com/wp-content/uploads/2016/11/clip_image004-97.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dn.biologydiscussion.com/wp-content/uploads/2016/11/clip_image006-73.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dn.biologydiscussion.com/wp-content/uploads/2016/11/clip_image002_thumb2-12.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cdn.biologydiscussion.com/wp-content/uploads/2016/11/clip_image004_thumb2-12.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dn.biologydiscussion.com/wp-content/uploads/2016/08/clip_image002-134.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048769"/>
          <p:cNvSpPr>
            <a:spLocks noGrp="1"/>
          </p:cNvSpPr>
          <p:nvPr>
            <p:ph type="title"/>
          </p:nvPr>
        </p:nvSpPr>
        <p:spPr>
          <a:xfrm>
            <a:off x="457200" y="274638"/>
            <a:ext cx="6429774" cy="1269494"/>
          </a:xfrm>
        </p:spPr>
        <p:txBody>
          <a:bodyPr>
            <a:normAutofit fontScale="90000"/>
          </a:bodyPr>
          <a:lstStyle/>
          <a:p>
            <a:r>
              <a:rPr lang="en-US" dirty="0"/>
              <a:t>Nutritional and medicinal value of mushrooms</a:t>
            </a:r>
          </a:p>
        </p:txBody>
      </p:sp>
      <p:sp>
        <p:nvSpPr>
          <p:cNvPr id="1048771" name="Content Placeholder 1048770"/>
          <p:cNvSpPr>
            <a:spLocks noGrp="1"/>
          </p:cNvSpPr>
          <p:nvPr>
            <p:ph idx="1"/>
          </p:nvPr>
        </p:nvSpPr>
        <p:spPr/>
        <p:txBody>
          <a:bodyPr/>
          <a:lstStyle/>
          <a:p>
            <a:pPr marL="0" indent="0">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pic>
        <p:nvPicPr>
          <p:cNvPr id="2097164" name="Picture 5" descr="Chemical Composition and Energy Value">
            <a:hlinkClick r:id="rId3"/>
          </p:cNvPr>
          <p:cNvPicPr>
            <a:picLocks/>
          </p:cNvPicPr>
          <p:nvPr/>
        </p:nvPicPr>
        <p:blipFill>
          <a:blip r:embed="rId4"/>
          <a:srcRect/>
          <a:stretch>
            <a:fillRect/>
          </a:stretch>
        </p:blipFill>
        <p:spPr bwMode="auto">
          <a:xfrm>
            <a:off x="279400" y="304800"/>
            <a:ext cx="6807200" cy="2971800"/>
          </a:xfrm>
          <a:prstGeom prst="rect">
            <a:avLst/>
          </a:prstGeom>
          <a:noFill/>
          <a:ln>
            <a:noFill/>
          </a:ln>
        </p:spPr>
      </p:pic>
      <p:pic>
        <p:nvPicPr>
          <p:cNvPr id="2097165" name="Picture 6" descr="Composition of Vitamins and Minerals">
            <a:hlinkClick r:id="rId5"/>
          </p:cNvPr>
          <p:cNvPicPr>
            <a:picLocks/>
          </p:cNvPicPr>
          <p:nvPr/>
        </p:nvPicPr>
        <p:blipFill>
          <a:blip r:embed="rId6"/>
          <a:srcRect/>
          <a:stretch>
            <a:fillRect/>
          </a:stretch>
        </p:blipFill>
        <p:spPr bwMode="auto">
          <a:xfrm>
            <a:off x="482600" y="3276600"/>
            <a:ext cx="6604000" cy="2590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a:xfrm>
            <a:off x="152400" y="590550"/>
            <a:ext cx="7620000" cy="1143000"/>
          </a:xfrm>
        </p:spPr>
        <p:txBody>
          <a:bodyPr>
            <a:normAutofit fontScale="90000"/>
          </a:bodyPr>
          <a:lstStyle/>
          <a:p>
            <a:r>
              <a:rPr lang="en-US" altLang="en-US" b="1" dirty="0">
                <a:solidFill>
                  <a:srgbClr val="00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Medicinal Value:</a:t>
            </a:r>
            <a:r>
              <a:rPr lang="en-US" altLang="en-US" sz="800" dirty="0">
                <a:effectLst>
                  <a:outerShdw blurRad="38100" dist="38100" dir="2700000" algn="tl">
                    <a:srgbClr val="000000">
                      <a:alpha val="43137"/>
                    </a:srgbClr>
                  </a:outerShdw>
                </a:effectLst>
              </a:rPr>
              <a:t/>
            </a:r>
            <a:br>
              <a:rPr lang="en-US" altLang="en-US" sz="800"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pic>
        <p:nvPicPr>
          <p:cNvPr id="2097166"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48" name="Rectangle 2"/>
          <p:cNvSpPr>
            <a:spLocks noChangeArrowheads="1"/>
          </p:cNvSpPr>
          <p:nvPr/>
        </p:nvSpPr>
        <p:spPr bwMode="auto">
          <a:xfrm>
            <a:off x="152400" y="1604815"/>
            <a:ext cx="7620000" cy="230832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424142"/>
                </a:solidFill>
                <a:effectLst/>
                <a:ea typeface="Times New Roman" panose="02020603050405020304" pitchFamily="18" charset="0"/>
                <a:cs typeface="Times New Roman" panose="02020603050405020304" pitchFamily="18" charset="0"/>
              </a:rPr>
              <a:t>Most of the mushrooms have high medicinal value to reduce blood pressure, obesity (to be fatty), constipation, atherosclerosis (fat deposi­tion inside blood vessel) etc. Medicinal value of some mushrooms are given in Table 4.19.</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endParaRPr>
          </a:p>
        </p:txBody>
      </p:sp>
      <p:pic>
        <p:nvPicPr>
          <p:cNvPr id="2097167" name="Picture 6" descr="Role of Some Edible Fungi">
            <a:hlinkClick r:id="rId3"/>
          </p:cNvPr>
          <p:cNvPicPr>
            <a:picLocks noChangeAspect="1" noChangeArrowheads="1"/>
          </p:cNvPicPr>
          <p:nvPr/>
        </p:nvPicPr>
        <p:blipFill>
          <a:blip r:embed="rId4"/>
          <a:srcRect/>
          <a:stretch>
            <a:fillRect/>
          </a:stretch>
        </p:blipFill>
        <p:spPr bwMode="auto">
          <a:xfrm>
            <a:off x="0" y="3581404"/>
            <a:ext cx="7772400" cy="3137690"/>
          </a:xfrm>
          <a:prstGeom prst="rect">
            <a:avLst/>
          </a:prstGeom>
          <a:noFill/>
        </p:spPr>
      </p:pic>
      <p:sp>
        <p:nvSpPr>
          <p:cNvPr id="1048649" name="Rectangle 3"/>
          <p:cNvSpPr>
            <a:spLocks noChangeArrowheads="1"/>
          </p:cNvSpPr>
          <p:nvPr/>
        </p:nvSpPr>
        <p:spPr bwMode="auto">
          <a:xfrm>
            <a:off x="152400" y="5067300"/>
            <a:ext cx="7772400" cy="0"/>
          </a:xfrm>
          <a:prstGeom prst="rect">
            <a:avLst/>
          </a:prstGeom>
          <a:solidFill>
            <a:srgbClr val="FFFFFF"/>
          </a:solidFill>
          <a:ln>
            <a:noFill/>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a:xfrm>
            <a:off x="381000" y="762000"/>
            <a:ext cx="7010400" cy="1143000"/>
          </a:xfrm>
        </p:spPr>
        <p:txBody>
          <a:bodyPr>
            <a:normAutofit fontScale="90000"/>
          </a:bodyPr>
          <a:lstStyle/>
          <a:p>
            <a:r>
              <a:rPr lang="en-US" b="1" dirty="0"/>
              <a:t>Role of Fungi in Medicine:</a:t>
            </a:r>
            <a:br>
              <a:rPr lang="en-US" b="1" dirty="0"/>
            </a:br>
            <a:endParaRPr lang="en-US" dirty="0"/>
          </a:p>
        </p:txBody>
      </p:sp>
      <p:pic>
        <p:nvPicPr>
          <p:cNvPr id="2097168"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51" name="Content Placeholder 2"/>
          <p:cNvSpPr>
            <a:spLocks noGrp="1"/>
          </p:cNvSpPr>
          <p:nvPr>
            <p:ph idx="1"/>
          </p:nvPr>
        </p:nvSpPr>
        <p:spPr>
          <a:xfrm>
            <a:off x="0" y="1676400"/>
            <a:ext cx="7772400" cy="4572000"/>
          </a:xfrm>
        </p:spPr>
        <p:txBody>
          <a:bodyPr>
            <a:normAutofit fontScale="81250" lnSpcReduction="10000"/>
          </a:bodyPr>
          <a:lstStyle/>
          <a:p>
            <a:pPr fontAlgn="base">
              <a:buFont typeface="Wingdings" panose="05000000000000000000" pitchFamily="2" charset="2"/>
              <a:buChar char="v"/>
            </a:pPr>
            <a:r>
              <a:rPr lang="en-US" dirty="0"/>
              <a:t>Some fungi produce substances which help to cure diseases caused by the pathogenic microorganisms. These substances are called the antibiotics.</a:t>
            </a:r>
          </a:p>
          <a:p>
            <a:pPr fontAlgn="base">
              <a:buFont typeface="Wingdings" panose="05000000000000000000" pitchFamily="2" charset="2"/>
              <a:buChar char="v"/>
            </a:pPr>
            <a:r>
              <a:rPr lang="en-US" dirty="0"/>
              <a:t>The term antibiotic, therefore, denotes an organic substance, produced by a microorganism, which inhibits the growth of certain other microorganisms. The most important antibiotics are produced by the </a:t>
            </a:r>
            <a:r>
              <a:rPr lang="en-US" dirty="0" err="1"/>
              <a:t>moulds</a:t>
            </a:r>
            <a:r>
              <a:rPr lang="en-US" dirty="0"/>
              <a:t>, actinomycetes or bacteria.</a:t>
            </a:r>
          </a:p>
          <a:p>
            <a:pPr fontAlgn="base">
              <a:buFont typeface="Wingdings" panose="05000000000000000000" pitchFamily="2" charset="2"/>
              <a:buChar char="v"/>
            </a:pPr>
            <a:r>
              <a:rPr lang="en-US" dirty="0"/>
              <a:t>They are used to combat the evil effects of pathogenic bacteria and viruses. The use of antibiotics is not limited to disease treatment.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p:txBody>
          <a:bodyPr/>
          <a:lstStyle/>
          <a:p>
            <a:endParaRPr lang="en-US"/>
          </a:p>
        </p:txBody>
      </p:sp>
      <p:pic>
        <p:nvPicPr>
          <p:cNvPr id="2097169"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53" name="Content Placeholder 2"/>
          <p:cNvSpPr>
            <a:spLocks noGrp="1"/>
          </p:cNvSpPr>
          <p:nvPr>
            <p:ph idx="1"/>
          </p:nvPr>
        </p:nvSpPr>
        <p:spPr>
          <a:xfrm>
            <a:off x="304800" y="1752600"/>
            <a:ext cx="6985000" cy="4876800"/>
          </a:xfrm>
        </p:spPr>
        <p:txBody>
          <a:bodyPr>
            <a:normAutofit fontScale="64375" lnSpcReduction="20000"/>
          </a:bodyPr>
          <a:lstStyle/>
          <a:p>
            <a:pPr algn="just" fontAlgn="base">
              <a:buFont typeface="Wingdings" panose="05000000000000000000" pitchFamily="2" charset="2"/>
              <a:buChar char="v"/>
            </a:pPr>
            <a:r>
              <a:rPr lang="en-US" dirty="0"/>
              <a:t>The addition to certain antibiotics in small amounts to the feed of slaughter animals promotes rapid growth and improves the quality of the meat products. Application of an antibiotic to surface of freshly killed poultry preserves the fresh-killed taste during long periods of refrigeration.</a:t>
            </a:r>
          </a:p>
          <a:p>
            <a:pPr algn="just" fontAlgn="base">
              <a:buFont typeface="Wingdings" panose="05000000000000000000" pitchFamily="2" charset="2"/>
              <a:buChar char="v"/>
            </a:pPr>
            <a:r>
              <a:rPr lang="en-US" dirty="0"/>
              <a:t>The discovery of antibiotic agents as drugs is comparatively a recent history. The role of fungi m producing antibiotic substances was first established by Sir Alexander Fleming in 1929.</a:t>
            </a:r>
          </a:p>
          <a:p>
            <a:pPr algn="just" fontAlgn="base">
              <a:buFont typeface="Wingdings" panose="05000000000000000000" pitchFamily="2" charset="2"/>
              <a:buChar char="v"/>
            </a:pPr>
            <a:r>
              <a:rPr lang="en-US" dirty="0"/>
              <a:t>He extracted the great antibiotic drug Penicillin from Penicillium notatum. It was the first antibiotic to be widely used. Penicillin is an organic substance lethal to microbes. It is far more effective than ordinary drugs and germicides.</a:t>
            </a:r>
          </a:p>
          <a:p>
            <a:pPr algn="just" fontAlgn="base">
              <a:buFont typeface="Wingdings" panose="05000000000000000000" pitchFamily="2" charset="2"/>
              <a:buChar char="v"/>
            </a:pPr>
            <a:r>
              <a:rPr lang="en-US" dirty="0"/>
              <a:t>It has no adverse effect on human protoplasm but kills bacteria especially gram-positive type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endParaRPr lang="en-US"/>
          </a:p>
        </p:txBody>
      </p:sp>
      <p:pic>
        <p:nvPicPr>
          <p:cNvPr id="2097170"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pic>
        <p:nvPicPr>
          <p:cNvPr id="2097171" name="Content Placeholder 4" descr="Sreptomycin">
            <a:hlinkClick r:id="rId3"/>
          </p:cNvPr>
          <p:cNvPicPr>
            <a:picLocks noGrp="1"/>
          </p:cNvPicPr>
          <p:nvPr>
            <p:ph idx="1"/>
          </p:nvPr>
        </p:nvPicPr>
        <p:blipFill>
          <a:blip r:embed="rId4"/>
          <a:srcRect/>
          <a:stretch>
            <a:fillRect/>
          </a:stretch>
        </p:blipFill>
        <p:spPr bwMode="auto">
          <a:xfrm>
            <a:off x="1524000" y="5029200"/>
            <a:ext cx="3314700" cy="3525044"/>
          </a:xfrm>
          <a:prstGeom prst="rect">
            <a:avLst/>
          </a:prstGeom>
          <a:noFill/>
          <a:ln>
            <a:noFill/>
          </a:ln>
        </p:spPr>
      </p:pic>
      <p:sp>
        <p:nvSpPr>
          <p:cNvPr id="1048655" name="Rectangle 5"/>
          <p:cNvSpPr/>
          <p:nvPr/>
        </p:nvSpPr>
        <p:spPr>
          <a:xfrm>
            <a:off x="584200" y="1616839"/>
            <a:ext cx="6807200" cy="3683060"/>
          </a:xfrm>
          <a:prstGeom prst="rect">
            <a:avLst/>
          </a:prstGeom>
        </p:spPr>
        <p:txBody>
          <a:bodyPr wrap="square">
            <a:spAutoFit/>
          </a:bodyPr>
          <a:lstStyle/>
          <a:p>
            <a:pPr marL="342900" indent="-342900" fontAlgn="base">
              <a:lnSpc>
                <a:spcPts val="1800"/>
              </a:lnSpc>
              <a:spcAft>
                <a:spcPts val="1440"/>
              </a:spcAft>
              <a:buFont typeface="Wingdings" panose="05000000000000000000" pitchFamily="2" charset="2"/>
              <a:buChar char="v"/>
            </a:pPr>
            <a:r>
              <a:rPr lang="en-US" sz="2000" dirty="0">
                <a:latin typeface="+mj-lt"/>
                <a:ea typeface="Times New Roman" panose="02020603050405020304" pitchFamily="18" charset="0"/>
              </a:rPr>
              <a:t>Streptomycin is obtained from Streptomyces griseus. It is of great value in medicine.</a:t>
            </a:r>
          </a:p>
          <a:p>
            <a:pPr marL="342900" indent="-342900" fontAlgn="base">
              <a:lnSpc>
                <a:spcPts val="1800"/>
              </a:lnSpc>
              <a:spcAft>
                <a:spcPts val="1440"/>
              </a:spcAft>
              <a:buFont typeface="Wingdings" panose="05000000000000000000" pitchFamily="2" charset="2"/>
              <a:buChar char="v"/>
            </a:pPr>
            <a:r>
              <a:rPr lang="en-US" sz="2000" dirty="0">
                <a:latin typeface="+mj-lt"/>
                <a:ea typeface="Times New Roman" panose="02020603050405020304" pitchFamily="18" charset="0"/>
              </a:rPr>
              <a:t> It destroys many organisms which are not killed by penicillin particularly the gram-negative organisms. A numbers of antibiotics have also been extracted from Aspergillus cultures.</a:t>
            </a:r>
          </a:p>
          <a:p>
            <a:pPr marL="342900" indent="-342900">
              <a:buFont typeface="Wingdings" panose="05000000000000000000" pitchFamily="2" charset="2"/>
              <a:buChar char="v"/>
            </a:pPr>
            <a:r>
              <a:rPr lang="en-US" sz="2000" dirty="0">
                <a:latin typeface="+mj-lt"/>
                <a:ea typeface="Calibri" panose="020F0502020204030204" pitchFamily="34" charset="0"/>
                <a:cs typeface="Arial" panose="020B0604020202020204" pitchFamily="34" charset="0"/>
              </a:rPr>
              <a:t>However, these have not been proved so effective as penicillin.</a:t>
            </a:r>
          </a:p>
          <a:p>
            <a:pPr marL="342900" indent="-342900">
              <a:buFont typeface="Wingdings" panose="05000000000000000000" pitchFamily="2" charset="2"/>
              <a:buChar char="v"/>
            </a:pPr>
            <a:r>
              <a:rPr lang="en-US" sz="2000" dirty="0">
                <a:latin typeface="+mj-lt"/>
                <a:ea typeface="Calibri" panose="020F0502020204030204" pitchFamily="34" charset="0"/>
                <a:cs typeface="Arial" panose="020B0604020202020204" pitchFamily="34" charset="0"/>
              </a:rPr>
              <a:t> Some of the actinomycetes which are not considered to be true filamentous bacteria are the sources of many antibiotics such as chloromycetin, aureomycin, </a:t>
            </a:r>
            <a:r>
              <a:rPr lang="en-US" sz="2000" dirty="0" err="1">
                <a:latin typeface="+mj-lt"/>
                <a:ea typeface="Calibri" panose="020F0502020204030204" pitchFamily="34" charset="0"/>
                <a:cs typeface="Arial" panose="020B0604020202020204" pitchFamily="34" charset="0"/>
              </a:rPr>
              <a:t>terramycin</a:t>
            </a:r>
            <a:r>
              <a:rPr lang="en-US" sz="2000" dirty="0">
                <a:latin typeface="+mj-lt"/>
                <a:ea typeface="Calibri" panose="020F0502020204030204" pitchFamily="34" charset="0"/>
                <a:cs typeface="Arial" panose="020B0604020202020204" pitchFamily="34" charset="0"/>
              </a:rPr>
              <a:t>, etc.</a:t>
            </a:r>
            <a:endParaRPr lang="en-US" sz="20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3"/>
          <p:cNvPicPr>
            <a:picLocks noChangeAspect="1" noChangeArrowheads="1"/>
          </p:cNvPicPr>
          <p:nvPr/>
        </p:nvPicPr>
        <p:blipFill>
          <a:blip r:embed="rId2"/>
          <a:srcRect/>
          <a:stretch>
            <a:fillRect/>
          </a:stretch>
        </p:blipFill>
        <p:spPr bwMode="auto">
          <a:xfrm>
            <a:off x="482600" y="5994400"/>
            <a:ext cx="6807200" cy="4064000"/>
          </a:xfrm>
          <a:prstGeom prst="rect">
            <a:avLst/>
          </a:prstGeom>
          <a:noFill/>
        </p:spPr>
      </p:pic>
      <p:sp>
        <p:nvSpPr>
          <p:cNvPr id="1048656" name="Rectangle 5"/>
          <p:cNvSpPr>
            <a:spLocks noChangeArrowheads="1"/>
          </p:cNvSpPr>
          <p:nvPr/>
        </p:nvSpPr>
        <p:spPr bwMode="auto">
          <a:xfrm>
            <a:off x="57150" y="1139885"/>
            <a:ext cx="7658100" cy="452431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2400" b="0" i="0" u="none" strike="noStrike" cap="none" normalizeH="0" baseline="0" dirty="0">
                <a:ln>
                  <a:noFill/>
                </a:ln>
                <a:effectLst/>
                <a:ea typeface="Times New Roman" panose="02020603050405020304" pitchFamily="18" charset="0"/>
              </a:rPr>
              <a:t>They inhibit the growth of many pathogenic bacteria and are also used successfully in the treatment of various virus diseases.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2400" b="0" i="0" u="none" strike="noStrike" cap="none" normalizeH="0" baseline="0" dirty="0">
                <a:ln>
                  <a:noFill/>
                </a:ln>
                <a:effectLst/>
                <a:ea typeface="Times New Roman" panose="02020603050405020304" pitchFamily="18" charset="0"/>
              </a:rPr>
              <a:t> Many animal and human diseases which do not respond readily to other antibiotics are effectively cured by aureomycin.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2400" b="0" i="0" u="none" strike="noStrike" cap="none" normalizeH="0" baseline="0" dirty="0">
                <a:ln>
                  <a:noFill/>
                </a:ln>
                <a:effectLst/>
                <a:ea typeface="Times New Roman" panose="02020603050405020304" pitchFamily="18" charset="0"/>
              </a:rPr>
              <a:t>The plasmodia of certain species of </a:t>
            </a:r>
            <a:r>
              <a:rPr kumimoji="0" lang="en-US" altLang="en-US" sz="2400" b="0" i="0" u="none" strike="noStrike" cap="none" normalizeH="0" baseline="0" dirty="0" err="1">
                <a:ln>
                  <a:noFill/>
                </a:ln>
                <a:effectLst/>
                <a:ea typeface="Times New Roman" panose="02020603050405020304" pitchFamily="18" charset="0"/>
              </a:rPr>
              <a:t>Myxogastres</a:t>
            </a:r>
            <a:r>
              <a:rPr kumimoji="0" lang="en-US" altLang="en-US" sz="2400" b="0" i="0" u="none" strike="noStrike" cap="none" normalizeH="0" baseline="0" dirty="0">
                <a:ln>
                  <a:noFill/>
                </a:ln>
                <a:effectLst/>
                <a:ea typeface="Times New Roman" panose="02020603050405020304" pitchFamily="18" charset="0"/>
              </a:rPr>
              <a:t> have been reported to yield soluble antibiotics. These check the growth of certain bacteria and yeasts in culture. The antibiotics play an important role to combat plant diseases as well.</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097173" name="Picture 33" descr="Aureomycin, Chloromycetin, Terramycin">
            <a:hlinkClick r:id="rId3"/>
          </p:cNvPr>
          <p:cNvPicPr>
            <a:picLocks noChangeAspect="1" noChangeArrowheads="1"/>
          </p:cNvPicPr>
          <p:nvPr/>
        </p:nvPicPr>
        <p:blipFill>
          <a:blip r:embed="rId4"/>
          <a:srcRect/>
          <a:stretch>
            <a:fillRect/>
          </a:stretch>
        </p:blipFill>
        <p:spPr bwMode="auto">
          <a:xfrm>
            <a:off x="29817" y="5334000"/>
            <a:ext cx="7658100" cy="35028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endParaRPr lang="en-US"/>
          </a:p>
        </p:txBody>
      </p:sp>
      <p:pic>
        <p:nvPicPr>
          <p:cNvPr id="2097174"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58" name="Content Placeholder 2"/>
          <p:cNvSpPr>
            <a:spLocks noGrp="1"/>
          </p:cNvSpPr>
          <p:nvPr>
            <p:ph idx="1"/>
          </p:nvPr>
        </p:nvSpPr>
        <p:spPr>
          <a:xfrm>
            <a:off x="304800" y="1752600"/>
            <a:ext cx="6985000" cy="5638800"/>
          </a:xfrm>
        </p:spPr>
        <p:txBody>
          <a:bodyPr>
            <a:normAutofit fontScale="86250"/>
          </a:bodyPr>
          <a:lstStyle/>
          <a:p>
            <a:pPr>
              <a:buFont typeface="Wingdings" panose="05000000000000000000" pitchFamily="2" charset="2"/>
              <a:buChar char="v"/>
            </a:pPr>
            <a:r>
              <a:rPr lang="en-US" dirty="0"/>
              <a:t>Griseofulvin which is recovered from mycelium of Penicillium </a:t>
            </a:r>
            <a:r>
              <a:rPr lang="en-US" dirty="0" err="1"/>
              <a:t>griseofulvum</a:t>
            </a:r>
            <a:r>
              <a:rPr lang="en-US" dirty="0"/>
              <a:t> and many other species has antifungal properties.</a:t>
            </a:r>
          </a:p>
          <a:p>
            <a:pPr>
              <a:buFont typeface="Wingdings" panose="05000000000000000000" pitchFamily="2" charset="2"/>
              <a:buChar char="v"/>
            </a:pPr>
            <a:r>
              <a:rPr lang="en-US" dirty="0"/>
              <a:t>It acts on the hyphae by interfering with wall formation Consequently the hyphal tips curl and cease to grow.</a:t>
            </a:r>
          </a:p>
          <a:p>
            <a:pPr fontAlgn="base">
              <a:buFont typeface="Wingdings" panose="05000000000000000000" pitchFamily="2" charset="2"/>
              <a:buChar char="v"/>
            </a:pPr>
            <a:r>
              <a:rPr lang="en-US" dirty="0"/>
              <a:t>When administered orally it is absorbed into the body where it accumulates in the keratinized tissues of the epidermis and hair.</a:t>
            </a:r>
          </a:p>
          <a:p>
            <a:pPr fontAlgn="base">
              <a:buFont typeface="Wingdings" panose="05000000000000000000" pitchFamily="2" charset="2"/>
              <a:buChar char="v"/>
            </a:pPr>
            <a:r>
              <a:rPr lang="en-US" dirty="0"/>
              <a:t> It is thus effective against fungal skin diseases such as ringworms and athlete’s foot disease.</a:t>
            </a:r>
          </a:p>
          <a:p>
            <a:pPr algn="just" fontAlgn="base">
              <a:buFont typeface="Wingdings" panose="05000000000000000000" pitchFamily="2" charset="2"/>
              <a:buChar char="v"/>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endParaRPr lang="en-US"/>
          </a:p>
        </p:txBody>
      </p:sp>
      <p:pic>
        <p:nvPicPr>
          <p:cNvPr id="2097175"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60" name="Content Placeholder 2"/>
          <p:cNvSpPr>
            <a:spLocks noGrp="1"/>
          </p:cNvSpPr>
          <p:nvPr>
            <p:ph idx="1"/>
          </p:nvPr>
        </p:nvSpPr>
        <p:spPr>
          <a:xfrm>
            <a:off x="285750" y="1712119"/>
            <a:ext cx="6985000" cy="3746500"/>
          </a:xfrm>
        </p:spPr>
        <p:txBody>
          <a:bodyPr>
            <a:normAutofit fontScale="78214" lnSpcReduction="20000"/>
          </a:bodyPr>
          <a:lstStyle/>
          <a:p>
            <a:pPr fontAlgn="base">
              <a:buFont typeface="Wingdings" panose="05000000000000000000" pitchFamily="2" charset="2"/>
              <a:buChar char="v"/>
            </a:pPr>
            <a:r>
              <a:rPr lang="en-US" sz="2800" i="1" dirty="0" err="1">
                <a:solidFill>
                  <a:schemeClr val="tx1">
                    <a:lumMod val="85000"/>
                    <a:lumOff val="15000"/>
                  </a:schemeClr>
                </a:solidFill>
              </a:rPr>
              <a:t>Claviceps</a:t>
            </a:r>
            <a:r>
              <a:rPr lang="en-US" sz="2800" i="1" dirty="0">
                <a:solidFill>
                  <a:schemeClr val="tx1">
                    <a:lumMod val="85000"/>
                    <a:lumOff val="15000"/>
                  </a:schemeClr>
                </a:solidFill>
              </a:rPr>
              <a:t> </a:t>
            </a:r>
            <a:r>
              <a:rPr lang="en-US" sz="2800" i="1" dirty="0" err="1">
                <a:solidFill>
                  <a:schemeClr val="tx1">
                    <a:lumMod val="85000"/>
                    <a:lumOff val="15000"/>
                  </a:schemeClr>
                </a:solidFill>
              </a:rPr>
              <a:t>purpurea</a:t>
            </a:r>
            <a:r>
              <a:rPr lang="en-US" sz="2800" i="1" dirty="0">
                <a:solidFill>
                  <a:schemeClr val="tx1">
                    <a:lumMod val="85000"/>
                    <a:lumOff val="15000"/>
                  </a:schemeClr>
                </a:solidFill>
              </a:rPr>
              <a:t> </a:t>
            </a:r>
            <a:r>
              <a:rPr lang="en-US" sz="2800" dirty="0">
                <a:solidFill>
                  <a:schemeClr val="tx1">
                    <a:lumMod val="85000"/>
                    <a:lumOff val="15000"/>
                  </a:schemeClr>
                </a:solidFill>
              </a:rPr>
              <a:t>produces sclerotia in the ovaries of the flowers of grasses such as rye The sclerotium is called the </a:t>
            </a:r>
            <a:r>
              <a:rPr lang="en-US" sz="2800" b="1" dirty="0">
                <a:solidFill>
                  <a:schemeClr val="tx1">
                    <a:lumMod val="85000"/>
                    <a:lumOff val="15000"/>
                  </a:schemeClr>
                </a:solidFill>
              </a:rPr>
              <a:t>ergot of rye</a:t>
            </a:r>
            <a:r>
              <a:rPr lang="en-US" sz="2800" dirty="0">
                <a:solidFill>
                  <a:schemeClr val="tx1">
                    <a:lumMod val="85000"/>
                    <a:lumOff val="15000"/>
                  </a:schemeClr>
                </a:solidFill>
              </a:rPr>
              <a:t>. Ergot is used in veterinary and human medicine.</a:t>
            </a:r>
          </a:p>
          <a:p>
            <a:pPr fontAlgn="base">
              <a:buFont typeface="Wingdings" panose="05000000000000000000" pitchFamily="2" charset="2"/>
              <a:buChar char="v"/>
            </a:pPr>
            <a:r>
              <a:rPr lang="en-US" sz="2800" dirty="0">
                <a:solidFill>
                  <a:schemeClr val="tx1">
                    <a:lumMod val="85000"/>
                    <a:lumOff val="15000"/>
                  </a:schemeClr>
                </a:solidFill>
              </a:rPr>
              <a:t>It contains a mixture of alkaloids which cause rapid and powerful contractions of the uterus. The medicine is thus used to control bleeding during child birth. Ergot is highly poisonous. A derivative of ergot known by the name of </a:t>
            </a:r>
            <a:r>
              <a:rPr lang="en-US" sz="2800" b="1" dirty="0">
                <a:solidFill>
                  <a:schemeClr val="tx1">
                    <a:lumMod val="85000"/>
                    <a:lumOff val="15000"/>
                  </a:schemeClr>
                </a:solidFill>
              </a:rPr>
              <a:t>lysergic acid (LSD) </a:t>
            </a:r>
            <a:r>
              <a:rPr lang="en-US" sz="2800" dirty="0">
                <a:solidFill>
                  <a:schemeClr val="tx1">
                    <a:lumMod val="85000"/>
                    <a:lumOff val="15000"/>
                  </a:schemeClr>
                </a:solidFill>
              </a:rPr>
              <a:t>is used in experimental psychiatry.</a:t>
            </a:r>
          </a:p>
          <a:p>
            <a:pPr fontAlgn="base">
              <a:buFont typeface="Wingdings" panose="05000000000000000000" pitchFamily="2" charset="2"/>
              <a:buChar char="v"/>
            </a:pPr>
            <a:r>
              <a:rPr lang="en-US" sz="2800" dirty="0">
                <a:solidFill>
                  <a:schemeClr val="tx1">
                    <a:lumMod val="85000"/>
                    <a:lumOff val="15000"/>
                  </a:schemeClr>
                </a:solidFill>
              </a:rPr>
              <a:t>The giant puff ball </a:t>
            </a:r>
            <a:r>
              <a:rPr lang="en-US" sz="2800" dirty="0" err="1">
                <a:solidFill>
                  <a:schemeClr val="tx1">
                    <a:lumMod val="85000"/>
                    <a:lumOff val="15000"/>
                  </a:schemeClr>
                </a:solidFill>
              </a:rPr>
              <a:t>Clavatia</a:t>
            </a:r>
            <a:r>
              <a:rPr lang="en-US" sz="2800" dirty="0">
                <a:solidFill>
                  <a:schemeClr val="tx1">
                    <a:lumMod val="85000"/>
                    <a:lumOff val="15000"/>
                  </a:schemeClr>
                </a:solidFill>
              </a:rPr>
              <a:t> contains an anti-cancer substance </a:t>
            </a:r>
            <a:r>
              <a:rPr lang="en-US" sz="2800" b="1" dirty="0" err="1">
                <a:solidFill>
                  <a:schemeClr val="tx1">
                    <a:lumMod val="85000"/>
                    <a:lumOff val="15000"/>
                  </a:schemeClr>
                </a:solidFill>
              </a:rPr>
              <a:t>calvacin</a:t>
            </a:r>
            <a:r>
              <a:rPr lang="en-US" sz="2800" dirty="0">
                <a:solidFill>
                  <a:schemeClr val="tx1">
                    <a:lumMod val="85000"/>
                    <a:lumOff val="15000"/>
                  </a:schemeClr>
                </a:solidFill>
              </a:rPr>
              <a:t>. The eating of these fungi prevents stomach </a:t>
            </a:r>
            <a:r>
              <a:rPr lang="en-US" sz="2800" dirty="0" err="1">
                <a:solidFill>
                  <a:schemeClr val="tx1">
                    <a:lumMod val="85000"/>
                    <a:lumOff val="15000"/>
                  </a:schemeClr>
                </a:solidFill>
              </a:rPr>
              <a:t>tumours</a:t>
            </a:r>
            <a:r>
              <a:rPr lang="en-US" sz="2800" dirty="0">
                <a:solidFill>
                  <a:schemeClr val="tx1">
                    <a:lumMod val="85000"/>
                    <a:lumOff val="15000"/>
                  </a:schemeClr>
                </a:solidFill>
              </a:rPr>
              <a:t>.</a:t>
            </a:r>
          </a:p>
          <a:p>
            <a:pPr algn="just" fontAlgn="base">
              <a:buFont typeface="Wingdings" panose="05000000000000000000" pitchFamily="2" charset="2"/>
              <a:buChar char="v"/>
            </a:pPr>
            <a:endParaRPr lang="en-US" dirty="0">
              <a:solidFill>
                <a:schemeClr val="tx1">
                  <a:lumMod val="85000"/>
                  <a:lumOff val="15000"/>
                </a:schemeClr>
              </a:solidFill>
            </a:endParaRPr>
          </a:p>
        </p:txBody>
      </p:sp>
      <p:pic>
        <p:nvPicPr>
          <p:cNvPr id="2097176" name="Picture 4" descr="Griseofulvin, Sclerotia of Ergot and Claviceps">
            <a:hlinkClick r:id="rId3"/>
          </p:cNvPr>
          <p:cNvPicPr>
            <a:picLocks/>
          </p:cNvPicPr>
          <p:nvPr/>
        </p:nvPicPr>
        <p:blipFill>
          <a:blip r:embed="rId4"/>
          <a:srcRect/>
          <a:stretch>
            <a:fillRect/>
          </a:stretch>
        </p:blipFill>
        <p:spPr bwMode="auto">
          <a:xfrm>
            <a:off x="1143000" y="5580062"/>
            <a:ext cx="5757862" cy="259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a:xfrm>
            <a:off x="-19050" y="495300"/>
            <a:ext cx="7772400" cy="1143000"/>
          </a:xfrm>
        </p:spPr>
        <p:txBody>
          <a:bodyPr>
            <a:normAutofit fontScale="90000"/>
          </a:bodyPr>
          <a:lstStyle/>
          <a:p>
            <a:r>
              <a:rPr lang="en-US" b="1" dirty="0"/>
              <a:t>Role of Fungi as Food and as Food Producers:</a:t>
            </a:r>
            <a:br>
              <a:rPr lang="en-US" b="1" dirty="0"/>
            </a:br>
            <a:endParaRPr lang="en-US" dirty="0"/>
          </a:p>
        </p:txBody>
      </p:sp>
      <p:pic>
        <p:nvPicPr>
          <p:cNvPr id="2097177"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62" name="Content Placeholder 2"/>
          <p:cNvSpPr>
            <a:spLocks noGrp="1"/>
          </p:cNvSpPr>
          <p:nvPr>
            <p:ph idx="1"/>
          </p:nvPr>
        </p:nvSpPr>
        <p:spPr>
          <a:xfrm>
            <a:off x="304800" y="1752600"/>
            <a:ext cx="6985000" cy="5638800"/>
          </a:xfrm>
        </p:spPr>
        <p:txBody>
          <a:bodyPr>
            <a:normAutofit fontScale="73750" lnSpcReduction="20000"/>
          </a:bodyPr>
          <a:lstStyle/>
          <a:p>
            <a:pPr fontAlgn="base">
              <a:buFont typeface="Wingdings" panose="05000000000000000000" pitchFamily="2" charset="2"/>
              <a:buChar char="v"/>
            </a:pPr>
            <a:r>
              <a:rPr lang="en-US" dirty="0">
                <a:solidFill>
                  <a:schemeClr val="tx1">
                    <a:lumMod val="65000"/>
                    <a:lumOff val="35000"/>
                  </a:schemeClr>
                </a:solidFill>
              </a:rPr>
              <a:t>Many species of fungi are edible, about 2000 species of them have been reported from all over the world..</a:t>
            </a:r>
          </a:p>
          <a:p>
            <a:pPr fontAlgn="base">
              <a:buFont typeface="Wingdings" panose="05000000000000000000" pitchFamily="2" charset="2"/>
              <a:buChar char="v"/>
            </a:pPr>
            <a:r>
              <a:rPr lang="en-US" dirty="0">
                <a:solidFill>
                  <a:schemeClr val="tx1">
                    <a:lumMod val="65000"/>
                    <a:lumOff val="35000"/>
                  </a:schemeClr>
                </a:solidFill>
              </a:rPr>
              <a:t>Many edible fungi are of great economic value as food. They are regarded as delicacies of the table. There are said to be over 200 species of edible fungi.</a:t>
            </a:r>
          </a:p>
          <a:p>
            <a:pPr fontAlgn="base">
              <a:buFont typeface="Wingdings" panose="05000000000000000000" pitchFamily="2" charset="2"/>
              <a:buChar char="v"/>
            </a:pPr>
            <a:r>
              <a:rPr lang="en-US" dirty="0">
                <a:solidFill>
                  <a:schemeClr val="tx1">
                    <a:lumMod val="65000"/>
                    <a:lumOff val="35000"/>
                  </a:schemeClr>
                </a:solidFill>
              </a:rPr>
              <a:t>The fructifications of some fungi such as the field mushroom </a:t>
            </a:r>
            <a:r>
              <a:rPr lang="en-US" dirty="0" err="1">
                <a:solidFill>
                  <a:schemeClr val="tx1">
                    <a:lumMod val="65000"/>
                    <a:lumOff val="35000"/>
                  </a:schemeClr>
                </a:solidFill>
              </a:rPr>
              <a:t>Agaricus</a:t>
            </a:r>
            <a:r>
              <a:rPr lang="en-US" dirty="0">
                <a:solidFill>
                  <a:schemeClr val="tx1">
                    <a:lumMod val="65000"/>
                    <a:lumOff val="35000"/>
                  </a:schemeClr>
                </a:solidFill>
              </a:rPr>
              <a:t> campestris (</a:t>
            </a:r>
            <a:r>
              <a:rPr lang="en-US" dirty="0" err="1">
                <a:solidFill>
                  <a:schemeClr val="tx1">
                    <a:lumMod val="65000"/>
                    <a:lumOff val="35000"/>
                  </a:schemeClr>
                </a:solidFill>
              </a:rPr>
              <a:t>dhingri</a:t>
            </a:r>
            <a:r>
              <a:rPr lang="en-US" dirty="0">
                <a:solidFill>
                  <a:schemeClr val="tx1">
                    <a:lumMod val="65000"/>
                    <a:lumOff val="35000"/>
                  </a:schemeClr>
                </a:solidFill>
              </a:rPr>
              <a:t>), </a:t>
            </a:r>
            <a:r>
              <a:rPr lang="en-US" dirty="0" err="1">
                <a:solidFill>
                  <a:schemeClr val="tx1">
                    <a:lumMod val="65000"/>
                    <a:lumOff val="35000"/>
                  </a:schemeClr>
                </a:solidFill>
              </a:rPr>
              <a:t>Podaxon</a:t>
            </a:r>
            <a:r>
              <a:rPr lang="en-US" dirty="0">
                <a:solidFill>
                  <a:schemeClr val="tx1">
                    <a:lumMod val="65000"/>
                    <a:lumOff val="35000"/>
                  </a:schemeClr>
                </a:solidFill>
              </a:rPr>
              <a:t> </a:t>
            </a:r>
            <a:r>
              <a:rPr lang="en-US" dirty="0" err="1">
                <a:solidFill>
                  <a:schemeClr val="tx1">
                    <a:lumMod val="65000"/>
                    <a:lumOff val="35000"/>
                  </a:schemeClr>
                </a:solidFill>
              </a:rPr>
              <a:t>podaxis</a:t>
            </a:r>
            <a:r>
              <a:rPr lang="en-US" dirty="0">
                <a:solidFill>
                  <a:schemeClr val="tx1">
                    <a:lumMod val="65000"/>
                    <a:lumOff val="35000"/>
                  </a:schemeClr>
                </a:solidFill>
              </a:rPr>
              <a:t> (</a:t>
            </a:r>
            <a:r>
              <a:rPr lang="en-US" dirty="0" err="1">
                <a:solidFill>
                  <a:schemeClr val="tx1">
                    <a:lumMod val="65000"/>
                    <a:lumOff val="35000"/>
                  </a:schemeClr>
                </a:solidFill>
              </a:rPr>
              <a:t>Khumb</a:t>
            </a:r>
            <a:r>
              <a:rPr lang="en-US" dirty="0">
                <a:solidFill>
                  <a:schemeClr val="tx1">
                    <a:lumMod val="65000"/>
                    <a:lumOff val="35000"/>
                  </a:schemeClr>
                </a:solidFill>
              </a:rPr>
              <a:t>), the honey </a:t>
            </a:r>
            <a:r>
              <a:rPr lang="en-US" dirty="0" err="1">
                <a:solidFill>
                  <a:schemeClr val="tx1">
                    <a:lumMod val="65000"/>
                    <a:lumOff val="35000"/>
                  </a:schemeClr>
                </a:solidFill>
              </a:rPr>
              <a:t>coloured</a:t>
            </a:r>
            <a:r>
              <a:rPr lang="en-US" dirty="0">
                <a:solidFill>
                  <a:schemeClr val="tx1">
                    <a:lumMod val="65000"/>
                    <a:lumOff val="35000"/>
                  </a:schemeClr>
                </a:solidFill>
              </a:rPr>
              <a:t> mushrooms, the fairy ring mushrooms, the puff balls (</a:t>
            </a:r>
            <a:r>
              <a:rPr lang="en-US" dirty="0" err="1">
                <a:solidFill>
                  <a:schemeClr val="tx1">
                    <a:lumMod val="65000"/>
                    <a:lumOff val="35000"/>
                  </a:schemeClr>
                </a:solidFill>
              </a:rPr>
              <a:t>Lycoperdon</a:t>
            </a:r>
            <a:r>
              <a:rPr lang="en-US" dirty="0">
                <a:solidFill>
                  <a:schemeClr val="tx1">
                    <a:lumMod val="65000"/>
                    <a:lumOff val="35000"/>
                  </a:schemeClr>
                </a:solidFill>
              </a:rPr>
              <a:t> and </a:t>
            </a:r>
            <a:r>
              <a:rPr lang="en-US" dirty="0" err="1">
                <a:solidFill>
                  <a:schemeClr val="tx1">
                    <a:lumMod val="65000"/>
                    <a:lumOff val="35000"/>
                  </a:schemeClr>
                </a:solidFill>
              </a:rPr>
              <a:t>Clavatia</a:t>
            </a:r>
            <a:r>
              <a:rPr lang="en-US" dirty="0">
                <a:solidFill>
                  <a:schemeClr val="tx1">
                    <a:lumMod val="65000"/>
                    <a:lumOff val="35000"/>
                  </a:schemeClr>
                </a:solidFill>
              </a:rPr>
              <a:t>), morels (</a:t>
            </a:r>
            <a:r>
              <a:rPr lang="en-US" dirty="0" err="1">
                <a:solidFill>
                  <a:schemeClr val="tx1">
                    <a:lumMod val="65000"/>
                    <a:lumOff val="35000"/>
                  </a:schemeClr>
                </a:solidFill>
              </a:rPr>
              <a:t>Morchella</a:t>
            </a:r>
            <a:r>
              <a:rPr lang="en-US" dirty="0">
                <a:solidFill>
                  <a:schemeClr val="tx1">
                    <a:lumMod val="65000"/>
                    <a:lumOff val="35000"/>
                  </a:schemeClr>
                </a:solidFill>
              </a:rPr>
              <a:t>, </a:t>
            </a:r>
            <a:r>
              <a:rPr lang="en-US" dirty="0" err="1">
                <a:solidFill>
                  <a:schemeClr val="tx1">
                    <a:lumMod val="65000"/>
                    <a:lumOff val="35000"/>
                  </a:schemeClr>
                </a:solidFill>
              </a:rPr>
              <a:t>guchhi</a:t>
            </a:r>
            <a:r>
              <a:rPr lang="en-US" dirty="0">
                <a:solidFill>
                  <a:schemeClr val="tx1">
                    <a:lumMod val="65000"/>
                    <a:lumOff val="35000"/>
                  </a:schemeClr>
                </a:solidFill>
              </a:rPr>
              <a:t>), and truffles are edible.</a:t>
            </a:r>
          </a:p>
          <a:p>
            <a:pPr fontAlgn="base">
              <a:buFont typeface="Wingdings" panose="05000000000000000000" pitchFamily="2" charset="2"/>
              <a:buChar char="v"/>
            </a:pPr>
            <a:r>
              <a:rPr lang="en-US" dirty="0">
                <a:solidFill>
                  <a:schemeClr val="tx1">
                    <a:lumMod val="65000"/>
                    <a:lumOff val="35000"/>
                  </a:schemeClr>
                </a:solidFill>
              </a:rPr>
              <a:t>The content of available food in them is not high but they supply vitamins and are valuable as </a:t>
            </a:r>
            <a:r>
              <a:rPr lang="en-US" dirty="0" err="1">
                <a:solidFill>
                  <a:schemeClr val="tx1">
                    <a:lumMod val="65000"/>
                    <a:lumOff val="35000"/>
                  </a:schemeClr>
                </a:solidFill>
              </a:rPr>
              <a:t>appetisers</a:t>
            </a:r>
            <a:r>
              <a:rPr lang="en-US" dirty="0">
                <a:solidFill>
                  <a:schemeClr val="tx1">
                    <a:lumMod val="65000"/>
                    <a:lumOff val="35000"/>
                  </a:schemeClr>
                </a:solidFill>
              </a:rPr>
              <a:t>. Yeasts and some filamentous fungi are valuable sources of vitamins of the B-complex.</a:t>
            </a:r>
          </a:p>
          <a:p>
            <a:pPr algn="just" fontAlgn="base">
              <a:buFont typeface="Wingdings" panose="05000000000000000000" pitchFamily="2" charset="2"/>
              <a:buChar char="v"/>
            </a:pPr>
            <a:endParaRPr lang="en-US" dirty="0">
              <a:solidFill>
                <a:schemeClr val="tx1">
                  <a:lumMod val="65000"/>
                  <a:lumOff val="3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63" name="Rectangle 2"/>
          <p:cNvSpPr>
            <a:spLocks noChangeArrowheads="1"/>
          </p:cNvSpPr>
          <p:nvPr/>
        </p:nvSpPr>
        <p:spPr bwMode="auto">
          <a:xfrm>
            <a:off x="276224" y="854763"/>
            <a:ext cx="7013576" cy="104644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424142"/>
                </a:solidFill>
                <a:effectLst/>
                <a:ea typeface="Times New Roman" panose="02020603050405020304" pitchFamily="18" charset="0"/>
              </a:rPr>
              <a:t>A few of the mushrooms are fatally poisonous, some cause only discomfort. To the former category belong Amanita.</a:t>
            </a:r>
            <a:endParaRPr kumimoji="0" lang="en-US" altLang="en-US" sz="2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97179" name="Picture 13" descr="Amanita">
            <a:hlinkClick r:id="rId3"/>
          </p:cNvPr>
          <p:cNvPicPr>
            <a:picLocks noChangeAspect="1" noChangeArrowheads="1"/>
          </p:cNvPicPr>
          <p:nvPr/>
        </p:nvPicPr>
        <p:blipFill>
          <a:blip r:embed="rId4"/>
          <a:srcRect/>
          <a:stretch>
            <a:fillRect/>
          </a:stretch>
        </p:blipFill>
        <p:spPr bwMode="auto">
          <a:xfrm>
            <a:off x="4800600" y="2079911"/>
            <a:ext cx="2825750" cy="3192731"/>
          </a:xfrm>
          <a:prstGeom prst="rect">
            <a:avLst/>
          </a:prstGeom>
          <a:noFill/>
        </p:spPr>
      </p:pic>
      <p:sp>
        <p:nvSpPr>
          <p:cNvPr id="1048664" name="Rectangle 3"/>
          <p:cNvSpPr>
            <a:spLocks noChangeArrowheads="1"/>
          </p:cNvSpPr>
          <p:nvPr/>
        </p:nvSpPr>
        <p:spPr bwMode="auto">
          <a:xfrm>
            <a:off x="276224" y="1908525"/>
            <a:ext cx="4219576" cy="6186309"/>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424142"/>
                </a:solidFill>
                <a:effectLst/>
                <a:ea typeface="Times New Roman" panose="02020603050405020304" pitchFamily="18" charset="0"/>
              </a:rPr>
              <a:t>The fungi are also important as producers of foodstuffs. Certain species of Penicillium are active in the refining of certain kind of cheeses. Some fungi, such as red bread mold, Neurospora </a:t>
            </a:r>
            <a:r>
              <a:rPr kumimoji="0" lang="en-US" altLang="en-US" sz="2200" b="0" i="0" u="none" strike="noStrike" cap="none" normalizeH="0" baseline="0" dirty="0" err="1">
                <a:ln>
                  <a:noFill/>
                </a:ln>
                <a:solidFill>
                  <a:srgbClr val="424142"/>
                </a:solidFill>
                <a:effectLst/>
                <a:ea typeface="Times New Roman" panose="02020603050405020304" pitchFamily="18" charset="0"/>
              </a:rPr>
              <a:t>sitophila</a:t>
            </a:r>
            <a:r>
              <a:rPr kumimoji="0" lang="en-US" altLang="en-US" sz="2200" b="0" i="0" u="none" strike="noStrike" cap="none" normalizeH="0" baseline="0" dirty="0">
                <a:ln>
                  <a:noFill/>
                </a:ln>
                <a:solidFill>
                  <a:srgbClr val="424142"/>
                </a:solidFill>
                <a:effectLst/>
                <a:ea typeface="Times New Roman" panose="02020603050405020304" pitchFamily="18" charset="0"/>
              </a:rPr>
              <a:t> and others, complete their sexual life cycle in a few days and thus make ideal organisms for the study of the laws of heredity.</a:t>
            </a:r>
            <a:endParaRPr kumimoji="0" lang="en-US" altLang="en-US" sz="2200" b="0" i="0" u="none" strike="noStrike" cap="none" normalizeH="0" baseline="0" dirty="0">
              <a:ln>
                <a:noFill/>
              </a:ln>
              <a:solidFill>
                <a:schemeClr val="tx1"/>
              </a:solidFill>
              <a:effectLst/>
              <a:ea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424142"/>
                </a:solidFill>
                <a:effectLst/>
                <a:ea typeface="Times New Roman" panose="02020603050405020304" pitchFamily="18" charset="0"/>
              </a:rPr>
              <a:t>The slime molds (</a:t>
            </a:r>
            <a:r>
              <a:rPr kumimoji="0" lang="en-US" altLang="en-US" sz="2200" b="0" i="0" u="none" strike="noStrike" cap="none" normalizeH="0" baseline="0" dirty="0" err="1">
                <a:ln>
                  <a:noFill/>
                </a:ln>
                <a:solidFill>
                  <a:srgbClr val="424142"/>
                </a:solidFill>
                <a:effectLst/>
                <a:ea typeface="Times New Roman" panose="02020603050405020304" pitchFamily="18" charset="0"/>
              </a:rPr>
              <a:t>Physarum</a:t>
            </a:r>
            <a:r>
              <a:rPr kumimoji="0" lang="en-US" altLang="en-US" sz="2200" b="0" i="0" u="none" strike="noStrike" cap="none" normalizeH="0" baseline="0" dirty="0">
                <a:ln>
                  <a:noFill/>
                </a:ln>
                <a:solidFill>
                  <a:srgbClr val="424142"/>
                </a:solidFill>
                <a:effectLst/>
                <a:ea typeface="Times New Roman" panose="02020603050405020304" pitchFamily="18" charset="0"/>
              </a:rPr>
              <a:t> </a:t>
            </a:r>
            <a:r>
              <a:rPr kumimoji="0" lang="en-US" altLang="en-US" sz="2200" b="0" i="0" u="none" strike="noStrike" cap="none" normalizeH="0" baseline="0" dirty="0" err="1">
                <a:ln>
                  <a:noFill/>
                </a:ln>
                <a:solidFill>
                  <a:srgbClr val="424142"/>
                </a:solidFill>
                <a:effectLst/>
                <a:ea typeface="Times New Roman" panose="02020603050405020304" pitchFamily="18" charset="0"/>
              </a:rPr>
              <a:t>polycephalum</a:t>
            </a:r>
            <a:r>
              <a:rPr kumimoji="0" lang="en-US" altLang="en-US" sz="2200" b="0" i="0" u="none" strike="noStrike" cap="none" normalizeH="0" baseline="0" dirty="0">
                <a:ln>
                  <a:noFill/>
                </a:ln>
                <a:solidFill>
                  <a:srgbClr val="424142"/>
                </a:solidFill>
                <a:effectLst/>
                <a:ea typeface="Times New Roman" panose="02020603050405020304" pitchFamily="18" charset="0"/>
              </a:rPr>
              <a:t>) are now widely used in research. P. </a:t>
            </a:r>
            <a:r>
              <a:rPr kumimoji="0" lang="en-US" altLang="en-US" sz="2200" b="0" i="0" u="none" strike="noStrike" cap="none" normalizeH="0" baseline="0" dirty="0" err="1">
                <a:ln>
                  <a:noFill/>
                </a:ln>
                <a:solidFill>
                  <a:srgbClr val="424142"/>
                </a:solidFill>
                <a:effectLst/>
                <a:ea typeface="Times New Roman" panose="02020603050405020304" pitchFamily="18" charset="0"/>
              </a:rPr>
              <a:t>polycephalum</a:t>
            </a:r>
            <a:r>
              <a:rPr kumimoji="0" lang="en-US" altLang="en-US" sz="2200" b="0" i="0" u="none" strike="noStrike" cap="none" normalizeH="0" baseline="0" dirty="0">
                <a:ln>
                  <a:noFill/>
                </a:ln>
                <a:solidFill>
                  <a:srgbClr val="424142"/>
                </a:solidFill>
                <a:effectLst/>
                <a:ea typeface="Times New Roman" panose="02020603050405020304" pitchFamily="18" charset="0"/>
              </a:rPr>
              <a:t> has proved an excellent experimental organism for the study of DNA synthesis, meiotic cycle and the mechanism of protoplasmic streaming.</a:t>
            </a:r>
            <a:endParaRPr kumimoji="0" lang="en-US" altLang="en-US" sz="2200" b="0" i="0" u="none" strike="noStrike" cap="none" normalizeH="0" baseline="0" dirty="0">
              <a:ln>
                <a:noFill/>
              </a:ln>
              <a:solidFill>
                <a:schemeClr val="tx1"/>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Freeform 3"/>
          <p:cNvSpPr/>
          <p:nvPr/>
        </p:nvSpPr>
        <p:spPr>
          <a:xfrm>
            <a:off x="609942" y="190500"/>
            <a:ext cx="6492240" cy="626744"/>
          </a:xfrm>
          <a:custGeom>
            <a:avLst/>
            <a:gdLst>
              <a:gd name="connsiteX0" fmla="*/ 0 w 6492240"/>
              <a:gd name="connsiteY0" fmla="*/ 626744 h 626744"/>
              <a:gd name="connsiteX1" fmla="*/ 6492240 w 6492240"/>
              <a:gd name="connsiteY1" fmla="*/ 626744 h 626744"/>
              <a:gd name="connsiteX2" fmla="*/ 6492240 w 6492240"/>
              <a:gd name="connsiteY2" fmla="*/ 0 h 626744"/>
              <a:gd name="connsiteX3" fmla="*/ 0 w 6492240"/>
              <a:gd name="connsiteY3" fmla="*/ 0 h 626744"/>
              <a:gd name="connsiteX4" fmla="*/ 0 w 6492240"/>
              <a:gd name="connsiteY4" fmla="*/ 626744 h 6267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92240" h="626744">
                <a:moveTo>
                  <a:pt x="0" y="626744"/>
                </a:moveTo>
                <a:lnTo>
                  <a:pt x="6492240" y="626744"/>
                </a:lnTo>
                <a:lnTo>
                  <a:pt x="6492240" y="0"/>
                </a:lnTo>
                <a:lnTo>
                  <a:pt x="0" y="0"/>
                </a:lnTo>
                <a:lnTo>
                  <a:pt x="0" y="62674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7" name="Freeform 3"/>
          <p:cNvSpPr/>
          <p:nvPr/>
        </p:nvSpPr>
        <p:spPr>
          <a:xfrm>
            <a:off x="594067" y="174625"/>
            <a:ext cx="6523989" cy="658494"/>
          </a:xfrm>
          <a:custGeom>
            <a:avLst/>
            <a:gdLst>
              <a:gd name="connsiteX0" fmla="*/ 15875 w 6523989"/>
              <a:gd name="connsiteY0" fmla="*/ 642619 h 658494"/>
              <a:gd name="connsiteX1" fmla="*/ 6508115 w 6523989"/>
              <a:gd name="connsiteY1" fmla="*/ 642619 h 658494"/>
              <a:gd name="connsiteX2" fmla="*/ 6508115 w 6523989"/>
              <a:gd name="connsiteY2" fmla="*/ 15875 h 658494"/>
              <a:gd name="connsiteX3" fmla="*/ 15875 w 6523989"/>
              <a:gd name="connsiteY3" fmla="*/ 15875 h 658494"/>
              <a:gd name="connsiteX4" fmla="*/ 15875 w 6523989"/>
              <a:gd name="connsiteY4" fmla="*/ 642619 h 65849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23989" h="658494">
                <a:moveTo>
                  <a:pt x="15875" y="642619"/>
                </a:moveTo>
                <a:lnTo>
                  <a:pt x="6508115" y="642619"/>
                </a:lnTo>
                <a:lnTo>
                  <a:pt x="6508115" y="15875"/>
                </a:lnTo>
                <a:lnTo>
                  <a:pt x="15875" y="15875"/>
                </a:lnTo>
                <a:lnTo>
                  <a:pt x="15875" y="64261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2" name="Picture 3"/>
          <p:cNvPicPr>
            <a:picLocks noChangeAspect="1" noChangeArrowheads="1"/>
          </p:cNvPicPr>
          <p:nvPr/>
        </p:nvPicPr>
        <p:blipFill>
          <a:blip r:embed="rId2"/>
          <a:srcRect/>
          <a:stretch>
            <a:fillRect/>
          </a:stretch>
        </p:blipFill>
        <p:spPr bwMode="auto">
          <a:xfrm>
            <a:off x="596900" y="1168400"/>
            <a:ext cx="6807200" cy="8509000"/>
          </a:xfrm>
          <a:prstGeom prst="rect">
            <a:avLst/>
          </a:prstGeom>
          <a:noFill/>
        </p:spPr>
      </p:pic>
      <p:sp>
        <p:nvSpPr>
          <p:cNvPr id="1048588" name="TextBox 1"/>
          <p:cNvSpPr txBox="1"/>
          <p:nvPr/>
        </p:nvSpPr>
        <p:spPr>
          <a:xfrm>
            <a:off x="774700" y="317500"/>
            <a:ext cx="3810000" cy="845819"/>
          </a:xfrm>
          <a:prstGeom prst="rect">
            <a:avLst/>
          </a:prstGeom>
          <a:noFill/>
        </p:spPr>
        <p:txBody>
          <a:bodyPr wrap="none" lIns="0" tIns="0" rIns="0" rtlCol="0">
            <a:spAutoFit/>
          </a:bodyPr>
          <a:lstStyle/>
          <a:p>
            <a:pPr>
              <a:lnSpc>
                <a:spcPts val="1800"/>
              </a:lnSpc>
              <a:tabLst>
                <a:tab pos="711200" algn="l"/>
              </a:tabLst>
            </a:pPr>
            <a:r>
              <a:rPr lang="en-US" altLang="zh-CN" b="1" i="1" dirty="0">
                <a:effectLst>
                  <a:outerShdw blurRad="38100" dist="38100" dir="2700000" algn="tl">
                    <a:srgbClr val="000000">
                      <a:alpha val="43137"/>
                    </a:srgbClr>
                  </a:outerShdw>
                </a:effectLst>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Nutritional</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and</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Medicinal</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Benefits</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of</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Mushrooms</a:t>
            </a:r>
          </a:p>
          <a:p>
            <a:pPr>
              <a:lnSpc>
                <a:spcPts val="1000"/>
              </a:lnSpc>
            </a:pPr>
            <a:endParaRPr lang="en-US" altLang="zh-CN" b="1" i="1" dirty="0">
              <a:effectLst>
                <a:outerShdw blurRad="38100" dist="38100" dir="2700000" algn="tl">
                  <a:srgbClr val="000000">
                    <a:alpha val="43137"/>
                  </a:srgbClr>
                </a:outerShdw>
              </a:effectLst>
            </a:endParaRPr>
          </a:p>
          <a:p>
            <a:pPr>
              <a:lnSpc>
                <a:spcPts val="1000"/>
              </a:lnSpc>
            </a:pPr>
            <a:endParaRPr lang="en-US" altLang="zh-CN" b="1" i="1" dirty="0">
              <a:effectLst>
                <a:outerShdw blurRad="38100" dist="38100" dir="2700000" algn="tl">
                  <a:srgbClr val="000000">
                    <a:alpha val="43137"/>
                  </a:srgbClr>
                </a:outerShdw>
              </a:effectLst>
            </a:endParaRPr>
          </a:p>
          <a:p>
            <a:pPr>
              <a:lnSpc>
                <a:spcPts val="1000"/>
              </a:lnSpc>
            </a:pPr>
            <a:endParaRPr lang="en-US" altLang="zh-CN" b="1" i="1" dirty="0">
              <a:effectLst>
                <a:outerShdw blurRad="38100" dist="38100" dir="2700000" algn="tl">
                  <a:srgbClr val="000000">
                    <a:alpha val="43137"/>
                  </a:srgbClr>
                </a:outerShdw>
              </a:effectLst>
            </a:endParaRPr>
          </a:p>
        </p:txBody>
      </p:sp>
      <p:sp>
        <p:nvSpPr>
          <p:cNvPr id="1048589" name="TextBox 1"/>
          <p:cNvSpPr txBox="1"/>
          <p:nvPr/>
        </p:nvSpPr>
        <p:spPr>
          <a:xfrm>
            <a:off x="711200" y="5054600"/>
            <a:ext cx="3886200" cy="2461259"/>
          </a:xfrm>
          <a:prstGeom prst="rect">
            <a:avLst/>
          </a:prstGeom>
          <a:noFill/>
        </p:spPr>
        <p:txBody>
          <a:bodyPr wrap="none" lIns="0" tIns="0" rIns="0" rtlCol="0">
            <a:spAutoFit/>
          </a:bodyPr>
          <a:lstStyle/>
          <a:p>
            <a:pPr>
              <a:lnSpc>
                <a:spcPts val="1400"/>
              </a:lnSpc>
              <a:tabLst>
                <a:tab pos="25400" algn="l"/>
                <a:tab pos="38100" algn="l"/>
                <a:tab pos="76200" algn="l"/>
                <a:tab pos="88900" algn="l"/>
                <a:tab pos="1651000" algn="l"/>
              </a:tabLst>
            </a:pPr>
            <a:r>
              <a:rPr lang="en-US" altLang="zh-CN" dirty="0"/>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are</a:t>
            </a:r>
            <a:r>
              <a:rPr lang="en-US" altLang="zh-CN" sz="1400" dirty="0">
                <a:cs typeface="Times New Roman" pitchFamily="18" charset="0"/>
              </a:rPr>
              <a:t> </a:t>
            </a:r>
            <a:r>
              <a:rPr lang="en-US" altLang="zh-CN" sz="1400" i="1" dirty="0">
                <a:solidFill>
                  <a:srgbClr val="000000"/>
                </a:solidFill>
                <a:cs typeface="Corbel" pitchFamily="18" charset="0"/>
              </a:rPr>
              <a:t>nature's</a:t>
            </a:r>
            <a:r>
              <a:rPr lang="en-US" altLang="zh-CN" sz="1400" dirty="0">
                <a:cs typeface="Times New Roman" pitchFamily="18" charset="0"/>
              </a:rPr>
              <a:t> </a:t>
            </a:r>
            <a:r>
              <a:rPr lang="en-US" altLang="zh-CN" sz="1400" i="1" dirty="0">
                <a:solidFill>
                  <a:srgbClr val="000000"/>
                </a:solidFill>
                <a:cs typeface="Corbel" pitchFamily="18" charset="0"/>
              </a:rPr>
              <a:t>hidden</a:t>
            </a:r>
            <a:r>
              <a:rPr lang="en-US" altLang="zh-CN" sz="1400" dirty="0">
                <a:cs typeface="Times New Roman" pitchFamily="18" charset="0"/>
              </a:rPr>
              <a:t> </a:t>
            </a:r>
            <a:r>
              <a:rPr lang="en-US" altLang="zh-CN" sz="1400" i="1" dirty="0">
                <a:solidFill>
                  <a:srgbClr val="000000"/>
                </a:solidFill>
                <a:cs typeface="Corbel" pitchFamily="18" charset="0"/>
              </a:rPr>
              <a:t>treasures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nutrition.</a:t>
            </a:r>
            <a:r>
              <a:rPr lang="en-US" altLang="zh-CN" sz="1400" dirty="0">
                <a:cs typeface="Times New Roman" pitchFamily="18" charset="0"/>
              </a:rPr>
              <a:t> </a:t>
            </a:r>
            <a:r>
              <a:rPr lang="en-US" altLang="zh-CN" sz="1400" i="1" dirty="0">
                <a:solidFill>
                  <a:srgbClr val="000000"/>
                </a:solidFill>
                <a:cs typeface="Corbel" pitchFamily="18" charset="0"/>
              </a:rPr>
              <a:t>Many</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people</a:t>
            </a:r>
            <a:r>
              <a:rPr lang="en-US" altLang="zh-CN" sz="1400" dirty="0">
                <a:cs typeface="Times New Roman" pitchFamily="18" charset="0"/>
              </a:rPr>
              <a:t> </a:t>
            </a:r>
            <a:r>
              <a:rPr lang="en-US" altLang="zh-CN" sz="1400" i="1" dirty="0">
                <a:solidFill>
                  <a:srgbClr val="000000"/>
                </a:solidFill>
                <a:cs typeface="Corbel" pitchFamily="18" charset="0"/>
              </a:rPr>
              <a:t>like</a:t>
            </a:r>
            <a:r>
              <a:rPr lang="en-US" altLang="zh-CN" sz="1400" dirty="0">
                <a:cs typeface="Times New Roman" pitchFamily="18" charset="0"/>
              </a:rPr>
              <a:t> </a:t>
            </a:r>
            <a:r>
              <a:rPr lang="en-US" altLang="zh-CN" sz="1400" i="1" dirty="0">
                <a:solidFill>
                  <a:srgbClr val="000000"/>
                </a:solidFill>
                <a:cs typeface="Corbel" pitchFamily="18" charset="0"/>
              </a:rPr>
              <a:t>them</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their</a:t>
            </a:r>
            <a:r>
              <a:rPr lang="en-US" altLang="zh-CN" sz="1400" dirty="0">
                <a:cs typeface="Times New Roman" pitchFamily="18" charset="0"/>
              </a:rPr>
              <a:t> </a:t>
            </a:r>
            <a:r>
              <a:rPr lang="en-US" altLang="zh-CN" sz="1400" i="1" dirty="0">
                <a:solidFill>
                  <a:srgbClr val="000000"/>
                </a:solidFill>
                <a:cs typeface="Corbel" pitchFamily="18" charset="0"/>
              </a:rPr>
              <a:t>satisfying</a:t>
            </a:r>
            <a:r>
              <a:rPr lang="en-US" altLang="zh-CN" sz="1400" dirty="0">
                <a:cs typeface="Times New Roman" pitchFamily="18" charset="0"/>
              </a:rPr>
              <a:t> </a:t>
            </a:r>
            <a:r>
              <a:rPr lang="en-US" altLang="zh-CN" sz="1400" i="1" dirty="0">
                <a:solidFill>
                  <a:srgbClr val="000000"/>
                </a:solidFill>
                <a:cs typeface="Corbel" pitchFamily="18" charset="0"/>
              </a:rPr>
              <a:t>meaty</a:t>
            </a:r>
            <a:r>
              <a:rPr lang="en-US" altLang="zh-CN" sz="1400" dirty="0">
                <a:cs typeface="Times New Roman" pitchFamily="18" charset="0"/>
              </a:rPr>
              <a:t> </a:t>
            </a:r>
            <a:r>
              <a:rPr lang="en-US" altLang="zh-CN" sz="1400" i="1" dirty="0">
                <a:solidFill>
                  <a:srgbClr val="000000"/>
                </a:solidFill>
                <a:cs typeface="Corbel" pitchFamily="18" charset="0"/>
              </a:rPr>
              <a:t>taste</a:t>
            </a:r>
            <a:r>
              <a:rPr lang="en-US" altLang="zh-CN" sz="1400" dirty="0">
                <a:cs typeface="Times New Roman" pitchFamily="18" charset="0"/>
              </a:rPr>
              <a:t> </a:t>
            </a:r>
            <a:r>
              <a:rPr lang="en-US" altLang="zh-CN" sz="1400" i="1" dirty="0">
                <a:solidFill>
                  <a:srgbClr val="000000"/>
                </a:solidFill>
                <a:cs typeface="Corbel" pitchFamily="18" charset="0"/>
              </a:rPr>
              <a:t>and</a:t>
            </a:r>
            <a:r>
              <a:rPr lang="en-US" altLang="zh-CN" sz="1400" dirty="0">
                <a:cs typeface="Times New Roman" pitchFamily="18" charset="0"/>
              </a:rPr>
              <a:t> </a:t>
            </a:r>
            <a:r>
              <a:rPr lang="en-US" altLang="zh-CN" sz="1400" i="1" dirty="0">
                <a:solidFill>
                  <a:srgbClr val="000000"/>
                </a:solidFill>
                <a:cs typeface="Corbel" pitchFamily="18" charset="0"/>
              </a:rPr>
              <a:t>their</a:t>
            </a:r>
            <a:r>
              <a:rPr lang="en-US" altLang="zh-CN" sz="1400" dirty="0">
                <a:cs typeface="Times New Roman" pitchFamily="18" charset="0"/>
              </a:rPr>
              <a:t> </a:t>
            </a:r>
            <a:r>
              <a:rPr lang="en-US" altLang="zh-CN" sz="1400" i="1" dirty="0">
                <a:solidFill>
                  <a:srgbClr val="000000"/>
                </a:solidFill>
                <a:cs typeface="Corbel" pitchFamily="18" charset="0"/>
              </a:rPr>
              <a:t>ver-</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satility.</a:t>
            </a:r>
            <a:r>
              <a:rPr lang="en-US" altLang="zh-CN" sz="1400" dirty="0">
                <a:cs typeface="Times New Roman" pitchFamily="18" charset="0"/>
              </a:rPr>
              <a:t> </a:t>
            </a:r>
            <a:r>
              <a:rPr lang="en-US" altLang="zh-CN" sz="1400" i="1" dirty="0">
                <a:solidFill>
                  <a:srgbClr val="000000"/>
                </a:solidFill>
                <a:cs typeface="Corbel" pitchFamily="18" charset="0"/>
              </a:rPr>
              <a:t>But</a:t>
            </a:r>
            <a:r>
              <a:rPr lang="en-US" altLang="zh-CN" sz="1400" dirty="0">
                <a:cs typeface="Times New Roman" pitchFamily="18" charset="0"/>
              </a:rPr>
              <a:t> </a:t>
            </a:r>
            <a:r>
              <a:rPr lang="en-US" altLang="zh-CN" sz="1400" i="1" dirty="0">
                <a:solidFill>
                  <a:srgbClr val="000000"/>
                </a:solidFill>
                <a:cs typeface="Corbel" pitchFamily="18" charset="0"/>
              </a:rPr>
              <a:t>are</a:t>
            </a:r>
            <a:r>
              <a:rPr lang="en-US" altLang="zh-CN" sz="1400" dirty="0">
                <a:cs typeface="Times New Roman" pitchFamily="18" charset="0"/>
              </a:rPr>
              <a:t> </a:t>
            </a:r>
            <a:r>
              <a:rPr lang="en-US" altLang="zh-CN" sz="1400" i="1" dirty="0">
                <a:solidFill>
                  <a:srgbClr val="000000"/>
                </a:solidFill>
                <a:cs typeface="Corbel" pitchFamily="18" charset="0"/>
              </a:rPr>
              <a:t>they</a:t>
            </a:r>
            <a:r>
              <a:rPr lang="en-US" altLang="zh-CN" sz="1400" dirty="0">
                <a:cs typeface="Times New Roman" pitchFamily="18" charset="0"/>
              </a:rPr>
              <a:t> </a:t>
            </a:r>
            <a:r>
              <a:rPr lang="en-US" altLang="zh-CN" sz="1400" i="1" dirty="0">
                <a:solidFill>
                  <a:srgbClr val="000000"/>
                </a:solidFill>
                <a:cs typeface="Corbel" pitchFamily="18" charset="0"/>
              </a:rPr>
              <a:t>really</a:t>
            </a:r>
            <a:r>
              <a:rPr lang="en-US" altLang="zh-CN" sz="1400" dirty="0">
                <a:cs typeface="Times New Roman" pitchFamily="18" charset="0"/>
              </a:rPr>
              <a:t> </a:t>
            </a:r>
            <a:r>
              <a:rPr lang="en-US" altLang="zh-CN" sz="1400" i="1" dirty="0">
                <a:solidFill>
                  <a:srgbClr val="000000"/>
                </a:solidFill>
                <a:cs typeface="Corbel" pitchFamily="18" charset="0"/>
              </a:rPr>
              <a:t>good</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you?</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answer</a:t>
            </a:r>
            <a:r>
              <a:rPr lang="en-US" altLang="zh-CN" sz="1400" dirty="0">
                <a:cs typeface="Times New Roman" pitchFamily="18" charset="0"/>
              </a:rPr>
              <a:t> </a:t>
            </a:r>
            <a:r>
              <a:rPr lang="en-US" altLang="zh-CN" sz="1400" i="1" dirty="0">
                <a:solidFill>
                  <a:srgbClr val="000000"/>
                </a:solidFill>
                <a:cs typeface="Corbel" pitchFamily="18" charset="0"/>
              </a:rPr>
              <a:t>is</a:t>
            </a:r>
            <a:r>
              <a:rPr lang="en-US" altLang="zh-CN" sz="1400" dirty="0">
                <a:cs typeface="Times New Roman" pitchFamily="18" charset="0"/>
              </a:rPr>
              <a:t> </a:t>
            </a:r>
            <a:r>
              <a:rPr lang="en-US" altLang="zh-CN" sz="1400" i="1" dirty="0">
                <a:solidFill>
                  <a:srgbClr val="000000"/>
                </a:solidFill>
                <a:cs typeface="Corbel" pitchFamily="18" charset="0"/>
              </a:rPr>
              <a:t>yes!</a:t>
            </a:r>
            <a:r>
              <a:rPr lang="en-US" altLang="zh-CN" sz="1400" dirty="0">
                <a:cs typeface="Times New Roman" pitchFamily="18" charset="0"/>
              </a:rPr>
              <a:t> </a:t>
            </a:r>
            <a:r>
              <a:rPr lang="en-US" altLang="zh-CN" sz="1400" i="1" dirty="0">
                <a:solidFill>
                  <a:srgbClr val="000000"/>
                </a:solidFill>
                <a:cs typeface="Corbel" pitchFamily="18" charset="0"/>
              </a:rPr>
              <a:t>In</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fact,</a:t>
            </a:r>
            <a:r>
              <a:rPr lang="en-US" altLang="zh-CN" sz="1400" dirty="0">
                <a:cs typeface="Times New Roman" pitchFamily="18" charset="0"/>
              </a:rPr>
              <a:t> </a:t>
            </a:r>
            <a:r>
              <a:rPr lang="en-US" altLang="zh-CN" sz="1400" i="1" dirty="0">
                <a:solidFill>
                  <a:srgbClr val="000000"/>
                </a:solidFill>
                <a:cs typeface="Corbel" pitchFamily="18" charset="0"/>
              </a:rPr>
              <a:t>you</a:t>
            </a:r>
            <a:r>
              <a:rPr lang="en-US" altLang="zh-CN" sz="1400" dirty="0">
                <a:cs typeface="Times New Roman" pitchFamily="18" charset="0"/>
              </a:rPr>
              <a:t> </a:t>
            </a:r>
            <a:r>
              <a:rPr lang="en-US" altLang="zh-CN" sz="1400" i="1" dirty="0">
                <a:solidFill>
                  <a:srgbClr val="000000"/>
                </a:solidFill>
                <a:cs typeface="Corbel" pitchFamily="18" charset="0"/>
              </a:rPr>
              <a:t>will</a:t>
            </a:r>
            <a:r>
              <a:rPr lang="en-US" altLang="zh-CN" sz="1400" dirty="0">
                <a:cs typeface="Times New Roman" pitchFamily="18" charset="0"/>
              </a:rPr>
              <a:t> </a:t>
            </a:r>
            <a:r>
              <a:rPr lang="en-US" altLang="zh-CN" sz="1400" i="1" dirty="0">
                <a:solidFill>
                  <a:srgbClr val="000000"/>
                </a:solidFill>
                <a:cs typeface="Corbel" pitchFamily="18" charset="0"/>
              </a:rPr>
              <a:t>be</a:t>
            </a:r>
            <a:r>
              <a:rPr lang="en-US" altLang="zh-CN" sz="1400" dirty="0">
                <a:cs typeface="Times New Roman" pitchFamily="18" charset="0"/>
              </a:rPr>
              <a:t> </a:t>
            </a:r>
            <a:r>
              <a:rPr lang="en-US" altLang="zh-CN" sz="1400" i="1" dirty="0">
                <a:solidFill>
                  <a:srgbClr val="000000"/>
                </a:solidFill>
                <a:cs typeface="Corbel" pitchFamily="18" charset="0"/>
              </a:rPr>
              <a:t>surprised</a:t>
            </a:r>
            <a:r>
              <a:rPr lang="en-US" altLang="zh-CN" sz="1400" dirty="0">
                <a:cs typeface="Times New Roman" pitchFamily="18" charset="0"/>
              </a:rPr>
              <a:t> </a:t>
            </a:r>
            <a:r>
              <a:rPr lang="en-US" altLang="zh-CN" sz="1400" i="1" dirty="0">
                <a:solidFill>
                  <a:srgbClr val="000000"/>
                </a:solidFill>
                <a:cs typeface="Corbel" pitchFamily="18" charset="0"/>
              </a:rPr>
              <a:t>to</a:t>
            </a:r>
            <a:r>
              <a:rPr lang="en-US" altLang="zh-CN" sz="1400" dirty="0">
                <a:cs typeface="Times New Roman" pitchFamily="18" charset="0"/>
              </a:rPr>
              <a:t> </a:t>
            </a:r>
            <a:r>
              <a:rPr lang="en-US" altLang="zh-CN" sz="1400" i="1" dirty="0">
                <a:solidFill>
                  <a:srgbClr val="000000"/>
                </a:solidFill>
                <a:cs typeface="Corbel" pitchFamily="18" charset="0"/>
              </a:rPr>
              <a:t>learn</a:t>
            </a:r>
            <a:r>
              <a:rPr lang="en-US" altLang="zh-CN" sz="1400" dirty="0">
                <a:cs typeface="Times New Roman" pitchFamily="18" charset="0"/>
              </a:rPr>
              <a:t> </a:t>
            </a:r>
            <a:r>
              <a:rPr lang="en-US" altLang="zh-CN" sz="1400" i="1" dirty="0">
                <a:solidFill>
                  <a:srgbClr val="000000"/>
                </a:solidFill>
                <a:cs typeface="Corbel" pitchFamily="18" charset="0"/>
              </a:rPr>
              <a:t>about</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nutritional</a:t>
            </a:r>
            <a:r>
              <a:rPr lang="en-US" altLang="zh-CN" sz="1400" dirty="0">
                <a:cs typeface="Times New Roman" pitchFamily="18" charset="0"/>
              </a:rPr>
              <a:t> </a:t>
            </a:r>
            <a:r>
              <a:rPr lang="en-US" altLang="zh-CN" sz="1400" i="1" dirty="0">
                <a:solidFill>
                  <a:srgbClr val="000000"/>
                </a:solidFill>
                <a:cs typeface="Corbel" pitchFamily="18" charset="0"/>
              </a:rPr>
              <a:t>bene-</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fits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thousands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years,</a:t>
            </a:r>
            <a:r>
              <a:rPr lang="en-US" altLang="zh-CN" sz="1400" dirty="0">
                <a:cs typeface="Times New Roman" pitchFamily="18" charset="0"/>
              </a:rPr>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have</a:t>
            </a:r>
          </a:p>
          <a:p>
            <a:pPr>
              <a:lnSpc>
                <a:spcPts val="1600"/>
              </a:lnSpc>
              <a:tabLst>
                <a:tab pos="25400" algn="l"/>
                <a:tab pos="38100" algn="l"/>
                <a:tab pos="76200" algn="l"/>
                <a:tab pos="88900" algn="l"/>
                <a:tab pos="1651000" algn="l"/>
              </a:tabLst>
            </a:pPr>
            <a:r>
              <a:rPr lang="en-US" altLang="zh-CN" sz="1400" i="1" dirty="0">
                <a:solidFill>
                  <a:srgbClr val="000000"/>
                </a:solidFill>
                <a:cs typeface="Corbel" pitchFamily="18" charset="0"/>
              </a:rPr>
              <a:t>been</a:t>
            </a:r>
            <a:r>
              <a:rPr lang="en-US" altLang="zh-CN" sz="1400" dirty="0">
                <a:cs typeface="Times New Roman" pitchFamily="18" charset="0"/>
              </a:rPr>
              <a:t> </a:t>
            </a:r>
            <a:r>
              <a:rPr lang="en-US" altLang="zh-CN" sz="1400" i="1" dirty="0">
                <a:solidFill>
                  <a:srgbClr val="000000"/>
                </a:solidFill>
                <a:cs typeface="Corbel" pitchFamily="18" charset="0"/>
              </a:rPr>
              <a:t>used</a:t>
            </a:r>
            <a:r>
              <a:rPr lang="en-US" altLang="zh-CN" sz="1400" dirty="0">
                <a:cs typeface="Times New Roman" pitchFamily="18" charset="0"/>
              </a:rPr>
              <a:t> </a:t>
            </a:r>
            <a:r>
              <a:rPr lang="en-US" altLang="zh-CN" sz="1400" i="1" dirty="0">
                <a:solidFill>
                  <a:srgbClr val="000000"/>
                </a:solidFill>
                <a:cs typeface="Corbel" pitchFamily="18" charset="0"/>
              </a:rPr>
              <a:t>in</a:t>
            </a:r>
            <a:r>
              <a:rPr lang="en-US" altLang="zh-CN" sz="1400" dirty="0">
                <a:cs typeface="Times New Roman" pitchFamily="18" charset="0"/>
              </a:rPr>
              <a:t> </a:t>
            </a:r>
            <a:r>
              <a:rPr lang="en-US" altLang="zh-CN" sz="1400" i="1" dirty="0">
                <a:solidFill>
                  <a:srgbClr val="000000"/>
                </a:solidFill>
                <a:cs typeface="Corbel" pitchFamily="18" charset="0"/>
              </a:rPr>
              <a:t>eastern</a:t>
            </a:r>
            <a:r>
              <a:rPr lang="en-US" altLang="zh-CN" sz="1400" dirty="0">
                <a:cs typeface="Times New Roman" pitchFamily="18" charset="0"/>
              </a:rPr>
              <a:t> </a:t>
            </a:r>
            <a:r>
              <a:rPr lang="en-US" altLang="zh-CN" sz="1400" i="1" dirty="0">
                <a:solidFill>
                  <a:srgbClr val="000000"/>
                </a:solidFill>
                <a:cs typeface="Corbel" pitchFamily="18" charset="0"/>
              </a:rPr>
              <a:t>medicine</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their</a:t>
            </a:r>
            <a:r>
              <a:rPr lang="en-US" altLang="zh-CN" sz="1400" dirty="0">
                <a:cs typeface="Times New Roman" pitchFamily="18" charset="0"/>
              </a:rPr>
              <a:t> </a:t>
            </a:r>
            <a:r>
              <a:rPr lang="en-US" altLang="zh-CN" sz="1400" i="1" dirty="0">
                <a:solidFill>
                  <a:srgbClr val="000000"/>
                </a:solidFill>
                <a:cs typeface="Corbel" pitchFamily="18" charset="0"/>
              </a:rPr>
              <a:t>various</a:t>
            </a:r>
            <a:r>
              <a:rPr lang="en-US" altLang="zh-CN" sz="1400" dirty="0">
                <a:cs typeface="Times New Roman" pitchFamily="18" charset="0"/>
              </a:rPr>
              <a:t> </a:t>
            </a:r>
            <a:r>
              <a:rPr lang="en-US" altLang="zh-CN" sz="1400" i="1" dirty="0">
                <a:solidFill>
                  <a:srgbClr val="000000"/>
                </a:solidFill>
                <a:cs typeface="Corbel" pitchFamily="18" charset="0"/>
              </a:rPr>
              <a:t>health</a:t>
            </a:r>
            <a:r>
              <a:rPr lang="en-US" altLang="zh-CN" sz="1400" dirty="0">
                <a:cs typeface="Times New Roman" pitchFamily="18" charset="0"/>
              </a:rPr>
              <a:t> </a:t>
            </a:r>
            <a:r>
              <a:rPr lang="en-US" altLang="zh-CN" sz="1400" i="1" dirty="0">
                <a:solidFill>
                  <a:srgbClr val="000000"/>
                </a:solidFill>
                <a:cs typeface="Corbel" pitchFamily="18" charset="0"/>
              </a:rPr>
              <a:t>benefits.</a:t>
            </a:r>
          </a:p>
          <a:p>
            <a:pPr>
              <a:lnSpc>
                <a:spcPts val="1600"/>
              </a:lnSpc>
              <a:tabLst>
                <a:tab pos="25400" algn="l"/>
                <a:tab pos="38100" algn="l"/>
                <a:tab pos="76200" algn="l"/>
                <a:tab pos="88900" algn="l"/>
                <a:tab pos="1651000" algn="l"/>
              </a:tabLst>
            </a:pPr>
            <a:r>
              <a:rPr lang="en-US" altLang="zh-CN" sz="1400" i="1" dirty="0">
                <a:solidFill>
                  <a:srgbClr val="000000"/>
                </a:solidFill>
                <a:cs typeface="Corbel" pitchFamily="18" charset="0"/>
              </a:rPr>
              <a:t>In</a:t>
            </a:r>
            <a:r>
              <a:rPr lang="en-US" altLang="zh-CN" sz="1400" dirty="0">
                <a:cs typeface="Times New Roman" pitchFamily="18" charset="0"/>
              </a:rPr>
              <a:t> </a:t>
            </a:r>
            <a:r>
              <a:rPr lang="en-US" altLang="zh-CN" sz="1400" i="1" dirty="0">
                <a:solidFill>
                  <a:srgbClr val="000000"/>
                </a:solidFill>
                <a:cs typeface="Corbel" pitchFamily="18" charset="0"/>
              </a:rPr>
              <a:t>this</a:t>
            </a:r>
            <a:r>
              <a:rPr lang="en-US" altLang="zh-CN" sz="1400" dirty="0">
                <a:cs typeface="Times New Roman" pitchFamily="18" charset="0"/>
              </a:rPr>
              <a:t> </a:t>
            </a:r>
            <a:r>
              <a:rPr lang="en-US" altLang="zh-CN" sz="1400" i="1" dirty="0">
                <a:solidFill>
                  <a:srgbClr val="000000"/>
                </a:solidFill>
                <a:cs typeface="Corbel" pitchFamily="18" charset="0"/>
              </a:rPr>
              <a:t>Healthy</a:t>
            </a:r>
            <a:r>
              <a:rPr lang="en-US" altLang="zh-CN" sz="1400" dirty="0">
                <a:cs typeface="Times New Roman" pitchFamily="18" charset="0"/>
              </a:rPr>
              <a:t> </a:t>
            </a:r>
            <a:r>
              <a:rPr lang="en-US" altLang="zh-CN" sz="1400" i="1" dirty="0">
                <a:solidFill>
                  <a:srgbClr val="000000"/>
                </a:solidFill>
                <a:cs typeface="Corbel" pitchFamily="18" charset="0"/>
              </a:rPr>
              <a:t>Eating</a:t>
            </a:r>
            <a:r>
              <a:rPr lang="en-US" altLang="zh-CN" sz="1400" dirty="0">
                <a:cs typeface="Times New Roman" pitchFamily="18" charset="0"/>
              </a:rPr>
              <a:t> </a:t>
            </a:r>
            <a:r>
              <a:rPr lang="en-US" altLang="zh-CN" sz="1400" i="1" dirty="0">
                <a:solidFill>
                  <a:srgbClr val="000000"/>
                </a:solidFill>
                <a:cs typeface="Corbel" pitchFamily="18" charset="0"/>
              </a:rPr>
              <a:t>Tip</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Month,</a:t>
            </a:r>
            <a:r>
              <a:rPr lang="en-US" altLang="zh-CN" sz="1400" dirty="0">
                <a:cs typeface="Times New Roman" pitchFamily="18" charset="0"/>
              </a:rPr>
              <a:t> </a:t>
            </a:r>
            <a:r>
              <a:rPr lang="en-US" altLang="zh-CN" sz="1400" i="1" dirty="0">
                <a:solidFill>
                  <a:srgbClr val="000000"/>
                </a:solidFill>
                <a:cs typeface="Corbel" pitchFamily="18" charset="0"/>
              </a:rPr>
              <a:t>learn</a:t>
            </a:r>
            <a:r>
              <a:rPr lang="en-US" altLang="zh-CN" sz="1400" dirty="0">
                <a:cs typeface="Times New Roman" pitchFamily="18" charset="0"/>
              </a:rPr>
              <a:t> </a:t>
            </a:r>
            <a:r>
              <a:rPr lang="en-US" altLang="zh-CN" sz="1400" i="1" dirty="0">
                <a:solidFill>
                  <a:srgbClr val="000000"/>
                </a:solidFill>
                <a:cs typeface="Corbel" pitchFamily="18" charset="0"/>
              </a:rPr>
              <a:t>about</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health</a:t>
            </a:r>
          </a:p>
          <a:p>
            <a:pPr>
              <a:lnSpc>
                <a:spcPts val="1600"/>
              </a:lnSpc>
              <a:tabLst>
                <a:tab pos="25400" algn="l"/>
                <a:tab pos="38100" algn="l"/>
                <a:tab pos="76200" algn="l"/>
                <a:tab pos="88900" algn="l"/>
                <a:tab pos="1651000" algn="l"/>
              </a:tabLst>
            </a:pPr>
            <a:r>
              <a:rPr lang="en-US" altLang="zh-CN" sz="1400" i="1" dirty="0">
                <a:solidFill>
                  <a:srgbClr val="000000"/>
                </a:solidFill>
                <a:cs typeface="Corbel" pitchFamily="18" charset="0"/>
              </a:rPr>
              <a:t>and</a:t>
            </a:r>
            <a:r>
              <a:rPr lang="en-US" altLang="zh-CN" sz="1400" dirty="0">
                <a:cs typeface="Times New Roman" pitchFamily="18" charset="0"/>
              </a:rPr>
              <a:t> </a:t>
            </a:r>
            <a:r>
              <a:rPr lang="en-US" altLang="zh-CN" sz="1400" i="1" dirty="0">
                <a:solidFill>
                  <a:srgbClr val="000000"/>
                </a:solidFill>
                <a:cs typeface="Corbel" pitchFamily="18" charset="0"/>
              </a:rPr>
              <a:t>nutritional</a:t>
            </a:r>
            <a:r>
              <a:rPr lang="en-US" altLang="zh-CN" sz="1400" dirty="0">
                <a:cs typeface="Times New Roman" pitchFamily="18" charset="0"/>
              </a:rPr>
              <a:t> </a:t>
            </a:r>
            <a:r>
              <a:rPr lang="en-US" altLang="zh-CN" sz="1400" i="1" dirty="0">
                <a:solidFill>
                  <a:srgbClr val="000000"/>
                </a:solidFill>
                <a:cs typeface="Corbel" pitchFamily="18" charset="0"/>
              </a:rPr>
              <a:t>benefits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There</a:t>
            </a:r>
            <a:r>
              <a:rPr lang="en-US" altLang="zh-CN" sz="1400" dirty="0">
                <a:cs typeface="Times New Roman" pitchFamily="18" charset="0"/>
              </a:rPr>
              <a:t> </a:t>
            </a:r>
            <a:r>
              <a:rPr lang="en-US" altLang="zh-CN" sz="1400" i="1" dirty="0">
                <a:solidFill>
                  <a:srgbClr val="000000"/>
                </a:solidFill>
                <a:cs typeface="Corbel" pitchFamily="18" charset="0"/>
              </a:rPr>
              <a:t>are</a:t>
            </a:r>
            <a:r>
              <a:rPr lang="en-US" altLang="zh-CN" sz="1400" dirty="0">
                <a:cs typeface="Times New Roman" pitchFamily="18" charset="0"/>
              </a:rPr>
              <a:t> </a:t>
            </a:r>
            <a:r>
              <a:rPr lang="en-US" altLang="zh-CN" sz="1400" i="1" dirty="0">
                <a:solidFill>
                  <a:srgbClr val="000000"/>
                </a:solidFill>
                <a:cs typeface="Corbel" pitchFamily="18" charset="0"/>
              </a:rPr>
              <a:t>also</a:t>
            </a:r>
            <a:r>
              <a:rPr lang="en-US" altLang="zh-CN" sz="1400" dirty="0">
                <a:cs typeface="Times New Roman" pitchFamily="18" charset="0"/>
              </a:rPr>
              <a:t> </a:t>
            </a:r>
            <a:r>
              <a:rPr lang="en-US" altLang="zh-CN" sz="1400" i="1" dirty="0">
                <a:solidFill>
                  <a:srgbClr val="000000"/>
                </a:solidFill>
                <a:cs typeface="Corbel" pitchFamily="18" charset="0"/>
              </a:rPr>
              <a:t>two</a:t>
            </a:r>
            <a:r>
              <a:rPr lang="en-US" altLang="zh-CN" sz="1400" dirty="0">
                <a:cs typeface="Times New Roman" pitchFamily="18" charset="0"/>
              </a:rPr>
              <a:t> </a:t>
            </a:r>
            <a:r>
              <a:rPr lang="en-US" altLang="zh-CN" sz="1400" i="1" dirty="0">
                <a:solidFill>
                  <a:srgbClr val="000000"/>
                </a:solidFill>
                <a:cs typeface="Corbel" pitchFamily="18" charset="0"/>
              </a:rPr>
              <a:t>deli-</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cious</a:t>
            </a:r>
            <a:r>
              <a:rPr lang="en-US" altLang="zh-CN" sz="1400" dirty="0">
                <a:cs typeface="Times New Roman" pitchFamily="18" charset="0"/>
              </a:rPr>
              <a:t> </a:t>
            </a:r>
            <a:r>
              <a:rPr lang="en-US" altLang="zh-CN" sz="1400" i="1" dirty="0">
                <a:solidFill>
                  <a:srgbClr val="000000"/>
                </a:solidFill>
                <a:cs typeface="Corbel" pitchFamily="18" charset="0"/>
              </a:rPr>
              <a:t>recipes</a:t>
            </a:r>
            <a:r>
              <a:rPr lang="en-US" altLang="zh-CN" sz="1400" dirty="0">
                <a:cs typeface="Times New Roman" pitchFamily="18" charset="0"/>
              </a:rPr>
              <a:t> </a:t>
            </a:r>
            <a:r>
              <a:rPr lang="en-US" altLang="zh-CN" sz="1400" i="1" dirty="0">
                <a:solidFill>
                  <a:srgbClr val="000000"/>
                </a:solidFill>
                <a:cs typeface="Corbel" pitchFamily="18" charset="0"/>
              </a:rPr>
              <a:t>,</a:t>
            </a:r>
            <a:r>
              <a:rPr lang="en-US" altLang="zh-CN" sz="1400" dirty="0">
                <a:cs typeface="Times New Roman" pitchFamily="18" charset="0"/>
              </a:rPr>
              <a:t> </a:t>
            </a:r>
            <a:r>
              <a:rPr lang="en-US" altLang="zh-CN" sz="1400" i="1" dirty="0">
                <a:solidFill>
                  <a:srgbClr val="000000"/>
                </a:solidFill>
                <a:cs typeface="Corbel" pitchFamily="18" charset="0"/>
              </a:rPr>
              <a:t>some</a:t>
            </a:r>
            <a:r>
              <a:rPr lang="en-US" altLang="zh-CN" sz="1400" dirty="0">
                <a:cs typeface="Times New Roman" pitchFamily="18" charset="0"/>
              </a:rPr>
              <a:t> </a:t>
            </a:r>
            <a:r>
              <a:rPr lang="en-US" altLang="zh-CN" sz="1400" i="1" dirty="0">
                <a:solidFill>
                  <a:srgbClr val="000000"/>
                </a:solidFill>
                <a:cs typeface="Corbel" pitchFamily="18" charset="0"/>
              </a:rPr>
              <a:t>more</a:t>
            </a:r>
            <a:r>
              <a:rPr lang="en-US" altLang="zh-CN" sz="1400" dirty="0">
                <a:cs typeface="Times New Roman" pitchFamily="18" charset="0"/>
              </a:rPr>
              <a:t> </a:t>
            </a:r>
            <a:r>
              <a:rPr lang="en-US" altLang="zh-CN" sz="1400" i="1" dirty="0">
                <a:solidFill>
                  <a:srgbClr val="000000"/>
                </a:solidFill>
                <a:cs typeface="Corbel" pitchFamily="18" charset="0"/>
              </a:rPr>
              <a:t>helpful</a:t>
            </a:r>
            <a:r>
              <a:rPr lang="en-US" altLang="zh-CN" sz="1400" dirty="0">
                <a:cs typeface="Times New Roman" pitchFamily="18" charset="0"/>
              </a:rPr>
              <a:t> </a:t>
            </a:r>
            <a:r>
              <a:rPr lang="en-US" altLang="zh-CN" sz="1400" i="1" dirty="0">
                <a:solidFill>
                  <a:srgbClr val="000000"/>
                </a:solidFill>
                <a:cs typeface="Corbel" pitchFamily="18" charset="0"/>
              </a:rPr>
              <a:t>resources,</a:t>
            </a:r>
            <a:r>
              <a:rPr lang="en-US" altLang="zh-CN" sz="1400" dirty="0">
                <a:cs typeface="Times New Roman" pitchFamily="18" charset="0"/>
              </a:rPr>
              <a:t> </a:t>
            </a:r>
            <a:r>
              <a:rPr lang="en-US" altLang="zh-CN" sz="1400" i="1" dirty="0">
                <a:solidFill>
                  <a:srgbClr val="000000"/>
                </a:solidFill>
                <a:cs typeface="Corbel" pitchFamily="18" charset="0"/>
              </a:rPr>
              <a:t>and</a:t>
            </a:r>
            <a:r>
              <a:rPr lang="en-US" altLang="zh-CN" sz="1400" dirty="0">
                <a:cs typeface="Times New Roman" pitchFamily="18" charset="0"/>
              </a:rPr>
              <a:t> </a:t>
            </a:r>
            <a:r>
              <a:rPr lang="en-US" altLang="zh-CN" sz="1400" i="1" dirty="0">
                <a:solidFill>
                  <a:srgbClr val="000000"/>
                </a:solidFill>
                <a:cs typeface="Corbel" pitchFamily="18" charset="0"/>
              </a:rPr>
              <a:t>a</a:t>
            </a:r>
            <a:r>
              <a:rPr lang="en-US" altLang="zh-CN" sz="1400" dirty="0">
                <a:cs typeface="Times New Roman" pitchFamily="18" charset="0"/>
              </a:rPr>
              <a:t> </a:t>
            </a:r>
            <a:r>
              <a:rPr lang="en-US" altLang="zh-CN" sz="1400" i="1" dirty="0">
                <a:solidFill>
                  <a:srgbClr val="000000"/>
                </a:solidFill>
                <a:cs typeface="Corbel" pitchFamily="18" charset="0"/>
              </a:rPr>
              <a:t>prize</a:t>
            </a:r>
            <a:r>
              <a:rPr lang="en-US" altLang="zh-CN" sz="1400" dirty="0">
                <a:cs typeface="Times New Roman" pitchFamily="18" charset="0"/>
              </a:rPr>
              <a:t> </a:t>
            </a:r>
            <a:r>
              <a:rPr lang="en-US" altLang="zh-CN" sz="1400" i="1" dirty="0">
                <a:solidFill>
                  <a:srgbClr val="000000"/>
                </a:solidFill>
                <a:cs typeface="Corbel" pitchFamily="18" charset="0"/>
              </a:rPr>
              <a:t>givea-</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way</a:t>
            </a:r>
            <a:r>
              <a:rPr lang="en-US" altLang="zh-CN" sz="1400" dirty="0">
                <a:cs typeface="Times New Roman" pitchFamily="18" charset="0"/>
              </a:rPr>
              <a:t> </a:t>
            </a:r>
            <a:r>
              <a:rPr lang="en-US" altLang="zh-CN" sz="1400" i="1" dirty="0">
                <a:solidFill>
                  <a:srgbClr val="000000"/>
                </a:solidFill>
                <a:cs typeface="Corbel" pitchFamily="18" charset="0"/>
              </a:rPr>
              <a:t>at</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end!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endParaRPr lang="en-US" dirty="0"/>
          </a:p>
        </p:txBody>
      </p:sp>
      <p:pic>
        <p:nvPicPr>
          <p:cNvPr id="2097180"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pic>
        <p:nvPicPr>
          <p:cNvPr id="2097181" name="Picture 4" descr="Penicillium Digitatum on Bread and Aspergillus on Bread">
            <a:hlinkClick r:id="rId3"/>
          </p:cNvPr>
          <p:cNvPicPr>
            <a:picLocks/>
          </p:cNvPicPr>
          <p:nvPr/>
        </p:nvPicPr>
        <p:blipFill>
          <a:blip r:embed="rId4"/>
          <a:srcRect/>
          <a:stretch>
            <a:fillRect/>
          </a:stretch>
        </p:blipFill>
        <p:spPr bwMode="auto">
          <a:xfrm>
            <a:off x="0" y="1600200"/>
            <a:ext cx="7772400" cy="3276600"/>
          </a:xfrm>
          <a:prstGeom prst="rect">
            <a:avLst/>
          </a:prstGeom>
          <a:noFill/>
          <a:ln>
            <a:noFill/>
          </a:ln>
        </p:spPr>
      </p:pic>
      <p:sp>
        <p:nvSpPr>
          <p:cNvPr id="1048666" name="Rectangle 2"/>
          <p:cNvSpPr/>
          <p:nvPr/>
        </p:nvSpPr>
        <p:spPr>
          <a:xfrm>
            <a:off x="520700" y="4914900"/>
            <a:ext cx="4965700" cy="3816429"/>
          </a:xfrm>
          <a:prstGeom prst="rect">
            <a:avLst/>
          </a:prstGeom>
        </p:spPr>
        <p:txBody>
          <a:bodyPr wrap="square">
            <a:spAutoFit/>
          </a:bodyPr>
          <a:lstStyle/>
          <a:p>
            <a:pPr algn="just" fontAlgn="base">
              <a:spcAft>
                <a:spcPts val="1440"/>
              </a:spcAft>
            </a:pPr>
            <a:r>
              <a:rPr lang="en-US" sz="2200" dirty="0">
                <a:solidFill>
                  <a:srgbClr val="424142"/>
                </a:solidFill>
                <a:latin typeface="Goudy Old Style" panose="02020502050305020303" pitchFamily="18" charset="0"/>
                <a:ea typeface="Times New Roman" panose="02020603050405020304" pitchFamily="18" charset="0"/>
              </a:rPr>
              <a:t>Many fungi are responsible for spoilage of food stuffs. Penicillium </a:t>
            </a:r>
            <a:r>
              <a:rPr lang="en-US" sz="2200" dirty="0" err="1">
                <a:solidFill>
                  <a:srgbClr val="424142"/>
                </a:solidFill>
                <a:latin typeface="Goudy Old Style" panose="02020502050305020303" pitchFamily="18" charset="0"/>
                <a:ea typeface="Times New Roman" panose="02020603050405020304" pitchFamily="18" charset="0"/>
              </a:rPr>
              <a:t>digitatum</a:t>
            </a:r>
            <a:r>
              <a:rPr lang="en-US" sz="2200" dirty="0">
                <a:solidFill>
                  <a:srgbClr val="424142"/>
                </a:solidFill>
                <a:latin typeface="Goudy Old Style" panose="02020502050305020303" pitchFamily="18" charset="0"/>
                <a:ea typeface="Times New Roman" panose="02020603050405020304" pitchFamily="18" charset="0"/>
              </a:rPr>
              <a:t> causes rotting of citrus fruits. Milk and milk products are spoiled and made unfit for human use due to the growth of several fungi such as Mucor, Aspergillus, Penicillium, </a:t>
            </a:r>
            <a:r>
              <a:rPr lang="en-US" sz="2200" dirty="0" err="1">
                <a:solidFill>
                  <a:srgbClr val="424142"/>
                </a:solidFill>
                <a:latin typeface="Goudy Old Style" panose="02020502050305020303" pitchFamily="18" charset="0"/>
                <a:ea typeface="Times New Roman" panose="02020603050405020304" pitchFamily="18" charset="0"/>
              </a:rPr>
              <a:t>Oidium</a:t>
            </a:r>
            <a:r>
              <a:rPr lang="en-US" sz="2200" dirty="0">
                <a:solidFill>
                  <a:srgbClr val="424142"/>
                </a:solidFill>
                <a:latin typeface="Goudy Old Style" panose="02020502050305020303" pitchFamily="18" charset="0"/>
                <a:ea typeface="Times New Roman" panose="02020603050405020304" pitchFamily="18" charset="0"/>
              </a:rPr>
              <a:t> and Fusarium Mucor </a:t>
            </a:r>
            <a:r>
              <a:rPr lang="en-US" sz="2200" dirty="0" err="1">
                <a:solidFill>
                  <a:srgbClr val="424142"/>
                </a:solidFill>
                <a:latin typeface="Goudy Old Style" panose="02020502050305020303" pitchFamily="18" charset="0"/>
                <a:ea typeface="Times New Roman" panose="02020603050405020304" pitchFamily="18" charset="0"/>
              </a:rPr>
              <a:t>mucedo</a:t>
            </a:r>
            <a:r>
              <a:rPr lang="en-US" sz="2200" dirty="0">
                <a:solidFill>
                  <a:srgbClr val="424142"/>
                </a:solidFill>
                <a:latin typeface="Goudy Old Style" panose="02020502050305020303" pitchFamily="18" charset="0"/>
                <a:ea typeface="Times New Roman" panose="02020603050405020304" pitchFamily="18" charset="0"/>
              </a:rPr>
              <a:t> and spp. of Aspergillus grow on bread and spoil it. </a:t>
            </a:r>
            <a:r>
              <a:rPr lang="en-US" sz="2200" dirty="0" err="1">
                <a:solidFill>
                  <a:srgbClr val="424142"/>
                </a:solidFill>
                <a:latin typeface="Goudy Old Style" panose="02020502050305020303" pitchFamily="18" charset="0"/>
                <a:ea typeface="Times New Roman" panose="02020603050405020304" pitchFamily="18" charset="0"/>
              </a:rPr>
              <a:t>Oidium</a:t>
            </a:r>
            <a:r>
              <a:rPr lang="en-US" sz="2200" dirty="0">
                <a:solidFill>
                  <a:srgbClr val="424142"/>
                </a:solidFill>
                <a:latin typeface="Goudy Old Style" panose="02020502050305020303" pitchFamily="18" charset="0"/>
                <a:ea typeface="Times New Roman" panose="02020603050405020304" pitchFamily="18" charset="0"/>
              </a:rPr>
              <a:t> lactis develops the fishy </a:t>
            </a:r>
            <a:r>
              <a:rPr lang="en-US" sz="2200" dirty="0" err="1">
                <a:solidFill>
                  <a:srgbClr val="424142"/>
                </a:solidFill>
                <a:latin typeface="Goudy Old Style" panose="02020502050305020303" pitchFamily="18" charset="0"/>
                <a:ea typeface="Times New Roman" panose="02020603050405020304" pitchFamily="18" charset="0"/>
              </a:rPr>
              <a:t>odour</a:t>
            </a:r>
            <a:r>
              <a:rPr lang="en-US" sz="2200" dirty="0">
                <a:solidFill>
                  <a:srgbClr val="424142"/>
                </a:solidFill>
                <a:latin typeface="Goudy Old Style" panose="02020502050305020303" pitchFamily="18" charset="0"/>
                <a:ea typeface="Times New Roman" panose="02020603050405020304" pitchFamily="18" charset="0"/>
              </a:rPr>
              <a:t> of butter causing damage to the butter.</a:t>
            </a:r>
            <a:endParaRPr lang="en-US" sz="2200" dirty="0">
              <a:effectLst/>
              <a:latin typeface="Goudy Old Style" panose="02020502050305020303"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Freeform 3"/>
          <p:cNvSpPr/>
          <p:nvPr/>
        </p:nvSpPr>
        <p:spPr>
          <a:xfrm>
            <a:off x="820470" y="1322324"/>
            <a:ext cx="6492240" cy="1918207"/>
          </a:xfrm>
          <a:custGeom>
            <a:avLst/>
            <a:gdLst>
              <a:gd name="connsiteX0" fmla="*/ 0 w 6492240"/>
              <a:gd name="connsiteY0" fmla="*/ 1918207 h 1918207"/>
              <a:gd name="connsiteX1" fmla="*/ 6492240 w 6492240"/>
              <a:gd name="connsiteY1" fmla="*/ 1918207 h 1918207"/>
              <a:gd name="connsiteX2" fmla="*/ 6492240 w 6492240"/>
              <a:gd name="connsiteY2" fmla="*/ 0 h 1918207"/>
              <a:gd name="connsiteX3" fmla="*/ 0 w 6492240"/>
              <a:gd name="connsiteY3" fmla="*/ 0 h 1918207"/>
              <a:gd name="connsiteX4" fmla="*/ 0 w 6492240"/>
              <a:gd name="connsiteY4" fmla="*/ 1918207 h 19182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92240" h="1918207">
                <a:moveTo>
                  <a:pt x="0" y="1918207"/>
                </a:moveTo>
                <a:lnTo>
                  <a:pt x="6492240" y="1918207"/>
                </a:lnTo>
                <a:lnTo>
                  <a:pt x="6492240" y="0"/>
                </a:lnTo>
                <a:lnTo>
                  <a:pt x="0" y="0"/>
                </a:lnTo>
                <a:lnTo>
                  <a:pt x="0" y="191820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8" name="Freeform 3"/>
          <p:cNvSpPr/>
          <p:nvPr/>
        </p:nvSpPr>
        <p:spPr>
          <a:xfrm>
            <a:off x="814108" y="1322324"/>
            <a:ext cx="6504902" cy="25400"/>
          </a:xfrm>
          <a:custGeom>
            <a:avLst/>
            <a:gdLst>
              <a:gd name="connsiteX0" fmla="*/ 6498552 w 6504902"/>
              <a:gd name="connsiteY0" fmla="*/ 6350 h 25400"/>
              <a:gd name="connsiteX1" fmla="*/ 6350 w 6504902"/>
              <a:gd name="connsiteY1" fmla="*/ 6350 h 25400"/>
            </a:gdLst>
            <a:ahLst/>
            <a:cxnLst>
              <a:cxn ang="0">
                <a:pos x="connsiteX0" y="connsiteY0"/>
              </a:cxn>
              <a:cxn ang="1">
                <a:pos x="connsiteX1" y="connsiteY1"/>
              </a:cxn>
            </a:cxnLst>
            <a:rect l="l" t="t" r="r" b="b"/>
            <a:pathLst>
              <a:path w="6504902" h="25400">
                <a:moveTo>
                  <a:pt x="6498552" y="6350"/>
                </a:moveTo>
                <a:lnTo>
                  <a:pt x="6350" y="6350"/>
                </a:lnTo>
              </a:path>
            </a:pathLst>
          </a:custGeom>
          <a:ln w="12700">
            <a:solidFill>
              <a:srgbClr val="67CB35">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669" name="Freeform 3"/>
          <p:cNvSpPr/>
          <p:nvPr/>
        </p:nvSpPr>
        <p:spPr>
          <a:xfrm>
            <a:off x="814108" y="3227832"/>
            <a:ext cx="6504902" cy="25400"/>
          </a:xfrm>
          <a:custGeom>
            <a:avLst/>
            <a:gdLst>
              <a:gd name="connsiteX0" fmla="*/ 6350 w 6504902"/>
              <a:gd name="connsiteY0" fmla="*/ 6350 h 25400"/>
              <a:gd name="connsiteX1" fmla="*/ 6498552 w 6504902"/>
              <a:gd name="connsiteY1" fmla="*/ 6350 h 25400"/>
            </a:gdLst>
            <a:ahLst/>
            <a:cxnLst>
              <a:cxn ang="0">
                <a:pos x="connsiteX0" y="connsiteY0"/>
              </a:cxn>
              <a:cxn ang="1">
                <a:pos x="connsiteX1" y="connsiteY1"/>
              </a:cxn>
            </a:cxnLst>
            <a:rect l="l" t="t" r="r" b="b"/>
            <a:pathLst>
              <a:path w="6504902" h="25400">
                <a:moveTo>
                  <a:pt x="6350" y="6350"/>
                </a:moveTo>
                <a:lnTo>
                  <a:pt x="6498552" y="6350"/>
                </a:lnTo>
              </a:path>
            </a:pathLst>
          </a:custGeom>
          <a:ln w="12700">
            <a:solidFill>
              <a:srgbClr val="67CB35">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97182" name="Picture 3"/>
          <p:cNvPicPr>
            <a:picLocks noChangeAspect="1" noChangeArrowheads="1"/>
          </p:cNvPicPr>
          <p:nvPr/>
        </p:nvPicPr>
        <p:blipFill>
          <a:blip r:embed="rId2"/>
          <a:srcRect/>
          <a:stretch>
            <a:fillRect/>
          </a:stretch>
        </p:blipFill>
        <p:spPr bwMode="auto">
          <a:xfrm>
            <a:off x="0" y="635000"/>
            <a:ext cx="1473200" cy="1384300"/>
          </a:xfrm>
          <a:prstGeom prst="rect">
            <a:avLst/>
          </a:prstGeom>
          <a:noFill/>
        </p:spPr>
      </p:pic>
      <p:pic>
        <p:nvPicPr>
          <p:cNvPr id="2097183" name="Picture 3"/>
          <p:cNvPicPr>
            <a:picLocks noChangeAspect="1" noChangeArrowheads="1"/>
          </p:cNvPicPr>
          <p:nvPr/>
        </p:nvPicPr>
        <p:blipFill>
          <a:blip r:embed="rId3"/>
          <a:srcRect/>
          <a:stretch>
            <a:fillRect/>
          </a:stretch>
        </p:blipFill>
        <p:spPr bwMode="auto">
          <a:xfrm>
            <a:off x="482600" y="3407664"/>
            <a:ext cx="6819900" cy="6155436"/>
          </a:xfrm>
          <a:prstGeom prst="rect">
            <a:avLst/>
          </a:prstGeom>
          <a:noFill/>
        </p:spPr>
      </p:pic>
      <p:sp>
        <p:nvSpPr>
          <p:cNvPr id="1048670" name="TextBox 1"/>
          <p:cNvSpPr txBox="1"/>
          <p:nvPr/>
        </p:nvSpPr>
        <p:spPr>
          <a:xfrm>
            <a:off x="1155700" y="1612900"/>
            <a:ext cx="5803900" cy="1460500"/>
          </a:xfrm>
          <a:prstGeom prst="rect">
            <a:avLst/>
          </a:prstGeom>
          <a:noFill/>
        </p:spPr>
        <p:txBody>
          <a:bodyPr wrap="none" lIns="0" tIns="0" rIns="0" rtlCol="0">
            <a:spAutoFit/>
          </a:bodyPr>
          <a:lstStyle/>
          <a:p>
            <a:pPr>
              <a:lnSpc>
                <a:spcPts val="14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important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for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strong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healthy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bones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since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helps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us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absorb</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calcium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from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our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diet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Deficiencies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lead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soft,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brittle</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bones;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condition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called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osteomalacia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adults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rickets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children.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However,</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emerging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research</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has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suggested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role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various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other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conditions</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like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cancer,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cardiovascular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disease,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hypertension,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immunity,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neuropsychological</a:t>
            </a:r>
          </a:p>
          <a:p>
            <a:pPr>
              <a:lnSpc>
                <a:spcPts val="1600"/>
              </a:lnSpc>
              <a:tabLst>
                <a:tab pos="38100" algn="l"/>
                <a:tab pos="50800" algn="l"/>
                <a:tab pos="76200" algn="l"/>
                <a:tab pos="88900" algn="l"/>
                <a:tab pos="101600" algn="l"/>
                <a:tab pos="114300" algn="l"/>
              </a:tabLst>
            </a:pPr>
            <a:r>
              <a:rPr lang="en-US" altLang="zh-CN" sz="1404" i="1" dirty="0">
                <a:solidFill>
                  <a:srgbClr val="000000"/>
                </a:solidFill>
                <a:latin typeface="Corbel" pitchFamily="18" charset="0"/>
                <a:cs typeface="Corbel" pitchFamily="18" charset="0"/>
              </a:rPr>
              <a:t>functioning,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physical</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performance,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reproduction.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Limited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sun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exposure,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darker</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skin,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insufficient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levels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diet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cause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deficiency.</a:t>
            </a:r>
          </a:p>
        </p:txBody>
      </p:sp>
      <p:sp>
        <p:nvSpPr>
          <p:cNvPr id="1048671" name="TextBox 1"/>
          <p:cNvSpPr txBox="1"/>
          <p:nvPr/>
        </p:nvSpPr>
        <p:spPr>
          <a:xfrm>
            <a:off x="2489200" y="939800"/>
            <a:ext cx="2979983" cy="304699"/>
          </a:xfrm>
          <a:prstGeom prst="rect">
            <a:avLst/>
          </a:prstGeom>
          <a:noFill/>
        </p:spPr>
        <p:txBody>
          <a:bodyPr wrap="none" lIns="0" tIns="0" rIns="0" rtlCol="0">
            <a:spAutoFit/>
          </a:bodyPr>
          <a:lstStyle/>
          <a:p>
            <a:pPr>
              <a:lnSpc>
                <a:spcPts val="2000"/>
              </a:lnSpc>
            </a:pPr>
            <a:r>
              <a:rPr lang="en-US" altLang="zh-CN" sz="2004" b="1" i="1" dirty="0">
                <a:solidFill>
                  <a:srgbClr val="000000"/>
                </a:solidFill>
                <a:latin typeface="Corbel" pitchFamily="18" charset="0"/>
                <a:cs typeface="Corbel" pitchFamily="18" charset="0"/>
              </a:rPr>
              <a:t>Mushrooms</a:t>
            </a:r>
            <a:r>
              <a:rPr lang="en-US" altLang="zh-CN" sz="2004" b="1" i="1" dirty="0">
                <a:latin typeface="Times New Roman" pitchFamily="18" charset="0"/>
                <a:cs typeface="Times New Roman" pitchFamily="18" charset="0"/>
              </a:rPr>
              <a:t> </a:t>
            </a:r>
            <a:r>
              <a:rPr lang="en-US" altLang="zh-CN" sz="2004" b="1" i="1" dirty="0">
                <a:solidFill>
                  <a:srgbClr val="000000"/>
                </a:solidFill>
                <a:latin typeface="Corbel" pitchFamily="18" charset="0"/>
                <a:cs typeface="Corbel" pitchFamily="18" charset="0"/>
              </a:rPr>
              <a:t>and</a:t>
            </a:r>
            <a:r>
              <a:rPr lang="en-US" altLang="zh-CN" sz="2004" b="1" i="1" dirty="0">
                <a:latin typeface="Times New Roman" pitchFamily="18" charset="0"/>
                <a:cs typeface="Times New Roman" pitchFamily="18" charset="0"/>
              </a:rPr>
              <a:t> </a:t>
            </a:r>
            <a:r>
              <a:rPr lang="en-US" altLang="zh-CN" sz="2004" b="1" i="1" dirty="0">
                <a:solidFill>
                  <a:srgbClr val="000000"/>
                </a:solidFill>
                <a:latin typeface="Corbel" pitchFamily="18" charset="0"/>
                <a:cs typeface="Corbel" pitchFamily="18" charset="0"/>
              </a:rPr>
              <a:t>Vitamin</a:t>
            </a:r>
            <a:r>
              <a:rPr lang="en-US" altLang="zh-CN" sz="2004" b="1" i="1" dirty="0">
                <a:latin typeface="Times New Roman" pitchFamily="18" charset="0"/>
                <a:cs typeface="Times New Roman" pitchFamily="18" charset="0"/>
              </a:rPr>
              <a:t> </a:t>
            </a:r>
            <a:r>
              <a:rPr lang="en-US" altLang="zh-CN" sz="2004" b="1" i="1" dirty="0">
                <a:solidFill>
                  <a:srgbClr val="000000"/>
                </a:solidFill>
                <a:latin typeface="Corbel" pitchFamily="18" charset="0"/>
                <a:cs typeface="Corbel" pitchFamily="18" charset="0"/>
              </a:rPr>
              <a:t>D</a:t>
            </a:r>
          </a:p>
        </p:txBody>
      </p:sp>
      <p:sp>
        <p:nvSpPr>
          <p:cNvPr id="1048672" name="TextBox 1"/>
          <p:cNvSpPr txBox="1"/>
          <p:nvPr/>
        </p:nvSpPr>
        <p:spPr>
          <a:xfrm>
            <a:off x="4267200" y="3733800"/>
            <a:ext cx="2451100" cy="2209800"/>
          </a:xfrm>
          <a:prstGeom prst="rect">
            <a:avLst/>
          </a:prstGeom>
          <a:noFill/>
        </p:spPr>
        <p:txBody>
          <a:bodyPr wrap="none" lIns="0" tIns="0" rIns="0" rtlCol="0">
            <a:spAutoFit/>
          </a:bodyPr>
          <a:lstStyle/>
          <a:p>
            <a:pPr>
              <a:lnSpc>
                <a:spcPts val="14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only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present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few</a:t>
            </a:r>
          </a:p>
          <a:p>
            <a:pPr>
              <a:lnSpc>
                <a:spcPts val="2000"/>
              </a:lnSpc>
              <a:tabLst>
                <a:tab pos="25400" algn="l"/>
                <a:tab pos="38100" algn="l"/>
                <a:tab pos="50800" algn="l"/>
                <a:tab pos="101600" algn="l"/>
                <a:tab pos="127000" algn="l"/>
                <a:tab pos="152400" algn="l"/>
                <a:tab pos="165100" algn="l"/>
              </a:tabLst>
            </a:pPr>
            <a:r>
              <a:rPr lang="en-US" altLang="zh-CN" sz="1404" i="1" dirty="0">
                <a:solidFill>
                  <a:srgbClr val="000000"/>
                </a:solidFill>
                <a:latin typeface="Corbel" pitchFamily="18" charset="0"/>
                <a:cs typeface="Corbel" pitchFamily="18" charset="0"/>
              </a:rPr>
              <a:t>foods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including: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milk,</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fatty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fish</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like</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salmon,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fortified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cereal,</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juice.</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However,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only</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food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from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produce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aisle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that</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have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6" i="1" dirty="0">
                <a:solidFill>
                  <a:srgbClr val="000000"/>
                </a:solidFill>
                <a:latin typeface="Corbel" pitchFamily="18" charset="0"/>
                <a:cs typeface="Corbel" pitchFamily="18" charset="0"/>
              </a:rPr>
              <a:t>content</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in</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mushrooms</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is</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often</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increased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exposing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ultraviolet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these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new</a:t>
            </a:r>
          </a:p>
        </p:txBody>
      </p:sp>
      <p:sp>
        <p:nvSpPr>
          <p:cNvPr id="1048673" name="TextBox 1"/>
          <p:cNvSpPr txBox="1"/>
          <p:nvPr/>
        </p:nvSpPr>
        <p:spPr>
          <a:xfrm>
            <a:off x="4546600" y="5969000"/>
            <a:ext cx="1905000" cy="177800"/>
          </a:xfrm>
          <a:prstGeom prst="rect">
            <a:avLst/>
          </a:prstGeom>
          <a:noFill/>
        </p:spPr>
        <p:txBody>
          <a:bodyPr wrap="none" lIns="0" tIns="0" rIns="0" rtlCol="0">
            <a:spAutoFit/>
          </a:bodyPr>
          <a:lstStyle/>
          <a:p>
            <a:pPr>
              <a:lnSpc>
                <a:spcPts val="1400"/>
              </a:lnSpc>
            </a:pPr>
            <a:r>
              <a:rPr lang="en-US" altLang="zh-CN" sz="1404" i="1" dirty="0">
                <a:solidFill>
                  <a:srgbClr val="000000"/>
                </a:solidFill>
                <a:latin typeface="Corbel" pitchFamily="18" charset="0"/>
                <a:cs typeface="Corbel" pitchFamily="18" charset="0"/>
              </a:rPr>
              <a:t>varieties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p>
        </p:txBody>
      </p:sp>
      <p:sp>
        <p:nvSpPr>
          <p:cNvPr id="1048674" name="TextBox 1"/>
          <p:cNvSpPr txBox="1"/>
          <p:nvPr/>
        </p:nvSpPr>
        <p:spPr>
          <a:xfrm>
            <a:off x="4343400" y="6172200"/>
            <a:ext cx="2413000" cy="939800"/>
          </a:xfrm>
          <a:prstGeom prst="rect">
            <a:avLst/>
          </a:prstGeom>
          <a:noFill/>
        </p:spPr>
        <p:txBody>
          <a:bodyPr wrap="none" lIns="0" tIns="0" rIns="0" rtlCol="0">
            <a:spAutoFit/>
          </a:bodyPr>
          <a:lstStyle/>
          <a:p>
            <a:pPr>
              <a:lnSpc>
                <a:spcPts val="1400"/>
              </a:lnSpc>
              <a:tabLst>
                <a:tab pos="88900" algn="l"/>
              </a:tabLst>
            </a:pPr>
            <a:r>
              <a:rPr lang="en-US" altLang="zh-CN" sz="1404" i="1" dirty="0">
                <a:solidFill>
                  <a:srgbClr val="000000"/>
                </a:solidFill>
                <a:latin typeface="Corbel" pitchFamily="18" charset="0"/>
                <a:cs typeface="Corbel" pitchFamily="18" charset="0"/>
              </a:rPr>
              <a:t>available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grocery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stores.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fact,</a:t>
            </a:r>
          </a:p>
          <a:p>
            <a:pPr>
              <a:lnSpc>
                <a:spcPts val="2000"/>
              </a:lnSpc>
              <a:tabLst>
                <a:tab pos="88900" algn="l"/>
              </a:tabLst>
            </a:pPr>
            <a:r>
              <a:rPr lang="en-US" altLang="zh-CN" dirty="0"/>
              <a:t>	</a:t>
            </a:r>
            <a:r>
              <a:rPr lang="en-US" altLang="zh-CN" sz="1404" i="1" dirty="0">
                <a:solidFill>
                  <a:srgbClr val="000000"/>
                </a:solidFill>
                <a:latin typeface="Corbel" pitchFamily="18" charset="0"/>
                <a:cs typeface="Corbel" pitchFamily="18" charset="0"/>
              </a:rPr>
              <a:t>some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exposed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p>
          <a:p>
            <a:pPr>
              <a:lnSpc>
                <a:spcPts val="2000"/>
              </a:lnSpc>
              <a:tabLst>
                <a:tab pos="88900" algn="l"/>
              </a:tabLst>
            </a:pPr>
            <a:r>
              <a:rPr lang="en-US" altLang="zh-CN" dirty="0"/>
              <a:t>	</a:t>
            </a:r>
            <a:r>
              <a:rPr lang="en-US" altLang="zh-CN" sz="1404" i="1" dirty="0">
                <a:solidFill>
                  <a:srgbClr val="000000"/>
                </a:solidFill>
                <a:latin typeface="Corbel" pitchFamily="18" charset="0"/>
                <a:cs typeface="Corbel" pitchFamily="18" charset="0"/>
              </a:rPr>
              <a:t>found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few</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stores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have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up</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p>
          <a:p>
            <a:pPr>
              <a:lnSpc>
                <a:spcPts val="2000"/>
              </a:lnSpc>
              <a:tabLst>
                <a:tab pos="88900" algn="l"/>
              </a:tabLst>
            </a:pPr>
            <a:r>
              <a:rPr lang="en-US" altLang="zh-CN" sz="1404" i="1" dirty="0">
                <a:solidFill>
                  <a:srgbClr val="000000"/>
                </a:solidFill>
                <a:latin typeface="Corbel" pitchFamily="18" charset="0"/>
                <a:cs typeface="Corbel" pitchFamily="18" charset="0"/>
              </a:rPr>
              <a:t>400</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IU</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1</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serving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p>
        </p:txBody>
      </p:sp>
      <p:sp>
        <p:nvSpPr>
          <p:cNvPr id="1048675" name="TextBox 1"/>
          <p:cNvSpPr txBox="1"/>
          <p:nvPr/>
        </p:nvSpPr>
        <p:spPr>
          <a:xfrm>
            <a:off x="4445000" y="7162800"/>
            <a:ext cx="2095500" cy="177800"/>
          </a:xfrm>
          <a:prstGeom prst="rect">
            <a:avLst/>
          </a:prstGeom>
          <a:noFill/>
        </p:spPr>
        <p:txBody>
          <a:bodyPr wrap="none" lIns="0" tIns="0" rIns="0" rtlCol="0">
            <a:spAutoFit/>
          </a:bodyPr>
          <a:lstStyle/>
          <a:p>
            <a:pPr>
              <a:lnSpc>
                <a:spcPts val="1400"/>
              </a:lnSpc>
            </a:pP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(4</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5</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white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button</a:t>
            </a:r>
          </a:p>
        </p:txBody>
      </p:sp>
      <p:sp>
        <p:nvSpPr>
          <p:cNvPr id="1048676" name="TextBox 1"/>
          <p:cNvSpPr txBox="1"/>
          <p:nvPr/>
        </p:nvSpPr>
        <p:spPr>
          <a:xfrm>
            <a:off x="4229100" y="7440168"/>
            <a:ext cx="2527300" cy="177800"/>
          </a:xfrm>
          <a:prstGeom prst="rect">
            <a:avLst/>
          </a:prstGeom>
          <a:noFill/>
        </p:spPr>
        <p:txBody>
          <a:bodyPr wrap="none" lIns="0" tIns="0" rIns="0" rtlCol="0">
            <a:spAutoFit/>
          </a:bodyPr>
          <a:lstStyle/>
          <a:p>
            <a:pPr>
              <a:lnSpc>
                <a:spcPts val="1400"/>
              </a:lnSpc>
            </a:pPr>
            <a:r>
              <a:rPr lang="en-US" altLang="zh-CN" sz="1404" i="1" dirty="0">
                <a:solidFill>
                  <a:srgbClr val="000000"/>
                </a:solidFill>
                <a:latin typeface="Corbel" pitchFamily="18" charset="0"/>
                <a:cs typeface="Corbel" pitchFamily="18" charset="0"/>
              </a:rPr>
              <a:t>cremini</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1</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portabella!)</a:t>
            </a:r>
          </a:p>
        </p:txBody>
      </p:sp>
      <p:sp>
        <p:nvSpPr>
          <p:cNvPr id="1048677" name="TextBox 1"/>
          <p:cNvSpPr txBox="1"/>
          <p:nvPr/>
        </p:nvSpPr>
        <p:spPr>
          <a:xfrm>
            <a:off x="4876800" y="7759700"/>
            <a:ext cx="1231900" cy="177800"/>
          </a:xfrm>
          <a:prstGeom prst="rect">
            <a:avLst/>
          </a:prstGeom>
          <a:noFill/>
        </p:spPr>
        <p:txBody>
          <a:bodyPr wrap="none" lIns="0" tIns="0" rIns="0" rtlCol="0">
            <a:spAutoFit/>
          </a:bodyPr>
          <a:lstStyle/>
          <a:p>
            <a:pPr>
              <a:lnSpc>
                <a:spcPts val="1400"/>
              </a:lnSpc>
            </a:pP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2010)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Freeform 3"/>
          <p:cNvSpPr/>
          <p:nvPr/>
        </p:nvSpPr>
        <p:spPr>
          <a:xfrm>
            <a:off x="652538" y="1822450"/>
            <a:ext cx="2755887" cy="2404999"/>
          </a:xfrm>
          <a:custGeom>
            <a:avLst/>
            <a:gdLst>
              <a:gd name="connsiteX0" fmla="*/ 337172 w 2755887"/>
              <a:gd name="connsiteY0" fmla="*/ 6350 h 2404999"/>
              <a:gd name="connsiteX1" fmla="*/ 6350 w 2755887"/>
              <a:gd name="connsiteY1" fmla="*/ 337184 h 2404999"/>
              <a:gd name="connsiteX2" fmla="*/ 6350 w 2755887"/>
              <a:gd name="connsiteY2" fmla="*/ 2067814 h 2404999"/>
              <a:gd name="connsiteX3" fmla="*/ 337172 w 2755887"/>
              <a:gd name="connsiteY3" fmla="*/ 2398649 h 2404999"/>
              <a:gd name="connsiteX4" fmla="*/ 2418702 w 2755887"/>
              <a:gd name="connsiteY4" fmla="*/ 2398649 h 2404999"/>
              <a:gd name="connsiteX5" fmla="*/ 2749537 w 2755887"/>
              <a:gd name="connsiteY5" fmla="*/ 2067814 h 2404999"/>
              <a:gd name="connsiteX6" fmla="*/ 2749537 w 2755887"/>
              <a:gd name="connsiteY6" fmla="*/ 337184 h 2404999"/>
              <a:gd name="connsiteX7" fmla="*/ 2418702 w 2755887"/>
              <a:gd name="connsiteY7" fmla="*/ 6350 h 2404999"/>
              <a:gd name="connsiteX8" fmla="*/ 337172 w 2755887"/>
              <a:gd name="connsiteY8" fmla="*/ 6350 h 2404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755887" h="2404999">
                <a:moveTo>
                  <a:pt x="337172" y="6350"/>
                </a:moveTo>
                <a:cubicBezTo>
                  <a:pt x="337172" y="189103"/>
                  <a:pt x="189090" y="337184"/>
                  <a:pt x="6350" y="337184"/>
                </a:cubicBezTo>
                <a:lnTo>
                  <a:pt x="6350" y="2067814"/>
                </a:lnTo>
                <a:cubicBezTo>
                  <a:pt x="189090" y="2067814"/>
                  <a:pt x="337172" y="2215896"/>
                  <a:pt x="337172" y="2398649"/>
                </a:cubicBezTo>
                <a:lnTo>
                  <a:pt x="2418702" y="2398649"/>
                </a:lnTo>
                <a:cubicBezTo>
                  <a:pt x="2418702" y="2215896"/>
                  <a:pt x="2566784" y="2067814"/>
                  <a:pt x="2749537" y="2067814"/>
                </a:cubicBezTo>
                <a:lnTo>
                  <a:pt x="2749537" y="337184"/>
                </a:lnTo>
                <a:cubicBezTo>
                  <a:pt x="2566784" y="337184"/>
                  <a:pt x="2418702" y="189103"/>
                  <a:pt x="2418702" y="6350"/>
                </a:cubicBezTo>
                <a:lnTo>
                  <a:pt x="337172"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9" name="Freeform 3"/>
          <p:cNvSpPr/>
          <p:nvPr/>
        </p:nvSpPr>
        <p:spPr>
          <a:xfrm>
            <a:off x="713016" y="1870201"/>
            <a:ext cx="2634957" cy="2309622"/>
          </a:xfrm>
          <a:custGeom>
            <a:avLst/>
            <a:gdLst>
              <a:gd name="connsiteX0" fmla="*/ 324370 w 2634957"/>
              <a:gd name="connsiteY0" fmla="*/ 9525 h 2309622"/>
              <a:gd name="connsiteX1" fmla="*/ 9525 w 2634957"/>
              <a:gd name="connsiteY1" fmla="*/ 324358 h 2309622"/>
              <a:gd name="connsiteX2" fmla="*/ 9525 w 2634957"/>
              <a:gd name="connsiteY2" fmla="*/ 1985137 h 2309622"/>
              <a:gd name="connsiteX3" fmla="*/ 324370 w 2634957"/>
              <a:gd name="connsiteY3" fmla="*/ 2300097 h 2309622"/>
              <a:gd name="connsiteX4" fmla="*/ 2310600 w 2634957"/>
              <a:gd name="connsiteY4" fmla="*/ 2300097 h 2309622"/>
              <a:gd name="connsiteX5" fmla="*/ 2625432 w 2634957"/>
              <a:gd name="connsiteY5" fmla="*/ 1985137 h 2309622"/>
              <a:gd name="connsiteX6" fmla="*/ 2625432 w 2634957"/>
              <a:gd name="connsiteY6" fmla="*/ 324358 h 2309622"/>
              <a:gd name="connsiteX7" fmla="*/ 2310600 w 2634957"/>
              <a:gd name="connsiteY7" fmla="*/ 9525 h 2309622"/>
              <a:gd name="connsiteX8" fmla="*/ 324370 w 2634957"/>
              <a:gd name="connsiteY8" fmla="*/ 9525 h 23096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634957" h="2309622">
                <a:moveTo>
                  <a:pt x="324370" y="9525"/>
                </a:moveTo>
                <a:cubicBezTo>
                  <a:pt x="324370" y="183388"/>
                  <a:pt x="183426" y="324358"/>
                  <a:pt x="9525" y="324358"/>
                </a:cubicBezTo>
                <a:lnTo>
                  <a:pt x="9525" y="1985137"/>
                </a:lnTo>
                <a:cubicBezTo>
                  <a:pt x="183426" y="1985137"/>
                  <a:pt x="324370" y="2126107"/>
                  <a:pt x="324370" y="2300097"/>
                </a:cubicBezTo>
                <a:lnTo>
                  <a:pt x="2310600" y="2300097"/>
                </a:lnTo>
                <a:cubicBezTo>
                  <a:pt x="2310600" y="2126107"/>
                  <a:pt x="2451443" y="1985137"/>
                  <a:pt x="2625432" y="1985137"/>
                </a:cubicBezTo>
                <a:lnTo>
                  <a:pt x="2625432" y="324358"/>
                </a:lnTo>
                <a:cubicBezTo>
                  <a:pt x="2451443" y="324358"/>
                  <a:pt x="2310600" y="183388"/>
                  <a:pt x="2310600" y="9525"/>
                </a:cubicBezTo>
                <a:lnTo>
                  <a:pt x="324370" y="952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0" name="Freeform 3"/>
          <p:cNvSpPr/>
          <p:nvPr/>
        </p:nvSpPr>
        <p:spPr>
          <a:xfrm>
            <a:off x="3642233" y="4805426"/>
            <a:ext cx="3182874" cy="2947289"/>
          </a:xfrm>
          <a:custGeom>
            <a:avLst/>
            <a:gdLst>
              <a:gd name="connsiteX0" fmla="*/ 6350 w 3182874"/>
              <a:gd name="connsiteY0" fmla="*/ 2940939 h 2947289"/>
              <a:gd name="connsiteX1" fmla="*/ 3176524 w 3182874"/>
              <a:gd name="connsiteY1" fmla="*/ 2940939 h 2947289"/>
              <a:gd name="connsiteX2" fmla="*/ 3176524 w 3182874"/>
              <a:gd name="connsiteY2" fmla="*/ 6350 h 2947289"/>
              <a:gd name="connsiteX3" fmla="*/ 6350 w 3182874"/>
              <a:gd name="connsiteY3" fmla="*/ 6350 h 2947289"/>
              <a:gd name="connsiteX4" fmla="*/ 6350 w 3182874"/>
              <a:gd name="connsiteY4" fmla="*/ 2940939 h 294728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82874" h="2947289">
                <a:moveTo>
                  <a:pt x="6350" y="2940939"/>
                </a:moveTo>
                <a:lnTo>
                  <a:pt x="3176524" y="2940939"/>
                </a:lnTo>
                <a:lnTo>
                  <a:pt x="3176524" y="6350"/>
                </a:lnTo>
                <a:lnTo>
                  <a:pt x="6350" y="6350"/>
                </a:lnTo>
                <a:lnTo>
                  <a:pt x="6350" y="294093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84" name="Picture 3"/>
          <p:cNvPicPr>
            <a:picLocks noChangeAspect="1" noChangeArrowheads="1"/>
          </p:cNvPicPr>
          <p:nvPr/>
        </p:nvPicPr>
        <p:blipFill>
          <a:blip r:embed="rId2"/>
          <a:srcRect/>
          <a:stretch>
            <a:fillRect/>
          </a:stretch>
        </p:blipFill>
        <p:spPr bwMode="auto">
          <a:xfrm>
            <a:off x="3886200" y="1854200"/>
            <a:ext cx="3251200" cy="2527300"/>
          </a:xfrm>
          <a:prstGeom prst="rect">
            <a:avLst/>
          </a:prstGeom>
          <a:noFill/>
        </p:spPr>
      </p:pic>
      <p:pic>
        <p:nvPicPr>
          <p:cNvPr id="2097185" name="Picture 3"/>
          <p:cNvPicPr>
            <a:picLocks noChangeAspect="1" noChangeArrowheads="1"/>
          </p:cNvPicPr>
          <p:nvPr/>
        </p:nvPicPr>
        <p:blipFill>
          <a:blip r:embed="rId3"/>
          <a:srcRect/>
          <a:stretch>
            <a:fillRect/>
          </a:stretch>
        </p:blipFill>
        <p:spPr bwMode="auto">
          <a:xfrm>
            <a:off x="584200" y="5181600"/>
            <a:ext cx="2882900" cy="2133600"/>
          </a:xfrm>
          <a:prstGeom prst="rect">
            <a:avLst/>
          </a:prstGeom>
          <a:noFill/>
        </p:spPr>
      </p:pic>
      <p:pic>
        <p:nvPicPr>
          <p:cNvPr id="2097186" name="Picture 3"/>
          <p:cNvPicPr>
            <a:picLocks noChangeAspect="1" noChangeArrowheads="1"/>
          </p:cNvPicPr>
          <p:nvPr/>
        </p:nvPicPr>
        <p:blipFill>
          <a:blip r:embed="rId4"/>
          <a:srcRect/>
          <a:stretch>
            <a:fillRect/>
          </a:stretch>
        </p:blipFill>
        <p:spPr bwMode="auto">
          <a:xfrm>
            <a:off x="482600" y="8191500"/>
            <a:ext cx="6819900" cy="1371600"/>
          </a:xfrm>
          <a:prstGeom prst="rect">
            <a:avLst/>
          </a:prstGeom>
          <a:noFill/>
        </p:spPr>
      </p:pic>
      <p:sp>
        <p:nvSpPr>
          <p:cNvPr id="1048681" name="TextBox 1"/>
          <p:cNvSpPr txBox="1"/>
          <p:nvPr/>
        </p:nvSpPr>
        <p:spPr>
          <a:xfrm>
            <a:off x="2146300" y="939800"/>
            <a:ext cx="3454400" cy="254000"/>
          </a:xfrm>
          <a:prstGeom prst="rect">
            <a:avLst/>
          </a:prstGeom>
          <a:noFill/>
        </p:spPr>
        <p:txBody>
          <a:bodyPr wrap="none" lIns="0" tIns="0" rIns="0" rtlCol="0">
            <a:spAutoFit/>
          </a:bodyPr>
          <a:lstStyle/>
          <a:p>
            <a:pPr>
              <a:lnSpc>
                <a:spcPts val="2000"/>
              </a:lnSpc>
            </a:pPr>
            <a:r>
              <a:rPr lang="en-US" altLang="zh-CN" sz="2004" dirty="0">
                <a:solidFill>
                  <a:srgbClr val="000000"/>
                </a:solidFill>
                <a:latin typeface="Corbel" pitchFamily="18" charset="0"/>
                <a:cs typeface="Corbel" pitchFamily="18" charset="0"/>
              </a:rPr>
              <a:t>Weight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Management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and</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Satiety</a:t>
            </a:r>
          </a:p>
        </p:txBody>
      </p:sp>
      <p:sp>
        <p:nvSpPr>
          <p:cNvPr id="1048682" name="TextBox 1"/>
          <p:cNvSpPr txBox="1"/>
          <p:nvPr/>
        </p:nvSpPr>
        <p:spPr>
          <a:xfrm>
            <a:off x="990600" y="2222500"/>
            <a:ext cx="2070100" cy="1447800"/>
          </a:xfrm>
          <a:prstGeom prst="rect">
            <a:avLst/>
          </a:prstGeom>
          <a:noFill/>
        </p:spPr>
        <p:txBody>
          <a:bodyPr wrap="none" lIns="0" tIns="0" rIns="0" rtlCol="0">
            <a:spAutoFit/>
          </a:bodyPr>
          <a:lstStyle/>
          <a:p>
            <a:pPr>
              <a:lnSpc>
                <a:spcPts val="1400"/>
              </a:lnSpc>
              <a:tabLst>
                <a:tab pos="25400" algn="l"/>
                <a:tab pos="76200" algn="l"/>
                <a:tab pos="88900" algn="l"/>
                <a:tab pos="114300" algn="l"/>
                <a:tab pos="558800" algn="l"/>
              </a:tabLst>
            </a:pP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lower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calo-</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ries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great</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substitute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for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meat.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p>
          <a:p>
            <a:pPr>
              <a:lnSpc>
                <a:spcPts val="2000"/>
              </a:lnSpc>
              <a:tabLst>
                <a:tab pos="25400" algn="l"/>
                <a:tab pos="76200" algn="l"/>
                <a:tab pos="88900" algn="l"/>
                <a:tab pos="114300" algn="l"/>
                <a:tab pos="558800" algn="l"/>
              </a:tabLst>
            </a:pPr>
            <a:r>
              <a:rPr lang="en-US" altLang="zh-CN" dirty="0"/>
              <a:t>	</a:t>
            </a:r>
            <a:r>
              <a:rPr lang="en-US" altLang="zh-CN" sz="1406" i="1" dirty="0">
                <a:solidFill>
                  <a:srgbClr val="000000"/>
                </a:solidFill>
                <a:latin typeface="Corbel" pitchFamily="18" charset="0"/>
                <a:cs typeface="Corbel" pitchFamily="18" charset="0"/>
              </a:rPr>
              <a:t>addition,</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they</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are</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very</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filling</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due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their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meaty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ful-</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filling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nature!</a:t>
            </a:r>
          </a:p>
        </p:txBody>
      </p:sp>
      <p:sp>
        <p:nvSpPr>
          <p:cNvPr id="1048683" name="TextBox 1"/>
          <p:cNvSpPr txBox="1"/>
          <p:nvPr/>
        </p:nvSpPr>
        <p:spPr>
          <a:xfrm>
            <a:off x="3695700" y="4965700"/>
            <a:ext cx="3060700" cy="2476500"/>
          </a:xfrm>
          <a:prstGeom prst="rect">
            <a:avLst/>
          </a:prstGeom>
          <a:noFill/>
        </p:spPr>
        <p:txBody>
          <a:bodyPr wrap="none" lIns="0" tIns="0" rIns="0" rtlCol="0">
            <a:spAutoFit/>
          </a:bodyPr>
          <a:lstStyle/>
          <a:p>
            <a:pPr>
              <a:lnSpc>
                <a:spcPts val="14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recent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study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2013</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examined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effect</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6" i="1" dirty="0">
                <a:solidFill>
                  <a:srgbClr val="000000"/>
                </a:solidFill>
                <a:latin typeface="Corbel" pitchFamily="18" charset="0"/>
                <a:cs typeface="Corbel" pitchFamily="18" charset="0"/>
              </a:rPr>
              <a:t>of</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substituting</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red</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meat</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with</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mushrooms.</a:t>
            </a:r>
          </a:p>
          <a:p>
            <a:pPr>
              <a:lnSpc>
                <a:spcPts val="2000"/>
              </a:lnSpc>
              <a:tabLst>
                <a:tab pos="38100" algn="l"/>
                <a:tab pos="50800" algn="l"/>
                <a:tab pos="76200" algn="l"/>
                <a:tab pos="101600" algn="l"/>
                <a:tab pos="114300" algn="l"/>
                <a:tab pos="152400" algn="l"/>
                <a:tab pos="292100" algn="l"/>
                <a:tab pos="406400" algn="l"/>
              </a:tabLst>
            </a:pP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results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this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interesting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study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showed</a:t>
            </a:r>
          </a:p>
          <a:p>
            <a:pPr>
              <a:lnSpc>
                <a:spcPts val="2000"/>
              </a:lnSpc>
              <a:tabLst>
                <a:tab pos="38100" algn="l"/>
                <a:tab pos="50800" algn="l"/>
                <a:tab pos="76200" algn="l"/>
                <a:tab pos="101600" algn="l"/>
                <a:tab pos="114300" algn="l"/>
                <a:tab pos="152400" algn="l"/>
                <a:tab pos="292100" algn="l"/>
                <a:tab pos="406400" algn="l"/>
              </a:tabLst>
            </a:pPr>
            <a:r>
              <a:rPr lang="en-US" altLang="zh-CN" sz="1404" i="1" dirty="0">
                <a:solidFill>
                  <a:srgbClr val="000000"/>
                </a:solidFill>
                <a:latin typeface="Corbel" pitchFamily="18" charset="0"/>
                <a:cs typeface="Corbel" pitchFamily="18" charset="0"/>
              </a:rPr>
              <a:t>that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participants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consumed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instead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meat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showed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more</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weight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loss,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lower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waist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circumference,</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lower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blood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pressure,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were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also</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able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maintain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their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weight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when</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compared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participants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red</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meat!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Perera,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Hemar)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Freeform 3"/>
          <p:cNvSpPr/>
          <p:nvPr/>
        </p:nvSpPr>
        <p:spPr>
          <a:xfrm>
            <a:off x="4039489" y="1035050"/>
            <a:ext cx="2768600" cy="475233"/>
          </a:xfrm>
          <a:custGeom>
            <a:avLst/>
            <a:gdLst>
              <a:gd name="connsiteX0" fmla="*/ 2755900 w 2768600"/>
              <a:gd name="connsiteY0" fmla="*/ 462533 h 475233"/>
              <a:gd name="connsiteX1" fmla="*/ 2755900 w 2768600"/>
              <a:gd name="connsiteY1" fmla="*/ 237616 h 475233"/>
              <a:gd name="connsiteX2" fmla="*/ 1384300 w 2768600"/>
              <a:gd name="connsiteY2" fmla="*/ 237616 h 475233"/>
              <a:gd name="connsiteX3" fmla="*/ 1384300 w 2768600"/>
              <a:gd name="connsiteY3" fmla="*/ 12700 h 475233"/>
              <a:gd name="connsiteX4" fmla="*/ 1384300 w 2768600"/>
              <a:gd name="connsiteY4" fmla="*/ 237616 h 475233"/>
              <a:gd name="connsiteX5" fmla="*/ 12700 w 2768600"/>
              <a:gd name="connsiteY5" fmla="*/ 237616 h 475233"/>
              <a:gd name="connsiteX6" fmla="*/ 12700 w 2768600"/>
              <a:gd name="connsiteY6" fmla="*/ 462533 h 475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68600" h="475233">
                <a:moveTo>
                  <a:pt x="2755900" y="462533"/>
                </a:moveTo>
                <a:cubicBezTo>
                  <a:pt x="2755900" y="338328"/>
                  <a:pt x="2755900" y="237616"/>
                  <a:pt x="2755900" y="237616"/>
                </a:cubicBezTo>
                <a:lnTo>
                  <a:pt x="1384300" y="237616"/>
                </a:lnTo>
                <a:cubicBezTo>
                  <a:pt x="1384300" y="237616"/>
                  <a:pt x="1384300" y="136905"/>
                  <a:pt x="1384300" y="12700"/>
                </a:cubicBezTo>
                <a:cubicBezTo>
                  <a:pt x="1384300" y="136905"/>
                  <a:pt x="1384300" y="237616"/>
                  <a:pt x="1384300" y="237616"/>
                </a:cubicBezTo>
                <a:lnTo>
                  <a:pt x="12700" y="237616"/>
                </a:lnTo>
                <a:cubicBezTo>
                  <a:pt x="12700" y="237616"/>
                  <a:pt x="12700" y="338328"/>
                  <a:pt x="12700" y="462533"/>
                </a:cubicBezTo>
              </a:path>
            </a:pathLst>
          </a:custGeom>
          <a:ln w="25400">
            <a:solidFill>
              <a:srgbClr val="730026">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685" name="Freeform 3"/>
          <p:cNvSpPr/>
          <p:nvPr/>
        </p:nvSpPr>
        <p:spPr>
          <a:xfrm>
            <a:off x="4042283" y="4357116"/>
            <a:ext cx="2768600" cy="475233"/>
          </a:xfrm>
          <a:custGeom>
            <a:avLst/>
            <a:gdLst>
              <a:gd name="connsiteX0" fmla="*/ 12700 w 2768600"/>
              <a:gd name="connsiteY0" fmla="*/ 12700 h 475233"/>
              <a:gd name="connsiteX1" fmla="*/ 12700 w 2768600"/>
              <a:gd name="connsiteY1" fmla="*/ 237616 h 475233"/>
              <a:gd name="connsiteX2" fmla="*/ 1384300 w 2768600"/>
              <a:gd name="connsiteY2" fmla="*/ 237616 h 475233"/>
              <a:gd name="connsiteX3" fmla="*/ 1384300 w 2768600"/>
              <a:gd name="connsiteY3" fmla="*/ 462533 h 475233"/>
              <a:gd name="connsiteX4" fmla="*/ 1384300 w 2768600"/>
              <a:gd name="connsiteY4" fmla="*/ 237616 h 475233"/>
              <a:gd name="connsiteX5" fmla="*/ 2755900 w 2768600"/>
              <a:gd name="connsiteY5" fmla="*/ 237616 h 475233"/>
              <a:gd name="connsiteX6" fmla="*/ 2755900 w 2768600"/>
              <a:gd name="connsiteY6" fmla="*/ 12700 h 475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68600" h="475233">
                <a:moveTo>
                  <a:pt x="12700" y="12700"/>
                </a:moveTo>
                <a:cubicBezTo>
                  <a:pt x="12700" y="136905"/>
                  <a:pt x="12700" y="237616"/>
                  <a:pt x="12700" y="237616"/>
                </a:cubicBezTo>
                <a:lnTo>
                  <a:pt x="1384300" y="237616"/>
                </a:lnTo>
                <a:cubicBezTo>
                  <a:pt x="1384300" y="237616"/>
                  <a:pt x="1384300" y="338327"/>
                  <a:pt x="1384300" y="462533"/>
                </a:cubicBezTo>
                <a:cubicBezTo>
                  <a:pt x="1384300" y="338327"/>
                  <a:pt x="1384300" y="237616"/>
                  <a:pt x="1384300" y="237616"/>
                </a:cubicBezTo>
                <a:lnTo>
                  <a:pt x="2755900" y="237616"/>
                </a:lnTo>
                <a:cubicBezTo>
                  <a:pt x="2755900" y="237616"/>
                  <a:pt x="2755900" y="136905"/>
                  <a:pt x="2755900" y="12700"/>
                </a:cubicBezTo>
              </a:path>
            </a:pathLst>
          </a:custGeom>
          <a:ln w="25400">
            <a:solidFill>
              <a:srgbClr val="730026">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97187" name="Picture 3"/>
          <p:cNvPicPr>
            <a:picLocks noChangeAspect="1" noChangeArrowheads="1"/>
          </p:cNvPicPr>
          <p:nvPr/>
        </p:nvPicPr>
        <p:blipFill>
          <a:blip r:embed="rId2"/>
          <a:srcRect/>
          <a:stretch>
            <a:fillRect/>
          </a:stretch>
        </p:blipFill>
        <p:spPr bwMode="auto">
          <a:xfrm>
            <a:off x="774700" y="1524000"/>
            <a:ext cx="3073400" cy="2463800"/>
          </a:xfrm>
          <a:prstGeom prst="rect">
            <a:avLst/>
          </a:prstGeom>
          <a:noFill/>
        </p:spPr>
      </p:pic>
      <p:pic>
        <p:nvPicPr>
          <p:cNvPr id="2097188" name="Picture 3"/>
          <p:cNvPicPr>
            <a:picLocks noChangeAspect="1" noChangeArrowheads="1"/>
          </p:cNvPicPr>
          <p:nvPr/>
        </p:nvPicPr>
        <p:blipFill>
          <a:blip r:embed="rId3"/>
          <a:srcRect/>
          <a:stretch>
            <a:fillRect/>
          </a:stretch>
        </p:blipFill>
        <p:spPr bwMode="auto">
          <a:xfrm>
            <a:off x="3886200" y="5232400"/>
            <a:ext cx="3568700" cy="2616200"/>
          </a:xfrm>
          <a:prstGeom prst="rect">
            <a:avLst/>
          </a:prstGeom>
          <a:noFill/>
        </p:spPr>
      </p:pic>
      <p:pic>
        <p:nvPicPr>
          <p:cNvPr id="2097189" name="Picture 3"/>
          <p:cNvPicPr>
            <a:picLocks noChangeAspect="1" noChangeArrowheads="1"/>
          </p:cNvPicPr>
          <p:nvPr/>
        </p:nvPicPr>
        <p:blipFill>
          <a:blip r:embed="rId4"/>
          <a:srcRect/>
          <a:stretch>
            <a:fillRect/>
          </a:stretch>
        </p:blipFill>
        <p:spPr bwMode="auto">
          <a:xfrm>
            <a:off x="482600" y="8191500"/>
            <a:ext cx="6819900" cy="1371600"/>
          </a:xfrm>
          <a:prstGeom prst="rect">
            <a:avLst/>
          </a:prstGeom>
          <a:noFill/>
        </p:spPr>
      </p:pic>
      <p:sp>
        <p:nvSpPr>
          <p:cNvPr id="1048686" name="TextBox 1"/>
          <p:cNvSpPr txBox="1"/>
          <p:nvPr/>
        </p:nvSpPr>
        <p:spPr>
          <a:xfrm>
            <a:off x="457200" y="5537200"/>
            <a:ext cx="3162300" cy="1498600"/>
          </a:xfrm>
          <a:prstGeom prst="rect">
            <a:avLst/>
          </a:prstGeom>
          <a:noFill/>
        </p:spPr>
        <p:txBody>
          <a:bodyPr wrap="none" lIns="0" tIns="0" rIns="0" rtlCol="0">
            <a:spAutoFit/>
          </a:bodyPr>
          <a:lstStyle/>
          <a:p>
            <a:pPr>
              <a:lnSpc>
                <a:spcPts val="1200"/>
              </a:lnSpc>
              <a:tabLst>
                <a:tab pos="38100" algn="l"/>
                <a:tab pos="76200" algn="l"/>
                <a:tab pos="101600" algn="l"/>
                <a:tab pos="698500" algn="l"/>
                <a:tab pos="914400" algn="l"/>
              </a:tabLst>
            </a:pPr>
            <a:r>
              <a:rPr lang="en-US" altLang="zh-CN" dirty="0"/>
              <a:t>					</a:t>
            </a:r>
            <a:r>
              <a:rPr lang="en-US" altLang="zh-CN" sz="1200" b="1" u="sng" dirty="0">
                <a:solidFill>
                  <a:srgbClr val="C00000"/>
                </a:solidFill>
                <a:latin typeface="Corbel" pitchFamily="18" charset="0"/>
                <a:cs typeface="Corbel" pitchFamily="18" charset="0"/>
              </a:rPr>
              <a:t>Additional Research</a:t>
            </a:r>
          </a:p>
          <a:p>
            <a:pPr>
              <a:lnSpc>
                <a:spcPts val="1900"/>
              </a:lnSpc>
              <a:tabLst>
                <a:tab pos="38100" algn="l"/>
                <a:tab pos="76200" algn="l"/>
                <a:tab pos="101600" algn="l"/>
                <a:tab pos="698500" algn="l"/>
                <a:tab pos="914400" algn="l"/>
              </a:tabLst>
            </a:pP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long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been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considered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functional</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foods.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currently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research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effects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cancer.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special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bioactive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com-</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pounds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called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Glucans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been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known</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exhibit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anti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tumor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activity.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However,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more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search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needed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currently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researchers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con-</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ducting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human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clinical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trials.</a:t>
            </a:r>
          </a:p>
        </p:txBody>
      </p:sp>
      <p:sp>
        <p:nvSpPr>
          <p:cNvPr id="1048687" name="TextBox 1"/>
          <p:cNvSpPr txBox="1"/>
          <p:nvPr/>
        </p:nvSpPr>
        <p:spPr>
          <a:xfrm>
            <a:off x="2959100" y="673100"/>
            <a:ext cx="3619500" cy="3695700"/>
          </a:xfrm>
          <a:prstGeom prst="rect">
            <a:avLst/>
          </a:prstGeom>
          <a:noFill/>
        </p:spPr>
        <p:txBody>
          <a:bodyPr wrap="none" lIns="0" tIns="0" rIns="0" rtlCol="0">
            <a:spAutoFit/>
          </a:bodyPr>
          <a:lstStyle/>
          <a:p>
            <a:pPr>
              <a:lnSpc>
                <a:spcPts val="2000"/>
              </a:lnSpc>
              <a:tabLst>
                <a:tab pos="1168400" algn="l"/>
                <a:tab pos="1181100" algn="l"/>
                <a:tab pos="1193800" algn="l"/>
                <a:tab pos="1206500" algn="l"/>
                <a:tab pos="1219200" algn="l"/>
                <a:tab pos="1346200" algn="l"/>
                <a:tab pos="1409700" algn="l"/>
                <a:tab pos="1651000" algn="l"/>
                <a:tab pos="1752600" algn="l"/>
              </a:tabLst>
            </a:pPr>
            <a:r>
              <a:rPr lang="en-US" altLang="zh-CN" sz="2004" dirty="0">
                <a:solidFill>
                  <a:srgbClr val="000000"/>
                </a:solidFill>
                <a:latin typeface="Corbel" pitchFamily="18" charset="0"/>
                <a:cs typeface="Corbel" pitchFamily="18" charset="0"/>
              </a:rPr>
              <a:t>There’s</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more…….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b="1" u="sng" dirty="0">
                <a:solidFill>
                  <a:srgbClr val="C00000"/>
                </a:solidFill>
                <a:latin typeface="Corbel" pitchFamily="18" charset="0"/>
                <a:cs typeface="Corbel" pitchFamily="18" charset="0"/>
              </a:rPr>
              <a:t>Umami and Sodium</a:t>
            </a:r>
          </a:p>
          <a:p>
            <a:pPr>
              <a:lnSpc>
                <a:spcPts val="1000"/>
              </a:lnSpc>
            </a:pPr>
            <a:endParaRPr lang="en-US" altLang="zh-CN" dirty="0"/>
          </a:p>
          <a:p>
            <a:pPr>
              <a:lnSpc>
                <a:spcPts val="13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good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source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umami,</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pleasant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savory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‘earthy’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taste.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naturally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low</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sodium</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umami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flavor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makes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up</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lack</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saltiness.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Hence,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less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used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dish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without</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2" i="1" dirty="0">
                <a:solidFill>
                  <a:srgbClr val="000000"/>
                </a:solidFill>
                <a:latin typeface="Corbel" pitchFamily="18" charset="0"/>
                <a:cs typeface="Corbel" pitchFamily="18" charset="0"/>
              </a:rPr>
              <a:t>compromising</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the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taste.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A</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collaborative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report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from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Department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Nutrition</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Harvard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School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Public</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Health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Culinary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Institute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America</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suggests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cooking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foods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rich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umami,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like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Picture 3"/>
          <p:cNvPicPr>
            <a:picLocks noChangeAspect="1" noChangeArrowheads="1"/>
          </p:cNvPicPr>
          <p:nvPr/>
        </p:nvPicPr>
        <p:blipFill>
          <a:blip r:embed="rId2"/>
          <a:srcRect/>
          <a:stretch>
            <a:fillRect/>
          </a:stretch>
        </p:blipFill>
        <p:spPr bwMode="auto">
          <a:xfrm>
            <a:off x="1600200" y="1816100"/>
            <a:ext cx="1803400" cy="1435100"/>
          </a:xfrm>
          <a:prstGeom prst="rect">
            <a:avLst/>
          </a:prstGeom>
          <a:noFill/>
        </p:spPr>
      </p:pic>
      <p:pic>
        <p:nvPicPr>
          <p:cNvPr id="2097191" name="Picture 3"/>
          <p:cNvPicPr>
            <a:picLocks noChangeAspect="1" noChangeArrowheads="1"/>
          </p:cNvPicPr>
          <p:nvPr/>
        </p:nvPicPr>
        <p:blipFill>
          <a:blip r:embed="rId3"/>
          <a:srcRect/>
          <a:stretch>
            <a:fillRect/>
          </a:stretch>
        </p:blipFill>
        <p:spPr bwMode="auto">
          <a:xfrm>
            <a:off x="635000" y="3695700"/>
            <a:ext cx="1968500" cy="1447800"/>
          </a:xfrm>
          <a:prstGeom prst="rect">
            <a:avLst/>
          </a:prstGeom>
          <a:noFill/>
        </p:spPr>
      </p:pic>
      <p:pic>
        <p:nvPicPr>
          <p:cNvPr id="2097192" name="Picture 3"/>
          <p:cNvPicPr>
            <a:picLocks noChangeAspect="1" noChangeArrowheads="1"/>
          </p:cNvPicPr>
          <p:nvPr/>
        </p:nvPicPr>
        <p:blipFill>
          <a:blip r:embed="rId4"/>
          <a:srcRect/>
          <a:stretch>
            <a:fillRect/>
          </a:stretch>
        </p:blipFill>
        <p:spPr bwMode="auto">
          <a:xfrm>
            <a:off x="1485900" y="5588000"/>
            <a:ext cx="1917700" cy="1460500"/>
          </a:xfrm>
          <a:prstGeom prst="rect">
            <a:avLst/>
          </a:prstGeom>
          <a:noFill/>
        </p:spPr>
      </p:pic>
      <p:pic>
        <p:nvPicPr>
          <p:cNvPr id="2097193" name="Picture 3"/>
          <p:cNvPicPr>
            <a:picLocks noChangeAspect="1" noChangeArrowheads="1"/>
          </p:cNvPicPr>
          <p:nvPr/>
        </p:nvPicPr>
        <p:blipFill>
          <a:blip r:embed="rId5"/>
          <a:srcRect/>
          <a:stretch>
            <a:fillRect/>
          </a:stretch>
        </p:blipFill>
        <p:spPr bwMode="auto">
          <a:xfrm>
            <a:off x="482600" y="8191500"/>
            <a:ext cx="6819900" cy="1371600"/>
          </a:xfrm>
          <a:prstGeom prst="rect">
            <a:avLst/>
          </a:prstGeom>
          <a:noFill/>
        </p:spPr>
      </p:pic>
      <p:sp>
        <p:nvSpPr>
          <p:cNvPr id="1048688" name="TextBox 1"/>
          <p:cNvSpPr txBox="1"/>
          <p:nvPr/>
        </p:nvSpPr>
        <p:spPr>
          <a:xfrm>
            <a:off x="1244600" y="952500"/>
            <a:ext cx="5562600" cy="793166"/>
          </a:xfrm>
          <a:prstGeom prst="rect">
            <a:avLst/>
          </a:prstGeom>
          <a:noFill/>
        </p:spPr>
        <p:txBody>
          <a:bodyPr wrap="square" lIns="0" tIns="0" rIns="0" rtlCol="0">
            <a:spAutoFit/>
          </a:bodyPr>
          <a:lstStyle/>
          <a:p>
            <a:pPr>
              <a:lnSpc>
                <a:spcPts val="2000"/>
              </a:lnSpc>
              <a:tabLst>
                <a:tab pos="3937000" algn="l"/>
              </a:tabLst>
            </a:pPr>
            <a:r>
              <a:rPr lang="en-US" altLang="zh-CN" sz="2004" b="1" dirty="0">
                <a:solidFill>
                  <a:srgbClr val="000000"/>
                </a:solidFill>
                <a:latin typeface="+mj-lt"/>
                <a:cs typeface="Corbel" pitchFamily="18" charset="0"/>
              </a:rPr>
              <a:t>Selecting,</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Storing,</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and</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Cleaning</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Fresh</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Mushrooms</a:t>
            </a:r>
          </a:p>
          <a:p>
            <a:pPr>
              <a:lnSpc>
                <a:spcPts val="1000"/>
              </a:lnSpc>
            </a:pPr>
            <a:endParaRPr lang="en-US" altLang="zh-CN" dirty="0"/>
          </a:p>
          <a:p>
            <a:pPr>
              <a:lnSpc>
                <a:spcPts val="1000"/>
              </a:lnSpc>
            </a:pPr>
            <a:endParaRPr lang="en-US" altLang="zh-CN" dirty="0"/>
          </a:p>
          <a:p>
            <a:pPr>
              <a:lnSpc>
                <a:spcPts val="1800"/>
              </a:lnSpc>
              <a:tabLst>
                <a:tab pos="3937000" algn="l"/>
              </a:tabLst>
            </a:pPr>
            <a:r>
              <a:rPr lang="en-US" altLang="zh-CN" dirty="0"/>
              <a:t>	</a:t>
            </a:r>
            <a:r>
              <a:rPr lang="en-US" altLang="zh-CN" sz="1200" b="1" u="sng" dirty="0">
                <a:solidFill>
                  <a:srgbClr val="C00000"/>
                </a:solidFill>
                <a:latin typeface="Corbel" pitchFamily="18" charset="0"/>
                <a:cs typeface="Corbel" pitchFamily="18" charset="0"/>
              </a:rPr>
              <a:t>Selecting</a:t>
            </a:r>
          </a:p>
        </p:txBody>
      </p:sp>
      <p:sp>
        <p:nvSpPr>
          <p:cNvPr id="1048689" name="TextBox 1"/>
          <p:cNvSpPr txBox="1"/>
          <p:nvPr/>
        </p:nvSpPr>
        <p:spPr>
          <a:xfrm>
            <a:off x="4000500" y="1854200"/>
            <a:ext cx="133050" cy="2944460"/>
          </a:xfrm>
          <a:prstGeom prst="rect">
            <a:avLst/>
          </a:prstGeom>
          <a:noFill/>
        </p:spPr>
        <p:txBody>
          <a:bodyPr wrap="none" lIns="0" tIns="0" rIns="0" rtlCol="0">
            <a:spAutoFit/>
          </a:bodyPr>
          <a:lstStyle/>
          <a:p>
            <a:pPr>
              <a:lnSpc>
                <a:spcPts val="1200"/>
              </a:lnSpc>
              <a:tabLst>
                <a:tab pos="38100" algn="l"/>
                <a:tab pos="50800" algn="l"/>
                <a:tab pos="1016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300"/>
              </a:lnSpc>
              <a:tabLst>
                <a:tab pos="38100" algn="l"/>
                <a:tab pos="50800" algn="l"/>
                <a:tab pos="101600" algn="l"/>
              </a:tabLst>
            </a:pPr>
            <a:r>
              <a:rPr lang="en-US" altLang="zh-CN" sz="996" dirty="0">
                <a:solidFill>
                  <a:srgbClr val="000000"/>
                </a:solidFill>
                <a:latin typeface="Segoe UI Symbol" pitchFamily="18" charset="0"/>
                <a:cs typeface="Segoe UI Symbol" pitchFamily="18" charset="0"/>
              </a:rPr>
              <a:t> </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38100" algn="l"/>
                <a:tab pos="50800" algn="l"/>
                <a:tab pos="1016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38100" algn="l"/>
                <a:tab pos="50800" algn="l"/>
                <a:tab pos="101600" algn="l"/>
              </a:tabLst>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38100" algn="l"/>
                <a:tab pos="50800" algn="l"/>
                <a:tab pos="1016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300"/>
              </a:lnSpc>
              <a:tabLst>
                <a:tab pos="38100" algn="l"/>
                <a:tab pos="50800" algn="l"/>
                <a:tab pos="101600" algn="l"/>
              </a:tabLst>
            </a:pPr>
            <a:r>
              <a:rPr lang="en-US" altLang="zh-CN" sz="996" dirty="0">
                <a:solidFill>
                  <a:srgbClr val="000000"/>
                </a:solidFill>
                <a:latin typeface="Segoe UI Symbol" pitchFamily="18" charset="0"/>
                <a:cs typeface="Segoe UI Symbol" pitchFamily="18" charset="0"/>
              </a:rPr>
              <a:t> </a:t>
            </a:r>
          </a:p>
        </p:txBody>
      </p:sp>
      <p:sp>
        <p:nvSpPr>
          <p:cNvPr id="1048690" name="TextBox 1"/>
          <p:cNvSpPr txBox="1"/>
          <p:nvPr/>
        </p:nvSpPr>
        <p:spPr>
          <a:xfrm>
            <a:off x="4216400" y="1892300"/>
            <a:ext cx="2755900" cy="3467100"/>
          </a:xfrm>
          <a:prstGeom prst="rect">
            <a:avLst/>
          </a:prstGeom>
          <a:noFill/>
        </p:spPr>
        <p:txBody>
          <a:bodyPr wrap="none" lIns="0" tIns="0" rIns="0" rtlCol="0">
            <a:spAutoFit/>
          </a:bodyPr>
          <a:lstStyle/>
          <a:p>
            <a:pPr>
              <a:lnSpc>
                <a:spcPts val="12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Buy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that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firm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smooth,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appearance.</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surface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should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dry</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enough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but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not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dried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out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should</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appear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plump.</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veil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indicates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sz="1202" dirty="0">
                <a:solidFill>
                  <a:srgbClr val="000000"/>
                </a:solidFill>
                <a:latin typeface="Corbel" pitchFamily="18" charset="0"/>
                <a:cs typeface="Corbel" pitchFamily="18" charset="0"/>
              </a:rPr>
              <a:t>depth</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of</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flavor.</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If</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the</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veil</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is</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closed</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under</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the</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cap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this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indicates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delicate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flavor.</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If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veil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exposed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this</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means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richer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flavor.</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b="1" u="sng" dirty="0">
                <a:solidFill>
                  <a:srgbClr val="C00000"/>
                </a:solidFill>
                <a:latin typeface="Corbel" pitchFamily="18" charset="0"/>
                <a:cs typeface="Corbel" pitchFamily="18" charset="0"/>
              </a:rPr>
              <a:t>Storing</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refrigerated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1</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week</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original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packaging</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sz="1200" dirty="0">
                <a:solidFill>
                  <a:srgbClr val="000000"/>
                </a:solidFill>
                <a:latin typeface="Corbel" pitchFamily="18" charset="0"/>
                <a:cs typeface="Corbel" pitchFamily="18" charset="0"/>
              </a:rPr>
              <a:t>Once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open,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store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paper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brown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bag</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longer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shelf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life;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not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store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air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tight</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container,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which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cause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spoilage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due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condensation.</a:t>
            </a:r>
          </a:p>
        </p:txBody>
      </p:sp>
      <p:sp>
        <p:nvSpPr>
          <p:cNvPr id="1048691" name="TextBox 1"/>
          <p:cNvSpPr txBox="1"/>
          <p:nvPr/>
        </p:nvSpPr>
        <p:spPr>
          <a:xfrm>
            <a:off x="3949700" y="5397500"/>
            <a:ext cx="107402" cy="1902509"/>
          </a:xfrm>
          <a:prstGeom prst="rect">
            <a:avLst/>
          </a:prstGeom>
          <a:noFill/>
        </p:spPr>
        <p:txBody>
          <a:bodyPr wrap="none" lIns="0" tIns="0" rIns="0" rtlCol="0">
            <a:spAutoFit/>
          </a:bodyPr>
          <a:lstStyle/>
          <a:p>
            <a:pPr>
              <a:lnSpc>
                <a:spcPts val="1200"/>
              </a:lnSpc>
              <a:tabLst>
                <a:tab pos="25400" algn="l"/>
                <a:tab pos="762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25400" algn="l"/>
                <a:tab pos="76200" algn="l"/>
              </a:tabLst>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300"/>
              </a:lnSpc>
              <a:tabLst>
                <a:tab pos="25400" algn="l"/>
                <a:tab pos="762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400"/>
              </a:lnSpc>
              <a:tabLst>
                <a:tab pos="25400" algn="l"/>
                <a:tab pos="76200" algn="l"/>
              </a:tabLst>
            </a:pPr>
            <a:r>
              <a:rPr lang="en-US" altLang="zh-CN" sz="996" dirty="0">
                <a:solidFill>
                  <a:srgbClr val="000000"/>
                </a:solidFill>
                <a:latin typeface="Segoe UI Symbol" pitchFamily="18" charset="0"/>
                <a:cs typeface="Segoe UI Symbol" pitchFamily="18" charset="0"/>
              </a:rPr>
              <a:t></a:t>
            </a:r>
          </a:p>
        </p:txBody>
      </p:sp>
      <p:sp>
        <p:nvSpPr>
          <p:cNvPr id="1048692" name="TextBox 1"/>
          <p:cNvSpPr txBox="1"/>
          <p:nvPr/>
        </p:nvSpPr>
        <p:spPr>
          <a:xfrm>
            <a:off x="4140200" y="5410200"/>
            <a:ext cx="2921000" cy="1866900"/>
          </a:xfrm>
          <a:prstGeom prst="rect">
            <a:avLst/>
          </a:prstGeom>
          <a:noFill/>
        </p:spPr>
        <p:txBody>
          <a:bodyPr wrap="none" lIns="0" tIns="0" rIns="0" rtlCol="0">
            <a:spAutoFit/>
          </a:bodyPr>
          <a:lstStyle/>
          <a:p>
            <a:pPr>
              <a:lnSpc>
                <a:spcPts val="12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should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never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frozen,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but</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cooked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frozen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month.</a:t>
            </a:r>
          </a:p>
          <a:p>
            <a:pPr>
              <a:lnSpc>
                <a:spcPts val="1900"/>
              </a:lnSpc>
              <a:tabLst>
                <a:tab pos="25400" algn="l"/>
                <a:tab pos="63500" algn="l"/>
                <a:tab pos="76200" algn="l"/>
                <a:tab pos="342900" algn="l"/>
                <a:tab pos="355600" algn="l"/>
                <a:tab pos="1054100" algn="l"/>
                <a:tab pos="1231900" algn="l"/>
              </a:tabLst>
            </a:pPr>
            <a:r>
              <a:rPr lang="en-US" altLang="zh-CN" dirty="0"/>
              <a:t>						</a:t>
            </a:r>
            <a:r>
              <a:rPr lang="en-US" altLang="zh-CN" sz="1200" b="1" u="sng" dirty="0">
                <a:solidFill>
                  <a:srgbClr val="C00000"/>
                </a:solidFill>
                <a:latin typeface="Corbel" pitchFamily="18" charset="0"/>
                <a:cs typeface="Corbel" pitchFamily="18" charset="0"/>
              </a:rPr>
              <a:t>Cleaning</a:t>
            </a:r>
          </a:p>
          <a:p>
            <a:pPr>
              <a:lnSpc>
                <a:spcPts val="1900"/>
              </a:lnSpc>
              <a:tabLst>
                <a:tab pos="25400" algn="l"/>
                <a:tab pos="63500" algn="l"/>
                <a:tab pos="76200" algn="l"/>
                <a:tab pos="342900" algn="l"/>
                <a:tab pos="355600" algn="l"/>
                <a:tab pos="1054100" algn="l"/>
                <a:tab pos="1231900" algn="l"/>
              </a:tabLst>
            </a:pPr>
            <a:r>
              <a:rPr lang="en-US" altLang="zh-CN" sz="1200" dirty="0">
                <a:solidFill>
                  <a:srgbClr val="000000"/>
                </a:solidFill>
                <a:latin typeface="Corbel" pitchFamily="18" charset="0"/>
                <a:cs typeface="Corbel" pitchFamily="18" charset="0"/>
              </a:rPr>
              <a:t>Brush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away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dirt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off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using</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damp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paper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towel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your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fingers.</a:t>
            </a:r>
          </a:p>
          <a:p>
            <a:pPr>
              <a:lnSpc>
                <a:spcPts val="19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Rinse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running</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water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few</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seconds</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paper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towel.</a:t>
            </a:r>
          </a:p>
          <a:p>
            <a:pPr>
              <a:lnSpc>
                <a:spcPts val="1900"/>
              </a:lnSpc>
              <a:tabLst>
                <a:tab pos="25400" algn="l"/>
                <a:tab pos="63500" algn="l"/>
                <a:tab pos="76200" algn="l"/>
                <a:tab pos="342900" algn="l"/>
                <a:tab pos="355600" algn="l"/>
                <a:tab pos="1054100" algn="l"/>
                <a:tab pos="1231900" algn="l"/>
              </a:tabLst>
            </a:pP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absorb</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water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never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soak</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them!</a:t>
            </a:r>
          </a:p>
        </p:txBody>
      </p:sp>
      <p:sp>
        <p:nvSpPr>
          <p:cNvPr id="1048693" name="TextBox 1"/>
          <p:cNvSpPr txBox="1"/>
          <p:nvPr/>
        </p:nvSpPr>
        <p:spPr>
          <a:xfrm>
            <a:off x="4165600" y="7302500"/>
            <a:ext cx="50800" cy="15240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p:txBody>
      </p:sp>
      <p:sp>
        <p:nvSpPr>
          <p:cNvPr id="1048694" name="TextBox 1"/>
          <p:cNvSpPr txBox="1"/>
          <p:nvPr/>
        </p:nvSpPr>
        <p:spPr>
          <a:xfrm>
            <a:off x="4394200" y="7315200"/>
            <a:ext cx="2413000" cy="152400"/>
          </a:xfrm>
          <a:prstGeom prst="rect">
            <a:avLst/>
          </a:prstGeom>
          <a:noFill/>
        </p:spPr>
        <p:txBody>
          <a:bodyPr wrap="none" lIns="0" tIns="0" rIns="0" rtlCol="0">
            <a:spAutoFit/>
          </a:bodyPr>
          <a:lstStyle/>
          <a:p>
            <a:pPr>
              <a:lnSpc>
                <a:spcPts val="1200"/>
              </a:lnSpc>
            </a:pPr>
            <a:r>
              <a:rPr lang="en-US" altLang="zh-CN" sz="1200" dirty="0">
                <a:solidFill>
                  <a:srgbClr val="000000"/>
                </a:solidFill>
                <a:latin typeface="Corbel" pitchFamily="18" charset="0"/>
                <a:cs typeface="Corbel" pitchFamily="18" charset="0"/>
              </a:rPr>
              <a:t>Before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using,</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trim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end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stem.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Freeform 3"/>
          <p:cNvSpPr/>
          <p:nvPr/>
        </p:nvSpPr>
        <p:spPr>
          <a:xfrm>
            <a:off x="4215384" y="3524250"/>
            <a:ext cx="3117850" cy="4029075"/>
          </a:xfrm>
          <a:custGeom>
            <a:avLst/>
            <a:gdLst>
              <a:gd name="connsiteX0" fmla="*/ 19050 w 3117850"/>
              <a:gd name="connsiteY0" fmla="*/ 4010025 h 4029075"/>
              <a:gd name="connsiteX1" fmla="*/ 3098800 w 3117850"/>
              <a:gd name="connsiteY1" fmla="*/ 4010025 h 4029075"/>
              <a:gd name="connsiteX2" fmla="*/ 3098800 w 3117850"/>
              <a:gd name="connsiteY2" fmla="*/ 19050 h 4029075"/>
              <a:gd name="connsiteX3" fmla="*/ 19050 w 3117850"/>
              <a:gd name="connsiteY3" fmla="*/ 19050 h 4029075"/>
              <a:gd name="connsiteX4" fmla="*/ 19050 w 3117850"/>
              <a:gd name="connsiteY4" fmla="*/ 4010025 h 40290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17850" h="4029075">
                <a:moveTo>
                  <a:pt x="19050" y="4010025"/>
                </a:moveTo>
                <a:lnTo>
                  <a:pt x="3098800" y="4010025"/>
                </a:lnTo>
                <a:lnTo>
                  <a:pt x="3098800" y="19050"/>
                </a:lnTo>
                <a:lnTo>
                  <a:pt x="19050" y="19050"/>
                </a:lnTo>
                <a:lnTo>
                  <a:pt x="19050" y="401002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6" name="Freeform 3"/>
          <p:cNvSpPr/>
          <p:nvPr/>
        </p:nvSpPr>
        <p:spPr>
          <a:xfrm>
            <a:off x="4292346" y="3637280"/>
            <a:ext cx="2964180" cy="3803141"/>
          </a:xfrm>
          <a:custGeom>
            <a:avLst/>
            <a:gdLst>
              <a:gd name="connsiteX0" fmla="*/ 6350 w 2964180"/>
              <a:gd name="connsiteY0" fmla="*/ 3796791 h 3803141"/>
              <a:gd name="connsiteX1" fmla="*/ 2957830 w 2964180"/>
              <a:gd name="connsiteY1" fmla="*/ 3796791 h 3803141"/>
              <a:gd name="connsiteX2" fmla="*/ 2957830 w 2964180"/>
              <a:gd name="connsiteY2" fmla="*/ 6350 h 3803141"/>
              <a:gd name="connsiteX3" fmla="*/ 6350 w 2964180"/>
              <a:gd name="connsiteY3" fmla="*/ 6350 h 3803141"/>
              <a:gd name="connsiteX4" fmla="*/ 6350 w 2964180"/>
              <a:gd name="connsiteY4" fmla="*/ 3796791 h 38031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64180" h="3803141">
                <a:moveTo>
                  <a:pt x="6350" y="3796791"/>
                </a:moveTo>
                <a:lnTo>
                  <a:pt x="2957830" y="3796791"/>
                </a:lnTo>
                <a:lnTo>
                  <a:pt x="2957830" y="6350"/>
                </a:lnTo>
                <a:lnTo>
                  <a:pt x="6350" y="6350"/>
                </a:lnTo>
                <a:lnTo>
                  <a:pt x="6350" y="3796791"/>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94" name="Picture 3"/>
          <p:cNvPicPr>
            <a:picLocks noChangeAspect="1" noChangeArrowheads="1"/>
          </p:cNvPicPr>
          <p:nvPr/>
        </p:nvPicPr>
        <p:blipFill>
          <a:blip r:embed="rId2"/>
          <a:srcRect/>
          <a:stretch>
            <a:fillRect/>
          </a:stretch>
        </p:blipFill>
        <p:spPr bwMode="auto">
          <a:xfrm>
            <a:off x="4555109" y="3876441"/>
            <a:ext cx="2438400" cy="1625600"/>
          </a:xfrm>
          <a:prstGeom prst="rect">
            <a:avLst/>
          </a:prstGeom>
          <a:noFill/>
        </p:spPr>
      </p:pic>
      <p:pic>
        <p:nvPicPr>
          <p:cNvPr id="2097195" name="Picture 3"/>
          <p:cNvPicPr>
            <a:picLocks noChangeAspect="1" noChangeArrowheads="1"/>
          </p:cNvPicPr>
          <p:nvPr/>
        </p:nvPicPr>
        <p:blipFill>
          <a:blip r:embed="rId3"/>
          <a:srcRect/>
          <a:stretch>
            <a:fillRect/>
          </a:stretch>
        </p:blipFill>
        <p:spPr bwMode="auto">
          <a:xfrm>
            <a:off x="673100" y="5765800"/>
            <a:ext cx="3035300" cy="1638300"/>
          </a:xfrm>
          <a:prstGeom prst="rect">
            <a:avLst/>
          </a:prstGeom>
          <a:noFill/>
        </p:spPr>
      </p:pic>
      <p:pic>
        <p:nvPicPr>
          <p:cNvPr id="2097196" name="Picture 3"/>
          <p:cNvPicPr>
            <a:picLocks noChangeAspect="1" noChangeArrowheads="1"/>
          </p:cNvPicPr>
          <p:nvPr/>
        </p:nvPicPr>
        <p:blipFill>
          <a:blip r:embed="rId4"/>
          <a:srcRect/>
          <a:stretch>
            <a:fillRect/>
          </a:stretch>
        </p:blipFill>
        <p:spPr bwMode="auto">
          <a:xfrm>
            <a:off x="482600" y="8191500"/>
            <a:ext cx="6819900" cy="1371600"/>
          </a:xfrm>
          <a:prstGeom prst="rect">
            <a:avLst/>
          </a:prstGeom>
          <a:noFill/>
        </p:spPr>
      </p:pic>
      <p:sp>
        <p:nvSpPr>
          <p:cNvPr id="1048697" name="TextBox 1"/>
          <p:cNvSpPr txBox="1"/>
          <p:nvPr/>
        </p:nvSpPr>
        <p:spPr>
          <a:xfrm>
            <a:off x="534924" y="781205"/>
            <a:ext cx="6819900" cy="3704219"/>
          </a:xfrm>
          <a:prstGeom prst="rect">
            <a:avLst/>
          </a:prstGeom>
          <a:noFill/>
        </p:spPr>
        <p:txBody>
          <a:bodyPr wrap="square" lIns="0" tIns="0" rIns="0" rtlCol="0">
            <a:spAutoFit/>
          </a:bodyPr>
          <a:lstStyle/>
          <a:p>
            <a:pPr>
              <a:lnSpc>
                <a:spcPts val="20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dirty="0"/>
              <a:t>	</a:t>
            </a:r>
            <a:r>
              <a:rPr lang="en-US" altLang="zh-CN" sz="2400" dirty="0">
                <a:solidFill>
                  <a:srgbClr val="000000"/>
                </a:solidFill>
                <a:latin typeface="Corbel" pitchFamily="18" charset="0"/>
                <a:cs typeface="Corbel" pitchFamily="18" charset="0"/>
              </a:rPr>
              <a:t>Mushroom</a:t>
            </a:r>
            <a:r>
              <a:rPr lang="en-US" altLang="zh-CN" sz="2400" dirty="0">
                <a:latin typeface="Times New Roman" pitchFamily="18" charset="0"/>
                <a:cs typeface="Times New Roman" pitchFamily="18" charset="0"/>
              </a:rPr>
              <a:t> </a:t>
            </a:r>
            <a:r>
              <a:rPr lang="en-US" altLang="zh-CN" sz="2400" dirty="0">
                <a:solidFill>
                  <a:srgbClr val="000000"/>
                </a:solidFill>
                <a:latin typeface="Corbel" pitchFamily="18" charset="0"/>
                <a:cs typeface="Corbel" pitchFamily="18" charset="0"/>
              </a:rPr>
              <a:t>Hunting</a:t>
            </a:r>
            <a:r>
              <a:rPr lang="en-US" altLang="zh-CN" sz="2400" dirty="0">
                <a:latin typeface="Times New Roman" pitchFamily="18" charset="0"/>
                <a:cs typeface="Times New Roman" pitchFamily="18" charset="0"/>
              </a:rPr>
              <a:t> </a:t>
            </a:r>
            <a:r>
              <a:rPr lang="en-US" altLang="zh-CN" sz="2400" dirty="0">
                <a:solidFill>
                  <a:srgbClr val="000000"/>
                </a:solidFill>
                <a:latin typeface="Corbel" pitchFamily="18" charset="0"/>
                <a:cs typeface="Corbel" pitchFamily="18" charset="0"/>
              </a:rPr>
              <a:t>and</a:t>
            </a:r>
            <a:r>
              <a:rPr lang="en-US" altLang="zh-CN" sz="2400" dirty="0">
                <a:latin typeface="Times New Roman" pitchFamily="18" charset="0"/>
                <a:cs typeface="Times New Roman" pitchFamily="18" charset="0"/>
              </a:rPr>
              <a:t> </a:t>
            </a:r>
            <a:r>
              <a:rPr lang="en-US" altLang="zh-CN" sz="2400" dirty="0">
                <a:solidFill>
                  <a:srgbClr val="000000"/>
                </a:solidFill>
                <a:latin typeface="Corbel" pitchFamily="18" charset="0"/>
                <a:cs typeface="Corbel" pitchFamily="18" charset="0"/>
              </a:rPr>
              <a:t>Safety</a:t>
            </a:r>
          </a:p>
          <a:p>
            <a:pPr>
              <a:lnSpc>
                <a:spcPts val="1000"/>
              </a:lnSpc>
            </a:pPr>
            <a:endParaRPr lang="en-US" altLang="zh-CN" sz="2000" dirty="0"/>
          </a:p>
          <a:p>
            <a:pPr>
              <a:lnSpc>
                <a:spcPts val="1000"/>
              </a:lnSpc>
            </a:pPr>
            <a:endParaRPr lang="en-US" altLang="zh-CN" sz="2000" dirty="0"/>
          </a:p>
          <a:p>
            <a:pPr>
              <a:lnSpc>
                <a:spcPts val="18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2000" dirty="0"/>
              <a:t>		</a:t>
            </a:r>
            <a:r>
              <a:rPr lang="en-US" altLang="zh-CN" sz="1400" b="1" u="sng" dirty="0">
                <a:solidFill>
                  <a:srgbClr val="C00000"/>
                </a:solidFill>
                <a:latin typeface="Corbel" pitchFamily="18" charset="0"/>
                <a:cs typeface="Corbel" pitchFamily="18" charset="0"/>
              </a:rPr>
              <a:t>Mushrooms in the Wild</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Never</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eat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unless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have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been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identified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safe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eat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specialist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or</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 mycologist.</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Eating</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unsafe,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can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result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toxic</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reactions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ranging</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from</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gastric</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distress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 hospitalization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and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even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death.</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It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advisable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cook</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thoroughly.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Some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contain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toxins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that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can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be destroyed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cooking.</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Young</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children,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elderly,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and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sick</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should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avoid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since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are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generally more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susceptible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toxic</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reactions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than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other</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people.</a:t>
            </a:r>
          </a:p>
          <a:p>
            <a:pPr>
              <a:lnSpc>
                <a:spcPts val="1000"/>
              </a:lnSpc>
            </a:pPr>
            <a:endParaRPr lang="en-US" altLang="zh-CN" sz="2000" dirty="0"/>
          </a:p>
          <a:p>
            <a:pPr>
              <a:lnSpc>
                <a:spcPts val="1000"/>
              </a:lnSpc>
            </a:pPr>
            <a:endParaRPr lang="en-US" altLang="zh-CN" sz="2000" dirty="0"/>
          </a:p>
          <a:p>
            <a:pPr>
              <a:lnSpc>
                <a:spcPts val="1000"/>
              </a:lnSpc>
            </a:pPr>
            <a:endParaRPr lang="en-US" altLang="zh-CN" sz="2000"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dirty="0"/>
              <a:t>			</a:t>
            </a:r>
            <a:r>
              <a:rPr lang="en-US" altLang="zh-CN" sz="1200" dirty="0">
                <a:solidFill>
                  <a:srgbClr val="000000"/>
                </a:solidFill>
                <a:latin typeface="Corbel" pitchFamily="18" charset="0"/>
                <a:cs typeface="Corbel"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7" name="Picture 3"/>
          <p:cNvPicPr>
            <a:picLocks noChangeAspect="1" noChangeArrowheads="1"/>
          </p:cNvPicPr>
          <p:nvPr/>
        </p:nvPicPr>
        <p:blipFill>
          <a:blip r:embed="rId2"/>
          <a:srcRect/>
          <a:stretch>
            <a:fillRect/>
          </a:stretch>
        </p:blipFill>
        <p:spPr bwMode="auto">
          <a:xfrm>
            <a:off x="4686300" y="1752600"/>
            <a:ext cx="2755900" cy="1943100"/>
          </a:xfrm>
          <a:prstGeom prst="rect">
            <a:avLst/>
          </a:prstGeom>
          <a:noFill/>
        </p:spPr>
      </p:pic>
      <p:pic>
        <p:nvPicPr>
          <p:cNvPr id="2097198" name="Picture 3"/>
          <p:cNvPicPr>
            <a:picLocks noChangeAspect="1" noChangeArrowheads="1"/>
          </p:cNvPicPr>
          <p:nvPr/>
        </p:nvPicPr>
        <p:blipFill>
          <a:blip r:embed="rId3"/>
          <a:srcRect/>
          <a:stretch>
            <a:fillRect/>
          </a:stretch>
        </p:blipFill>
        <p:spPr bwMode="auto">
          <a:xfrm>
            <a:off x="482600" y="8191500"/>
            <a:ext cx="6819900" cy="1371600"/>
          </a:xfrm>
          <a:prstGeom prst="rect">
            <a:avLst/>
          </a:prstGeom>
          <a:noFill/>
        </p:spPr>
      </p:pic>
      <p:sp>
        <p:nvSpPr>
          <p:cNvPr id="1048698" name="TextBox 1"/>
          <p:cNvSpPr txBox="1"/>
          <p:nvPr/>
        </p:nvSpPr>
        <p:spPr>
          <a:xfrm>
            <a:off x="1028700" y="1028700"/>
            <a:ext cx="4025900" cy="2755900"/>
          </a:xfrm>
          <a:prstGeom prst="rect">
            <a:avLst/>
          </a:prstGeom>
          <a:noFill/>
        </p:spPr>
        <p:txBody>
          <a:bodyPr wrap="none" lIns="0" tIns="0" rIns="0" rtlCol="0">
            <a:spAutoFit/>
          </a:bodyPr>
          <a:lstStyle/>
          <a:p>
            <a:pPr>
              <a:lnSpc>
                <a:spcPts val="2000"/>
              </a:lnSpc>
              <a:tabLst>
                <a:tab pos="38100" algn="l"/>
                <a:tab pos="63500" algn="l"/>
                <a:tab pos="88900" algn="l"/>
                <a:tab pos="101600" algn="l"/>
                <a:tab pos="114300" algn="l"/>
                <a:tab pos="139700" algn="l"/>
                <a:tab pos="279400" algn="l"/>
                <a:tab pos="1676400" algn="l"/>
              </a:tabLst>
            </a:pPr>
            <a:r>
              <a:rPr lang="en-US" altLang="zh-CN" dirty="0"/>
              <a:t>								</a:t>
            </a:r>
            <a:r>
              <a:rPr lang="en-US" altLang="zh-CN" sz="2004" dirty="0">
                <a:solidFill>
                  <a:srgbClr val="000000"/>
                </a:solidFill>
                <a:latin typeface="Corbel" pitchFamily="18" charset="0"/>
                <a:cs typeface="Corbel" pitchFamily="18" charset="0"/>
              </a:rPr>
              <a:t>Nutrition</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in</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The</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News!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2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Yale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University,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were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secret</a:t>
            </a:r>
          </a:p>
          <a:p>
            <a:pPr>
              <a:lnSpc>
                <a:spcPts val="1400"/>
              </a:lnSpc>
              <a:tabLst>
                <a:tab pos="38100" algn="l"/>
                <a:tab pos="63500" algn="l"/>
                <a:tab pos="88900" algn="l"/>
                <a:tab pos="101600" algn="l"/>
                <a:tab pos="114300" algn="l"/>
                <a:tab pos="139700" algn="l"/>
                <a:tab pos="279400" algn="l"/>
                <a:tab pos="1676400" algn="l"/>
              </a:tabLst>
            </a:pPr>
            <a:r>
              <a:rPr lang="en-US" altLang="zh-CN" sz="1200" i="1" dirty="0">
                <a:solidFill>
                  <a:srgbClr val="000000"/>
                </a:solidFill>
                <a:latin typeface="Corbel" pitchFamily="18" charset="0"/>
                <a:cs typeface="Corbel" pitchFamily="18" charset="0"/>
              </a:rPr>
              <a:t>ingredient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recent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culinary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competition.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Twelve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resi-</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dential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colleges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competed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“Iron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Chef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style”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where</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they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one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hour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make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appetizer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entrée</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using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main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ingredient.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recipes</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were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judged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panel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esteemed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judges.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first</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prize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Berkeley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College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Thai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Soup</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dish.</a:t>
            </a:r>
          </a:p>
          <a:p>
            <a:pPr>
              <a:lnSpc>
                <a:spcPts val="1400"/>
              </a:lnSpc>
              <a:tabLst>
                <a:tab pos="38100" algn="l"/>
                <a:tab pos="63500" algn="l"/>
                <a:tab pos="88900" algn="l"/>
                <a:tab pos="101600" algn="l"/>
                <a:tab pos="114300" algn="l"/>
                <a:tab pos="139700" algn="l"/>
                <a:tab pos="279400" algn="l"/>
                <a:tab pos="1676400" algn="l"/>
              </a:tabLst>
            </a:pPr>
            <a:r>
              <a:rPr lang="en-US" altLang="zh-CN" sz="1202" i="1" dirty="0">
                <a:solidFill>
                  <a:srgbClr val="000000"/>
                </a:solidFill>
                <a:latin typeface="Corbel" pitchFamily="18" charset="0"/>
                <a:cs typeface="Corbel" pitchFamily="18" charset="0"/>
              </a:rPr>
              <a:t>The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second</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place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was</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won</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by</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Branford</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College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for</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their</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Risotto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Grilled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Salmon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Caramel-</a:t>
            </a:r>
          </a:p>
          <a:p>
            <a:pPr>
              <a:lnSpc>
                <a:spcPts val="1400"/>
              </a:lnSpc>
              <a:tabLst>
                <a:tab pos="38100" algn="l"/>
                <a:tab pos="63500" algn="l"/>
                <a:tab pos="88900" algn="l"/>
                <a:tab pos="101600" algn="l"/>
                <a:tab pos="114300" algn="l"/>
                <a:tab pos="139700" algn="l"/>
                <a:tab pos="279400" algn="l"/>
                <a:tab pos="1676400" algn="l"/>
              </a:tabLst>
            </a:pPr>
            <a:r>
              <a:rPr lang="en-US" altLang="zh-CN" sz="1200" i="1" dirty="0">
                <a:solidFill>
                  <a:srgbClr val="000000"/>
                </a:solidFill>
                <a:latin typeface="Corbel" pitchFamily="18" charset="0"/>
                <a:cs typeface="Corbel" pitchFamily="18" charset="0"/>
              </a:rPr>
              <a:t>ized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Brussels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Sprouts.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Trumbull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College</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came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third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Pesto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Salmon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Couscous</a:t>
            </a:r>
          </a:p>
        </p:txBody>
      </p:sp>
      <p:sp>
        <p:nvSpPr>
          <p:cNvPr id="1048699" name="TextBox 1"/>
          <p:cNvSpPr txBox="1"/>
          <p:nvPr/>
        </p:nvSpPr>
        <p:spPr>
          <a:xfrm>
            <a:off x="2044700" y="3721100"/>
            <a:ext cx="1333500" cy="152400"/>
          </a:xfrm>
          <a:prstGeom prst="rect">
            <a:avLst/>
          </a:prstGeom>
          <a:noFill/>
        </p:spPr>
        <p:txBody>
          <a:bodyPr wrap="none" lIns="0" tIns="0" rIns="0" rtlCol="0">
            <a:spAutoFit/>
          </a:bodyPr>
          <a:lstStyle/>
          <a:p>
            <a:pPr>
              <a:lnSpc>
                <a:spcPts val="1200"/>
              </a:lnSpc>
            </a:pP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Crepe.</a:t>
            </a:r>
          </a:p>
        </p:txBody>
      </p:sp>
      <p:sp>
        <p:nvSpPr>
          <p:cNvPr id="1048700" name="TextBox 1"/>
          <p:cNvSpPr txBox="1"/>
          <p:nvPr/>
        </p:nvSpPr>
        <p:spPr>
          <a:xfrm>
            <a:off x="1562100" y="5334000"/>
            <a:ext cx="5092700" cy="254000"/>
          </a:xfrm>
          <a:prstGeom prst="rect">
            <a:avLst/>
          </a:prstGeom>
          <a:noFill/>
        </p:spPr>
        <p:txBody>
          <a:bodyPr wrap="none" lIns="0" tIns="0" rIns="0" rtlCol="0">
            <a:spAutoFit/>
          </a:bodyPr>
          <a:lstStyle/>
          <a:p>
            <a:pPr>
              <a:lnSpc>
                <a:spcPts val="2000"/>
              </a:lnSpc>
            </a:pPr>
            <a:r>
              <a:rPr lang="en-US" altLang="zh-CN" sz="2004" dirty="0">
                <a:solidFill>
                  <a:srgbClr val="000000"/>
                </a:solidFill>
                <a:latin typeface="Corbel" pitchFamily="18" charset="0"/>
                <a:cs typeface="Corbel" pitchFamily="18" charset="0"/>
              </a:rPr>
              <a:t>For</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more</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Information,</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Visit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these</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great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websites:</a:t>
            </a:r>
          </a:p>
        </p:txBody>
      </p:sp>
      <p:sp>
        <p:nvSpPr>
          <p:cNvPr id="1048701" name="TextBox 1"/>
          <p:cNvSpPr txBox="1"/>
          <p:nvPr/>
        </p:nvSpPr>
        <p:spPr>
          <a:xfrm>
            <a:off x="2311400" y="5981700"/>
            <a:ext cx="50800" cy="15240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p:txBody>
      </p:sp>
      <p:sp>
        <p:nvSpPr>
          <p:cNvPr id="1048702" name="TextBox 1"/>
          <p:cNvSpPr txBox="1"/>
          <p:nvPr/>
        </p:nvSpPr>
        <p:spPr>
          <a:xfrm>
            <a:off x="2540000" y="5994400"/>
            <a:ext cx="2971800" cy="152400"/>
          </a:xfrm>
          <a:prstGeom prst="rect">
            <a:avLst/>
          </a:prstGeom>
          <a:noFill/>
        </p:spPr>
        <p:txBody>
          <a:bodyPr wrap="none" lIns="0" tIns="0" rIns="0" rtlCol="0">
            <a:spAutoFit/>
          </a:bodyPr>
          <a:lstStyle/>
          <a:p>
            <a:pPr>
              <a:lnSpc>
                <a:spcPts val="1200"/>
              </a:lnSpc>
            </a:pPr>
            <a:r>
              <a:rPr lang="en-US" altLang="zh-CN" sz="1200" b="1"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www.mushroominfo.com/</a:t>
            </a:r>
          </a:p>
        </p:txBody>
      </p:sp>
      <p:sp>
        <p:nvSpPr>
          <p:cNvPr id="1048703" name="TextBox 1"/>
          <p:cNvSpPr txBox="1"/>
          <p:nvPr/>
        </p:nvSpPr>
        <p:spPr>
          <a:xfrm>
            <a:off x="1041400" y="6235700"/>
            <a:ext cx="50800" cy="15240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p:txBody>
      </p:sp>
      <p:sp>
        <p:nvSpPr>
          <p:cNvPr id="1048704" name="TextBox 1"/>
          <p:cNvSpPr txBox="1"/>
          <p:nvPr/>
        </p:nvSpPr>
        <p:spPr>
          <a:xfrm>
            <a:off x="1270000" y="6248400"/>
            <a:ext cx="5524500" cy="152400"/>
          </a:xfrm>
          <a:prstGeom prst="rect">
            <a:avLst/>
          </a:prstGeom>
          <a:noFill/>
        </p:spPr>
        <p:txBody>
          <a:bodyPr wrap="none" lIns="0" tIns="0" rIns="0" rtlCol="0">
            <a:spAutoFit/>
          </a:bodyPr>
          <a:lstStyle/>
          <a:p>
            <a:pPr>
              <a:lnSpc>
                <a:spcPts val="1200"/>
              </a:lnSpc>
            </a:pPr>
            <a:r>
              <a:rPr lang="en-US" altLang="zh-CN" sz="1200" b="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Council,</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Research</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Information</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Website,</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www.mushroomcouncil.org/</a:t>
            </a:r>
          </a:p>
        </p:txBody>
      </p:sp>
      <p:sp>
        <p:nvSpPr>
          <p:cNvPr id="1048705" name="TextBox 1"/>
          <p:cNvSpPr txBox="1"/>
          <p:nvPr/>
        </p:nvSpPr>
        <p:spPr>
          <a:xfrm>
            <a:off x="1676400" y="6477000"/>
            <a:ext cx="50800" cy="15240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p:txBody>
      </p:sp>
      <p:sp>
        <p:nvSpPr>
          <p:cNvPr id="1048706" name="TextBox 1"/>
          <p:cNvSpPr txBox="1"/>
          <p:nvPr/>
        </p:nvSpPr>
        <p:spPr>
          <a:xfrm>
            <a:off x="1905000" y="6489700"/>
            <a:ext cx="4254500" cy="152400"/>
          </a:xfrm>
          <a:prstGeom prst="rect">
            <a:avLst/>
          </a:prstGeom>
          <a:noFill/>
        </p:spPr>
        <p:txBody>
          <a:bodyPr wrap="none" lIns="0" tIns="0" rIns="0" rtlCol="0">
            <a:spAutoFit/>
          </a:bodyPr>
          <a:lstStyle/>
          <a:p>
            <a:pPr>
              <a:lnSpc>
                <a:spcPts val="1200"/>
              </a:lnSpc>
            </a:pPr>
            <a:r>
              <a:rPr lang="en-US" altLang="zh-CN" sz="1200" b="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more</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great</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recipes,</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www.mushroominfo.com/search -recipes/</a:t>
            </a:r>
          </a:p>
        </p:txBody>
      </p:sp>
      <p:sp>
        <p:nvSpPr>
          <p:cNvPr id="1048707" name="TextBox 1"/>
          <p:cNvSpPr txBox="1"/>
          <p:nvPr/>
        </p:nvSpPr>
        <p:spPr>
          <a:xfrm>
            <a:off x="1333500" y="6731000"/>
            <a:ext cx="50800" cy="15240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p:txBody>
      </p:sp>
      <p:sp>
        <p:nvSpPr>
          <p:cNvPr id="1048708" name="TextBox 1"/>
          <p:cNvSpPr txBox="1"/>
          <p:nvPr/>
        </p:nvSpPr>
        <p:spPr>
          <a:xfrm>
            <a:off x="1562100" y="6743700"/>
            <a:ext cx="4940300" cy="152400"/>
          </a:xfrm>
          <a:prstGeom prst="rect">
            <a:avLst/>
          </a:prstGeom>
          <a:noFill/>
        </p:spPr>
        <p:txBody>
          <a:bodyPr wrap="none" lIns="0" tIns="0" rIns="0" rtlCol="0">
            <a:spAutoFit/>
          </a:bodyPr>
          <a:lstStyle/>
          <a:p>
            <a:pPr>
              <a:lnSpc>
                <a:spcPts val="1200"/>
              </a:lnSpc>
            </a:pPr>
            <a:r>
              <a:rPr lang="en-US" altLang="zh-CN" sz="1200" b="1" dirty="0">
                <a:solidFill>
                  <a:srgbClr val="000000"/>
                </a:solidFill>
                <a:latin typeface="Corbel" pitchFamily="18" charset="0"/>
                <a:cs typeface="Corbel" pitchFamily="18" charset="0"/>
              </a:rPr>
              <a:t>Easy</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Grown</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Composting,</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www.easygrowmushrooms.com/</a:t>
            </a:r>
          </a:p>
        </p:txBody>
      </p:sp>
      <p:sp>
        <p:nvSpPr>
          <p:cNvPr id="1048709" name="TextBox 1"/>
          <p:cNvSpPr txBox="1"/>
          <p:nvPr/>
        </p:nvSpPr>
        <p:spPr>
          <a:xfrm>
            <a:off x="1943100" y="6972300"/>
            <a:ext cx="50800" cy="15240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p:txBody>
      </p:sp>
      <p:sp>
        <p:nvSpPr>
          <p:cNvPr id="1048710" name="TextBox 1"/>
          <p:cNvSpPr txBox="1"/>
          <p:nvPr/>
        </p:nvSpPr>
        <p:spPr>
          <a:xfrm>
            <a:off x="2171700" y="6985000"/>
            <a:ext cx="3708400" cy="152400"/>
          </a:xfrm>
          <a:prstGeom prst="rect">
            <a:avLst/>
          </a:prstGeom>
          <a:noFill/>
        </p:spPr>
        <p:txBody>
          <a:bodyPr wrap="none" lIns="0" tIns="0" rIns="0" rtlCol="0">
            <a:spAutoFit/>
          </a:bodyPr>
          <a:lstStyle/>
          <a:p>
            <a:pPr>
              <a:lnSpc>
                <a:spcPts val="1200"/>
              </a:lnSpc>
            </a:pPr>
            <a:r>
              <a:rPr lang="en-US" altLang="zh-CN" sz="1200" b="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Mycological</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Society</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America,</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www.msafungi.org/</a:t>
            </a:r>
          </a:p>
        </p:txBody>
      </p:sp>
      <p:sp>
        <p:nvSpPr>
          <p:cNvPr id="1048711" name="TextBox 1"/>
          <p:cNvSpPr txBox="1"/>
          <p:nvPr/>
        </p:nvSpPr>
        <p:spPr>
          <a:xfrm>
            <a:off x="1574800" y="7226300"/>
            <a:ext cx="50800" cy="15240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p:txBody>
      </p:sp>
      <p:sp>
        <p:nvSpPr>
          <p:cNvPr id="1048712" name="TextBox 1"/>
          <p:cNvSpPr txBox="1"/>
          <p:nvPr/>
        </p:nvSpPr>
        <p:spPr>
          <a:xfrm>
            <a:off x="1803400" y="7239000"/>
            <a:ext cx="4445000" cy="152400"/>
          </a:xfrm>
          <a:prstGeom prst="rect">
            <a:avLst/>
          </a:prstGeom>
          <a:noFill/>
        </p:spPr>
        <p:txBody>
          <a:bodyPr wrap="none" lIns="0" tIns="0" rIns="0" rtlCol="0">
            <a:spAutoFit/>
          </a:bodyPr>
          <a:lstStyle/>
          <a:p>
            <a:pPr>
              <a:lnSpc>
                <a:spcPts val="1200"/>
              </a:lnSpc>
            </a:pPr>
            <a:r>
              <a:rPr lang="en-US" altLang="zh-CN" sz="1200" b="1" dirty="0">
                <a:solidFill>
                  <a:srgbClr val="000000"/>
                </a:solidFill>
                <a:latin typeface="Corbel" pitchFamily="18" charset="0"/>
                <a:cs typeface="Corbel" pitchFamily="18" charset="0"/>
              </a:rPr>
              <a:t>Academy</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Nutrition</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Dietetics,</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www.eatright.org/default.aspx</a:t>
            </a:r>
          </a:p>
        </p:txBody>
      </p:sp>
      <p:sp>
        <p:nvSpPr>
          <p:cNvPr id="1048713" name="TextBox 1"/>
          <p:cNvSpPr txBox="1"/>
          <p:nvPr/>
        </p:nvSpPr>
        <p:spPr>
          <a:xfrm>
            <a:off x="4876800" y="3797300"/>
            <a:ext cx="2425700" cy="304800"/>
          </a:xfrm>
          <a:prstGeom prst="rect">
            <a:avLst/>
          </a:prstGeom>
          <a:noFill/>
        </p:spPr>
        <p:txBody>
          <a:bodyPr wrap="none" lIns="0" tIns="0" rIns="0" rtlCol="0">
            <a:spAutoFit/>
          </a:bodyPr>
          <a:lstStyle/>
          <a:p>
            <a:pPr>
              <a:lnSpc>
                <a:spcPts val="900"/>
              </a:lnSpc>
              <a:tabLst>
                <a:tab pos="533400" algn="l"/>
              </a:tabLst>
            </a:pPr>
            <a:r>
              <a:rPr lang="en-US" altLang="zh-CN" sz="996" dirty="0">
                <a:solidFill>
                  <a:srgbClr val="000000"/>
                </a:solidFill>
                <a:latin typeface="Corbel" pitchFamily="18" charset="0"/>
                <a:cs typeface="Corbel" pitchFamily="18" charset="0"/>
              </a:rPr>
              <a:t>The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winning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Thai</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Soup.</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Picture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Courtesy:</a:t>
            </a:r>
          </a:p>
          <a:p>
            <a:pPr>
              <a:lnSpc>
                <a:spcPts val="1400"/>
              </a:lnSpc>
              <a:tabLst>
                <a:tab pos="533400" algn="l"/>
              </a:tabLst>
            </a:pPr>
            <a:r>
              <a:rPr lang="en-US" altLang="zh-CN" dirty="0"/>
              <a:t>	</a:t>
            </a:r>
            <a:r>
              <a:rPr lang="en-US" altLang="zh-CN" sz="996" dirty="0">
                <a:solidFill>
                  <a:srgbClr val="000000"/>
                </a:solidFill>
                <a:latin typeface="Corbel" pitchFamily="18" charset="0"/>
                <a:cs typeface="Corbel" pitchFamily="18" charset="0"/>
              </a:rPr>
              <a:t>www.Mushroominfo.com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9" name="Picture 3"/>
          <p:cNvPicPr>
            <a:picLocks noChangeAspect="1" noChangeArrowheads="1"/>
          </p:cNvPicPr>
          <p:nvPr/>
        </p:nvPicPr>
        <p:blipFill>
          <a:blip r:embed="rId2"/>
          <a:srcRect/>
          <a:stretch>
            <a:fillRect/>
          </a:stretch>
        </p:blipFill>
        <p:spPr bwMode="auto">
          <a:xfrm>
            <a:off x="482600" y="8191500"/>
            <a:ext cx="6819900" cy="1371600"/>
          </a:xfrm>
          <a:prstGeom prst="rect">
            <a:avLst/>
          </a:prstGeom>
          <a:noFill/>
        </p:spPr>
      </p:pic>
      <p:sp>
        <p:nvSpPr>
          <p:cNvPr id="1048714" name="TextBox 1"/>
          <p:cNvSpPr txBox="1"/>
          <p:nvPr/>
        </p:nvSpPr>
        <p:spPr>
          <a:xfrm>
            <a:off x="805209" y="4343400"/>
            <a:ext cx="6497291" cy="342081"/>
          </a:xfrm>
          <a:prstGeom prst="rect">
            <a:avLst/>
          </a:prstGeom>
          <a:noFill/>
        </p:spPr>
        <p:txBody>
          <a:bodyPr wrap="none" lIns="0" tIns="0" rIns="0" rtlCol="0">
            <a:spAutoFit/>
          </a:bodyPr>
          <a:lstStyle/>
          <a:p>
            <a:pPr>
              <a:lnSpc>
                <a:spcPts val="1200"/>
              </a:lnSpc>
            </a:pPr>
            <a:r>
              <a:rPr lang="en-US" altLang="zh-CN" sz="6000" b="1" i="1" dirty="0">
                <a:solidFill>
                  <a:schemeClr val="accent6">
                    <a:lumMod val="50000"/>
                  </a:schemeClr>
                </a:solidFill>
                <a:effectLst>
                  <a:outerShdw blurRad="38100" dist="38100" dir="2700000" algn="tl">
                    <a:srgbClr val="000000">
                      <a:alpha val="43137"/>
                    </a:srgbClr>
                  </a:outerShdw>
                </a:effectLst>
                <a:latin typeface="Forte" panose="03060902040502070203" pitchFamily="66" charset="0"/>
                <a:cs typeface="Corbel" pitchFamily="18" charset="0"/>
              </a:rPr>
              <a:t>Thanks for watching</a:t>
            </a:r>
            <a:endParaRPr lang="en-US" altLang="zh-CN" sz="6000" b="1" dirty="0">
              <a:solidFill>
                <a:schemeClr val="accent6">
                  <a:lumMod val="50000"/>
                </a:schemeClr>
              </a:solidFill>
              <a:effectLst>
                <a:outerShdw blurRad="38100" dist="38100" dir="2700000" algn="tl">
                  <a:srgbClr val="000000">
                    <a:alpha val="43137"/>
                  </a:srgbClr>
                </a:outerShdw>
              </a:effectLst>
              <a:latin typeface="Forte" panose="03060902040502070203" pitchFamily="66" charset="0"/>
              <a:cs typeface="Corbel" pitchFamily="18" charset="0"/>
            </a:endParaRPr>
          </a:p>
        </p:txBody>
      </p:sp>
      <p:sp>
        <p:nvSpPr>
          <p:cNvPr id="1048715" name="TextBox 14"/>
          <p:cNvSpPr txBox="1"/>
          <p:nvPr/>
        </p:nvSpPr>
        <p:spPr>
          <a:xfrm>
            <a:off x="1295400" y="5372920"/>
            <a:ext cx="5181600" cy="830997"/>
          </a:xfrm>
          <a:prstGeom prst="rect">
            <a:avLst/>
          </a:prstGeom>
          <a:noFill/>
        </p:spPr>
        <p:txBody>
          <a:bodyPr wrap="square" rtlCol="0">
            <a:spAutoFit/>
          </a:bodyPr>
          <a:lstStyle/>
          <a:p>
            <a:pPr algn="ctr"/>
            <a:endParaRPr lang="en-US" sz="2400" b="1" dirty="0">
              <a:solidFill>
                <a:srgbClr val="C00000"/>
              </a:solidFill>
              <a:effectLst>
                <a:outerShdw blurRad="38100" dist="38100" dir="2700000" algn="tl">
                  <a:srgbClr val="000000">
                    <a:alpha val="43137"/>
                  </a:srgbClr>
                </a:outerShdw>
              </a:effectLst>
            </a:endParaRPr>
          </a:p>
          <a:p>
            <a:pPr algn="ctr"/>
            <a:r>
              <a:rPr lang="en-US" sz="2400" b="1" dirty="0">
                <a:solidFill>
                  <a:srgbClr val="C00000"/>
                </a:solidFill>
                <a:effectLst>
                  <a:outerShdw blurRad="38100" dist="38100" dir="2700000" algn="tl">
                    <a:srgbClr val="000000">
                      <a:alpha val="43137"/>
                    </a:srgbClr>
                  </a:outerShdw>
                </a:effectLst>
              </a:rPr>
              <a:t>UNIVERSITY OF SARGODHA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3"/>
          <p:cNvPicPr>
            <a:picLocks noChangeAspect="1" noChangeArrowheads="1"/>
          </p:cNvPicPr>
          <p:nvPr/>
        </p:nvPicPr>
        <p:blipFill>
          <a:blip r:embed="rId2"/>
          <a:srcRect/>
          <a:stretch>
            <a:fillRect/>
          </a:stretch>
        </p:blipFill>
        <p:spPr bwMode="auto">
          <a:xfrm>
            <a:off x="482600" y="914400"/>
            <a:ext cx="6870700" cy="8648700"/>
          </a:xfrm>
          <a:prstGeom prst="rect">
            <a:avLst/>
          </a:prstGeom>
          <a:noFill/>
        </p:spPr>
      </p:pic>
      <p:sp>
        <p:nvSpPr>
          <p:cNvPr id="1048590" name="TextBox 1"/>
          <p:cNvSpPr txBox="1"/>
          <p:nvPr/>
        </p:nvSpPr>
        <p:spPr>
          <a:xfrm>
            <a:off x="2654300" y="1295400"/>
            <a:ext cx="2425700" cy="325755"/>
          </a:xfrm>
          <a:prstGeom prst="rect">
            <a:avLst/>
          </a:prstGeom>
          <a:noFill/>
        </p:spPr>
        <p:txBody>
          <a:bodyPr wrap="none" lIns="0" tIns="0" rIns="0" rtlCol="0">
            <a:spAutoFit/>
          </a:bodyPr>
          <a:lstStyle/>
          <a:p>
            <a:pPr>
              <a:lnSpc>
                <a:spcPts val="1800"/>
              </a:lnSpc>
            </a:pP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Some</a:t>
            </a:r>
            <a:r>
              <a:rPr lang="en-US" altLang="zh-CN" sz="18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Popular</a:t>
            </a:r>
            <a:r>
              <a:rPr lang="en-US" altLang="zh-CN" sz="18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Mushroom</a:t>
            </a:r>
            <a:r>
              <a:rPr lang="en-US" altLang="zh-CN" sz="18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Varieties</a:t>
            </a:r>
          </a:p>
        </p:txBody>
      </p:sp>
      <p:sp>
        <p:nvSpPr>
          <p:cNvPr id="1048591" name="TextBox 1"/>
          <p:cNvSpPr txBox="1"/>
          <p:nvPr/>
        </p:nvSpPr>
        <p:spPr>
          <a:xfrm>
            <a:off x="1384300" y="1778000"/>
            <a:ext cx="254000" cy="185420"/>
          </a:xfrm>
          <a:prstGeom prst="rect">
            <a:avLst/>
          </a:prstGeom>
          <a:noFill/>
        </p:spPr>
        <p:txBody>
          <a:bodyPr wrap="none" lIns="0" tIns="0" rIns="0" rtlCol="0">
            <a:spAutoFit/>
          </a:bodyPr>
          <a:lstStyle/>
          <a:p>
            <a:pPr>
              <a:lnSpc>
                <a:spcPts val="900"/>
              </a:lnSpc>
            </a:pPr>
            <a:r>
              <a:rPr lang="en-US" altLang="zh-CN" sz="996" b="1" dirty="0">
                <a:solidFill>
                  <a:srgbClr val="FFFFFF"/>
                </a:solidFill>
                <a:latin typeface="Corbel" pitchFamily="18" charset="0"/>
                <a:cs typeface="Corbel" pitchFamily="18" charset="0"/>
              </a:rPr>
              <a:t>Variety</a:t>
            </a:r>
          </a:p>
        </p:txBody>
      </p:sp>
      <p:sp>
        <p:nvSpPr>
          <p:cNvPr id="1048592" name="TextBox 1"/>
          <p:cNvSpPr txBox="1"/>
          <p:nvPr/>
        </p:nvSpPr>
        <p:spPr>
          <a:xfrm>
            <a:off x="2743200" y="1778000"/>
            <a:ext cx="190500" cy="185420"/>
          </a:xfrm>
          <a:prstGeom prst="rect">
            <a:avLst/>
          </a:prstGeom>
          <a:noFill/>
        </p:spPr>
        <p:txBody>
          <a:bodyPr wrap="none" lIns="0" tIns="0" rIns="0" rtlCol="0">
            <a:spAutoFit/>
          </a:bodyPr>
          <a:lstStyle/>
          <a:p>
            <a:pPr>
              <a:lnSpc>
                <a:spcPts val="900"/>
              </a:lnSpc>
            </a:pPr>
            <a:r>
              <a:rPr lang="en-US" altLang="zh-CN" sz="996" b="1" dirty="0">
                <a:solidFill>
                  <a:srgbClr val="FFFFFF"/>
                </a:solidFill>
                <a:latin typeface="Corbel" pitchFamily="18" charset="0"/>
                <a:cs typeface="Corbel" pitchFamily="18" charset="0"/>
              </a:rPr>
              <a:t>Flavor</a:t>
            </a:r>
          </a:p>
        </p:txBody>
      </p:sp>
      <p:sp>
        <p:nvSpPr>
          <p:cNvPr id="1048593" name="TextBox 1"/>
          <p:cNvSpPr txBox="1"/>
          <p:nvPr/>
        </p:nvSpPr>
        <p:spPr>
          <a:xfrm>
            <a:off x="4114800" y="1778000"/>
            <a:ext cx="152400" cy="185420"/>
          </a:xfrm>
          <a:prstGeom prst="rect">
            <a:avLst/>
          </a:prstGeom>
          <a:noFill/>
        </p:spPr>
        <p:txBody>
          <a:bodyPr wrap="none" lIns="0" tIns="0" rIns="0" rtlCol="0">
            <a:spAutoFit/>
          </a:bodyPr>
          <a:lstStyle/>
          <a:p>
            <a:pPr>
              <a:lnSpc>
                <a:spcPts val="900"/>
              </a:lnSpc>
            </a:pPr>
            <a:r>
              <a:rPr lang="en-US" altLang="zh-CN" sz="996" b="1" dirty="0">
                <a:solidFill>
                  <a:srgbClr val="FFFFFF"/>
                </a:solidFill>
                <a:latin typeface="Corbel" pitchFamily="18" charset="0"/>
                <a:cs typeface="Corbel" pitchFamily="18" charset="0"/>
              </a:rPr>
              <a:t>Uses</a:t>
            </a:r>
          </a:p>
        </p:txBody>
      </p:sp>
      <p:sp>
        <p:nvSpPr>
          <p:cNvPr id="1048594" name="TextBox 1"/>
          <p:cNvSpPr txBox="1"/>
          <p:nvPr/>
        </p:nvSpPr>
        <p:spPr>
          <a:xfrm>
            <a:off x="5499100" y="1778000"/>
            <a:ext cx="406400" cy="185420"/>
          </a:xfrm>
          <a:prstGeom prst="rect">
            <a:avLst/>
          </a:prstGeom>
          <a:noFill/>
        </p:spPr>
        <p:txBody>
          <a:bodyPr wrap="none" lIns="0" tIns="0" rIns="0" rtlCol="0">
            <a:spAutoFit/>
          </a:bodyPr>
          <a:lstStyle/>
          <a:p>
            <a:pPr>
              <a:lnSpc>
                <a:spcPts val="900"/>
              </a:lnSpc>
            </a:pPr>
            <a:r>
              <a:rPr lang="en-US" altLang="zh-CN" sz="996" b="1" dirty="0">
                <a:solidFill>
                  <a:srgbClr val="FFFFFF"/>
                </a:solidFill>
                <a:latin typeface="Corbel" pitchFamily="18" charset="0"/>
                <a:cs typeface="Corbel" pitchFamily="18" charset="0"/>
              </a:rPr>
              <a:t>Preparation</a:t>
            </a:r>
          </a:p>
        </p:txBody>
      </p:sp>
      <p:sp>
        <p:nvSpPr>
          <p:cNvPr id="1048595" name="TextBox 1"/>
          <p:cNvSpPr txBox="1"/>
          <p:nvPr/>
        </p:nvSpPr>
        <p:spPr>
          <a:xfrm>
            <a:off x="1384300" y="2070100"/>
            <a:ext cx="4953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White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Button</a:t>
            </a:r>
          </a:p>
        </p:txBody>
      </p:sp>
      <p:sp>
        <p:nvSpPr>
          <p:cNvPr id="1048596" name="TextBox 1"/>
          <p:cNvSpPr txBox="1"/>
          <p:nvPr/>
        </p:nvSpPr>
        <p:spPr>
          <a:xfrm>
            <a:off x="2743200" y="2070100"/>
            <a:ext cx="863600" cy="39179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Fairly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mild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pPr>
            <a:r>
              <a:rPr lang="en-US" altLang="zh-CN" sz="996" dirty="0">
                <a:solidFill>
                  <a:srgbClr val="000000"/>
                </a:solidFill>
                <a:latin typeface="Corbel" pitchFamily="18" charset="0"/>
                <a:cs typeface="Corbel" pitchFamily="18" charset="0"/>
              </a:rPr>
              <a:t>pairs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well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almost</a:t>
            </a:r>
          </a:p>
        </p:txBody>
      </p:sp>
      <p:sp>
        <p:nvSpPr>
          <p:cNvPr id="1048597" name="TextBox 1"/>
          <p:cNvSpPr txBox="1"/>
          <p:nvPr/>
        </p:nvSpPr>
        <p:spPr>
          <a:xfrm>
            <a:off x="2743200" y="2438400"/>
            <a:ext cx="838200" cy="59817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anything!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a:p>
            <a:pPr>
              <a:lnSpc>
                <a:spcPts val="1400"/>
              </a:lnSpc>
            </a:pPr>
            <a:r>
              <a:rPr lang="en-US" altLang="zh-CN" sz="996" dirty="0">
                <a:solidFill>
                  <a:srgbClr val="000000"/>
                </a:solidFill>
                <a:latin typeface="Corbel" pitchFamily="18" charset="0"/>
                <a:cs typeface="Corbel" pitchFamily="18" charset="0"/>
              </a:rPr>
              <a:t>intensifies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longer</a:t>
            </a:r>
          </a:p>
          <a:p>
            <a:pPr>
              <a:lnSpc>
                <a:spcPts val="1400"/>
              </a:lnSpc>
            </a:pPr>
            <a:r>
              <a:rPr lang="en-US" altLang="zh-CN" sz="996" dirty="0">
                <a:solidFill>
                  <a:srgbClr val="000000"/>
                </a:solidFill>
                <a:latin typeface="Corbel" pitchFamily="18" charset="0"/>
                <a:cs typeface="Corbel" pitchFamily="18" charset="0"/>
              </a:rPr>
              <a:t>they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are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cooked.</a:t>
            </a:r>
          </a:p>
        </p:txBody>
      </p:sp>
      <p:sp>
        <p:nvSpPr>
          <p:cNvPr id="1048598" name="TextBox 1"/>
          <p:cNvSpPr txBox="1"/>
          <p:nvPr/>
        </p:nvSpPr>
        <p:spPr>
          <a:xfrm>
            <a:off x="4114800" y="2425700"/>
            <a:ext cx="2032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salad.</a:t>
            </a:r>
          </a:p>
        </p:txBody>
      </p:sp>
      <p:sp>
        <p:nvSpPr>
          <p:cNvPr id="1048599" name="TextBox 1"/>
          <p:cNvSpPr txBox="1"/>
          <p:nvPr/>
        </p:nvSpPr>
        <p:spPr>
          <a:xfrm>
            <a:off x="4114800" y="2070100"/>
            <a:ext cx="2070100" cy="39179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Sauté</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cook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way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Try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sliced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pP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even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enjoy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raw</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sautéed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pasta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p>
        </p:txBody>
      </p:sp>
      <p:sp>
        <p:nvSpPr>
          <p:cNvPr id="1048600" name="TextBox 1"/>
          <p:cNvSpPr txBox="1"/>
          <p:nvPr/>
        </p:nvSpPr>
        <p:spPr>
          <a:xfrm>
            <a:off x="5499100" y="2425700"/>
            <a:ext cx="4191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quesadillas.</a:t>
            </a:r>
          </a:p>
        </p:txBody>
      </p:sp>
      <p:sp>
        <p:nvSpPr>
          <p:cNvPr id="1048601" name="TextBox 1"/>
          <p:cNvSpPr txBox="1"/>
          <p:nvPr/>
        </p:nvSpPr>
        <p:spPr>
          <a:xfrm>
            <a:off x="1384300" y="3086100"/>
            <a:ext cx="2667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Cremini</a:t>
            </a:r>
          </a:p>
        </p:txBody>
      </p:sp>
      <p:sp>
        <p:nvSpPr>
          <p:cNvPr id="1048602" name="TextBox 1"/>
          <p:cNvSpPr txBox="1"/>
          <p:nvPr/>
        </p:nvSpPr>
        <p:spPr>
          <a:xfrm>
            <a:off x="2743200" y="3086100"/>
            <a:ext cx="800100" cy="39179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Deeper,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earthier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a:p>
            <a:pPr>
              <a:lnSpc>
                <a:spcPts val="1400"/>
              </a:lnSpc>
            </a:pPr>
            <a:r>
              <a:rPr lang="en-US" altLang="zh-CN" sz="996" dirty="0">
                <a:solidFill>
                  <a:srgbClr val="000000"/>
                </a:solidFill>
                <a:latin typeface="Corbel" pitchFamily="18" charset="0"/>
                <a:cs typeface="Corbel" pitchFamily="18" charset="0"/>
              </a:rPr>
              <a:t>than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white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button.</a:t>
            </a:r>
          </a:p>
        </p:txBody>
      </p:sp>
      <p:sp>
        <p:nvSpPr>
          <p:cNvPr id="1048603" name="TextBox 1"/>
          <p:cNvSpPr txBox="1"/>
          <p:nvPr/>
        </p:nvSpPr>
        <p:spPr>
          <a:xfrm>
            <a:off x="4114800" y="3098800"/>
            <a:ext cx="2133600" cy="864870"/>
          </a:xfrm>
          <a:prstGeom prst="rect">
            <a:avLst/>
          </a:prstGeom>
          <a:noFill/>
        </p:spPr>
        <p:txBody>
          <a:bodyPr wrap="none" lIns="0" tIns="0" rIns="0" rtlCol="0">
            <a:spAutoFit/>
          </a:bodyPr>
          <a:lstStyle/>
          <a:p>
            <a:pPr>
              <a:lnSpc>
                <a:spcPts val="900"/>
              </a:lnSpc>
              <a:tabLst>
                <a:tab pos="1384300" algn="l"/>
              </a:tabLst>
            </a:pPr>
            <a:r>
              <a:rPr lang="en-US" altLang="zh-CN" sz="996" dirty="0">
                <a:solidFill>
                  <a:srgbClr val="000000"/>
                </a:solidFill>
                <a:latin typeface="Corbel" pitchFamily="18" charset="0"/>
                <a:cs typeface="Corbel" pitchFamily="18" charset="0"/>
              </a:rPr>
              <a:t>Sauté,</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broil,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microwave,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Hearty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full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bodied</a:t>
            </a:r>
          </a:p>
          <a:p>
            <a:pPr>
              <a:lnSpc>
                <a:spcPts val="1400"/>
              </a:lnSpc>
              <a:tabLst>
                <a:tab pos="1384300" algn="l"/>
              </a:tabLst>
            </a:pP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cook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almost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makes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a:t>
            </a:r>
          </a:p>
          <a:p>
            <a:pPr>
              <a:lnSpc>
                <a:spcPts val="1400"/>
              </a:lnSpc>
              <a:tabLst>
                <a:tab pos="1384300" algn="l"/>
              </a:tabLst>
            </a:pPr>
            <a:r>
              <a:rPr lang="en-US" altLang="zh-CN" sz="996" dirty="0">
                <a:solidFill>
                  <a:srgbClr val="000000"/>
                </a:solidFill>
                <a:latin typeface="Corbel" pitchFamily="18" charset="0"/>
                <a:cs typeface="Corbel" pitchFamily="18" charset="0"/>
              </a:rPr>
              <a:t>way.</a:t>
            </a:r>
          </a:p>
          <a:p>
            <a:pPr>
              <a:lnSpc>
                <a:spcPts val="0"/>
              </a:lnSpc>
              <a:tabLst>
                <a:tab pos="1384300" algn="l"/>
              </a:tabLst>
            </a:pPr>
            <a:r>
              <a:rPr lang="en-US" altLang="zh-CN" dirty="0"/>
              <a:t>	</a:t>
            </a:r>
            <a:r>
              <a:rPr lang="en-US" altLang="zh-CN" sz="996" dirty="0">
                <a:solidFill>
                  <a:srgbClr val="000000"/>
                </a:solidFill>
                <a:latin typeface="Corbel" pitchFamily="18" charset="0"/>
                <a:cs typeface="Corbel" pitchFamily="18" charset="0"/>
              </a:rPr>
              <a:t>ideal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addition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beet</a:t>
            </a:r>
          </a:p>
          <a:p>
            <a:pPr>
              <a:lnSpc>
                <a:spcPts val="1400"/>
              </a:lnSpc>
              <a:tabLst>
                <a:tab pos="1384300" algn="l"/>
              </a:tabLst>
            </a:pPr>
            <a:r>
              <a:rPr lang="en-US" altLang="zh-CN" dirty="0"/>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vegetable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dishes.</a:t>
            </a:r>
          </a:p>
        </p:txBody>
      </p:sp>
      <p:sp>
        <p:nvSpPr>
          <p:cNvPr id="1048604" name="TextBox 1"/>
          <p:cNvSpPr txBox="1"/>
          <p:nvPr/>
        </p:nvSpPr>
        <p:spPr>
          <a:xfrm>
            <a:off x="1384300" y="4013200"/>
            <a:ext cx="3556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Portabella</a:t>
            </a:r>
          </a:p>
        </p:txBody>
      </p:sp>
      <p:sp>
        <p:nvSpPr>
          <p:cNvPr id="1048605" name="TextBox 1"/>
          <p:cNvSpPr txBox="1"/>
          <p:nvPr/>
        </p:nvSpPr>
        <p:spPr>
          <a:xfrm>
            <a:off x="2743200" y="4025900"/>
            <a:ext cx="977900" cy="39179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Deep,</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meat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like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texture</a:t>
            </a:r>
          </a:p>
          <a:p>
            <a:pPr>
              <a:lnSpc>
                <a:spcPts val="1400"/>
              </a:lnSpc>
            </a:pP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p:txBody>
      </p:sp>
      <p:sp>
        <p:nvSpPr>
          <p:cNvPr id="1048606" name="TextBox 1"/>
          <p:cNvSpPr txBox="1"/>
          <p:nvPr/>
        </p:nvSpPr>
        <p:spPr>
          <a:xfrm>
            <a:off x="4114800" y="4025900"/>
            <a:ext cx="850900" cy="59817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Grill,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broil,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roast;</a:t>
            </a:r>
          </a:p>
          <a:p>
            <a:pPr>
              <a:lnSpc>
                <a:spcPts val="1400"/>
              </a:lnSpc>
            </a:pPr>
            <a:r>
              <a:rPr lang="en-US" altLang="zh-CN" sz="996" dirty="0">
                <a:solidFill>
                  <a:srgbClr val="000000"/>
                </a:solidFill>
                <a:latin typeface="Corbel" pitchFamily="18" charset="0"/>
                <a:cs typeface="Corbel" pitchFamily="18" charset="0"/>
              </a:rPr>
              <a:t>serve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appetizers,</a:t>
            </a:r>
          </a:p>
          <a:p>
            <a:pPr>
              <a:lnSpc>
                <a:spcPts val="1400"/>
              </a:lnSpc>
            </a:pPr>
            <a:r>
              <a:rPr lang="en-US" altLang="zh-CN" sz="996" dirty="0">
                <a:solidFill>
                  <a:srgbClr val="000000"/>
                </a:solidFill>
                <a:latin typeface="Corbel" pitchFamily="18" charset="0"/>
                <a:cs typeface="Corbel" pitchFamily="18" charset="0"/>
              </a:rPr>
              <a:t>entrees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side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dishes</a:t>
            </a:r>
          </a:p>
        </p:txBody>
      </p:sp>
      <p:sp>
        <p:nvSpPr>
          <p:cNvPr id="1048607" name="TextBox 1"/>
          <p:cNvSpPr txBox="1"/>
          <p:nvPr/>
        </p:nvSpPr>
        <p:spPr>
          <a:xfrm>
            <a:off x="5499100" y="4025900"/>
            <a:ext cx="927100" cy="59817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Hearty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texture</a:t>
            </a:r>
          </a:p>
          <a:p>
            <a:pPr>
              <a:lnSpc>
                <a:spcPts val="1400"/>
              </a:lnSpc>
            </a:pPr>
            <a:r>
              <a:rPr lang="en-US" altLang="zh-CN" sz="996" dirty="0">
                <a:solidFill>
                  <a:srgbClr val="000000"/>
                </a:solidFill>
                <a:latin typeface="Corbel" pitchFamily="18" charset="0"/>
                <a:cs typeface="Corbel" pitchFamily="18" charset="0"/>
              </a:rPr>
              <a:t>makes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flavorful</a:t>
            </a:r>
          </a:p>
          <a:p>
            <a:pPr>
              <a:lnSpc>
                <a:spcPts val="1400"/>
              </a:lnSpc>
            </a:pPr>
            <a:r>
              <a:rPr lang="en-US" altLang="zh-CN" sz="996" dirty="0">
                <a:solidFill>
                  <a:srgbClr val="000000"/>
                </a:solidFill>
                <a:latin typeface="Corbel" pitchFamily="18" charset="0"/>
                <a:cs typeface="Corbel" pitchFamily="18" charset="0"/>
              </a:rPr>
              <a:t>vegetarian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substitute.</a:t>
            </a:r>
          </a:p>
        </p:txBody>
      </p:sp>
      <p:sp>
        <p:nvSpPr>
          <p:cNvPr id="1048608" name="TextBox 1"/>
          <p:cNvSpPr txBox="1"/>
          <p:nvPr/>
        </p:nvSpPr>
        <p:spPr>
          <a:xfrm>
            <a:off x="5499100" y="4572000"/>
            <a:ext cx="965200" cy="59817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Grill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serve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p>
          <a:p>
            <a:pPr>
              <a:lnSpc>
                <a:spcPts val="1400"/>
              </a:lnSpc>
            </a:pPr>
            <a:r>
              <a:rPr lang="en-US" altLang="zh-CN" sz="996" dirty="0">
                <a:solidFill>
                  <a:srgbClr val="000000"/>
                </a:solidFill>
                <a:latin typeface="Corbel" pitchFamily="18" charset="0"/>
                <a:cs typeface="Corbel" pitchFamily="18" charset="0"/>
              </a:rPr>
              <a:t>‘burger’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warm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toast-</a:t>
            </a:r>
          </a:p>
          <a:p>
            <a:pPr>
              <a:lnSpc>
                <a:spcPts val="1400"/>
              </a:lnSpc>
            </a:pPr>
            <a:r>
              <a:rPr lang="en-US" altLang="zh-CN" sz="996" dirty="0">
                <a:solidFill>
                  <a:srgbClr val="000000"/>
                </a:solidFill>
                <a:latin typeface="Corbel" pitchFamily="18" charset="0"/>
                <a:cs typeface="Corbel" pitchFamily="18" charset="0"/>
              </a:rPr>
              <a:t>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buns.</a:t>
            </a:r>
          </a:p>
        </p:txBody>
      </p:sp>
      <p:sp>
        <p:nvSpPr>
          <p:cNvPr id="1048609" name="TextBox 1"/>
          <p:cNvSpPr txBox="1"/>
          <p:nvPr/>
        </p:nvSpPr>
        <p:spPr>
          <a:xfrm>
            <a:off x="1384300" y="5156200"/>
            <a:ext cx="1905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Enoki</a:t>
            </a:r>
          </a:p>
        </p:txBody>
      </p:sp>
      <p:sp>
        <p:nvSpPr>
          <p:cNvPr id="1048610" name="TextBox 1"/>
          <p:cNvSpPr txBox="1"/>
          <p:nvPr/>
        </p:nvSpPr>
        <p:spPr>
          <a:xfrm>
            <a:off x="2743200" y="5156200"/>
            <a:ext cx="863600" cy="39179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Mild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crunchy</a:t>
            </a:r>
          </a:p>
          <a:p>
            <a:pPr>
              <a:lnSpc>
                <a:spcPts val="1400"/>
              </a:lnSpc>
            </a:pPr>
            <a:r>
              <a:rPr lang="en-US" altLang="zh-CN" sz="996" dirty="0">
                <a:solidFill>
                  <a:srgbClr val="000000"/>
                </a:solidFill>
                <a:latin typeface="Corbel" pitchFamily="18" charset="0"/>
                <a:cs typeface="Corbel" pitchFamily="18" charset="0"/>
              </a:rPr>
              <a:t>texture</a:t>
            </a:r>
          </a:p>
        </p:txBody>
      </p:sp>
      <p:sp>
        <p:nvSpPr>
          <p:cNvPr id="1048611" name="TextBox 1"/>
          <p:cNvSpPr txBox="1"/>
          <p:nvPr/>
        </p:nvSpPr>
        <p:spPr>
          <a:xfrm>
            <a:off x="4114800" y="5168900"/>
            <a:ext cx="825500" cy="80454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Trim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roots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base</a:t>
            </a:r>
          </a:p>
          <a:p>
            <a:pPr>
              <a:lnSpc>
                <a:spcPts val="1400"/>
              </a:lnSpc>
            </a:pPr>
            <a:r>
              <a:rPr lang="en-US" altLang="zh-CN" sz="996" dirty="0">
                <a:solidFill>
                  <a:srgbClr val="000000"/>
                </a:solidFill>
                <a:latin typeface="Corbel" pitchFamily="18" charset="0"/>
                <a:cs typeface="Corbel" pitchFamily="18" charset="0"/>
              </a:rPr>
              <a:t>before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using.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Before</a:t>
            </a:r>
          </a:p>
          <a:p>
            <a:pPr>
              <a:lnSpc>
                <a:spcPts val="1400"/>
              </a:lnSpc>
            </a:pPr>
            <a:r>
              <a:rPr lang="en-US" altLang="zh-CN" sz="996" dirty="0">
                <a:solidFill>
                  <a:srgbClr val="000000"/>
                </a:solidFill>
                <a:latin typeface="Corbel" pitchFamily="18" charset="0"/>
                <a:cs typeface="Corbel" pitchFamily="18" charset="0"/>
              </a:rPr>
              <a:t>serving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separate</a:t>
            </a:r>
          </a:p>
          <a:p>
            <a:pPr>
              <a:lnSpc>
                <a:spcPts val="1400"/>
              </a:lnSpc>
            </a:pPr>
            <a:r>
              <a:rPr lang="en-US" altLang="zh-CN" sz="996" dirty="0">
                <a:solidFill>
                  <a:srgbClr val="000000"/>
                </a:solidFill>
                <a:latin typeface="Corbel" pitchFamily="18" charset="0"/>
                <a:cs typeface="Corbel" pitchFamily="18" charset="0"/>
              </a:rPr>
              <a:t>the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stems</a:t>
            </a:r>
          </a:p>
        </p:txBody>
      </p:sp>
      <p:sp>
        <p:nvSpPr>
          <p:cNvPr id="1048612" name="TextBox 1"/>
          <p:cNvSpPr txBox="1"/>
          <p:nvPr/>
        </p:nvSpPr>
        <p:spPr>
          <a:xfrm>
            <a:off x="5499100" y="5168900"/>
            <a:ext cx="952500" cy="80454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Eat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raw</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salads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pPr>
            <a:r>
              <a:rPr lang="en-US" altLang="zh-CN" sz="996" dirty="0">
                <a:solidFill>
                  <a:srgbClr val="000000"/>
                </a:solidFill>
                <a:latin typeface="Corbel" pitchFamily="18" charset="0"/>
                <a:cs typeface="Corbel" pitchFamily="18" charset="0"/>
              </a:rPr>
              <a:t>sandwiches.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a:t>
            </a:r>
          </a:p>
          <a:p>
            <a:pPr>
              <a:lnSpc>
                <a:spcPts val="1400"/>
              </a:lnSpc>
            </a:pPr>
            <a:r>
              <a:rPr lang="en-US" altLang="zh-CN" sz="996" dirty="0">
                <a:solidFill>
                  <a:srgbClr val="000000"/>
                </a:solidFill>
                <a:latin typeface="Corbel" pitchFamily="18" charset="0"/>
                <a:cs typeface="Corbel" pitchFamily="18" charset="0"/>
              </a:rPr>
              <a:t>used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ingredient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p>
          <a:p>
            <a:pPr>
              <a:lnSpc>
                <a:spcPts val="1400"/>
              </a:lnSpc>
            </a:pPr>
            <a:r>
              <a:rPr lang="en-US" altLang="zh-CN" sz="996" dirty="0">
                <a:solidFill>
                  <a:srgbClr val="000000"/>
                </a:solidFill>
                <a:latin typeface="Corbel" pitchFamily="18" charset="0"/>
                <a:cs typeface="Corbel" pitchFamily="18" charset="0"/>
              </a:rPr>
              <a:t>soup</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stock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soy</a:t>
            </a:r>
          </a:p>
        </p:txBody>
      </p:sp>
      <p:sp>
        <p:nvSpPr>
          <p:cNvPr id="1048613" name="TextBox 1"/>
          <p:cNvSpPr txBox="1"/>
          <p:nvPr/>
        </p:nvSpPr>
        <p:spPr>
          <a:xfrm>
            <a:off x="5499100" y="5880100"/>
            <a:ext cx="5842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sauce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tofu.</a:t>
            </a:r>
          </a:p>
        </p:txBody>
      </p:sp>
      <p:sp>
        <p:nvSpPr>
          <p:cNvPr id="1048614" name="TextBox 1"/>
          <p:cNvSpPr txBox="1"/>
          <p:nvPr/>
        </p:nvSpPr>
        <p:spPr>
          <a:xfrm>
            <a:off x="1384300" y="6210300"/>
            <a:ext cx="2159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Oyster</a:t>
            </a:r>
          </a:p>
        </p:txBody>
      </p:sp>
      <p:sp>
        <p:nvSpPr>
          <p:cNvPr id="1048615" name="TextBox 1"/>
          <p:cNvSpPr txBox="1"/>
          <p:nvPr/>
        </p:nvSpPr>
        <p:spPr>
          <a:xfrm>
            <a:off x="2743200" y="6210300"/>
            <a:ext cx="7620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Mild,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delicate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p:txBody>
      </p:sp>
      <p:sp>
        <p:nvSpPr>
          <p:cNvPr id="1048616" name="TextBox 1"/>
          <p:cNvSpPr txBox="1"/>
          <p:nvPr/>
        </p:nvSpPr>
        <p:spPr>
          <a:xfrm>
            <a:off x="4114800" y="6223000"/>
            <a:ext cx="787400" cy="59817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Sautéing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butter</a:t>
            </a:r>
          </a:p>
          <a:p>
            <a:pPr>
              <a:lnSpc>
                <a:spcPts val="1400"/>
              </a:lnSpc>
            </a:pP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onion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brings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out</a:t>
            </a:r>
          </a:p>
          <a:p>
            <a:pPr>
              <a:lnSpc>
                <a:spcPts val="1400"/>
              </a:lnSpc>
            </a:pPr>
            <a:r>
              <a:rPr lang="en-US" altLang="zh-CN" sz="996" dirty="0">
                <a:solidFill>
                  <a:srgbClr val="000000"/>
                </a:solidFill>
                <a:latin typeface="Corbel" pitchFamily="18" charset="0"/>
                <a:cs typeface="Corbel" pitchFamily="18" charset="0"/>
              </a:rPr>
              <a:t>their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best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p:txBody>
      </p:sp>
      <p:sp>
        <p:nvSpPr>
          <p:cNvPr id="1048617" name="TextBox 1"/>
          <p:cNvSpPr txBox="1"/>
          <p:nvPr/>
        </p:nvSpPr>
        <p:spPr>
          <a:xfrm>
            <a:off x="5499100" y="6223000"/>
            <a:ext cx="850900" cy="59817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Add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linguine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p>
          <a:p>
            <a:pPr>
              <a:lnSpc>
                <a:spcPts val="1400"/>
              </a:lnSpc>
            </a:pPr>
            <a:r>
              <a:rPr lang="en-US" altLang="zh-CN" sz="996" dirty="0">
                <a:solidFill>
                  <a:srgbClr val="000000"/>
                </a:solidFill>
                <a:latin typeface="Corbel" pitchFamily="18" charset="0"/>
                <a:cs typeface="Corbel" pitchFamily="18" charset="0"/>
              </a:rPr>
              <a:t>sliced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steak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pPr>
            <a:r>
              <a:rPr lang="en-US" altLang="zh-CN" sz="996" dirty="0">
                <a:solidFill>
                  <a:srgbClr val="000000"/>
                </a:solidFill>
                <a:latin typeface="Corbel" pitchFamily="18" charset="0"/>
                <a:cs typeface="Corbel" pitchFamily="18" charset="0"/>
              </a:rPr>
              <a:t>sprinkle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parmesan</a:t>
            </a:r>
          </a:p>
        </p:txBody>
      </p:sp>
      <p:sp>
        <p:nvSpPr>
          <p:cNvPr id="1048618" name="TextBox 1"/>
          <p:cNvSpPr txBox="1"/>
          <p:nvPr/>
        </p:nvSpPr>
        <p:spPr>
          <a:xfrm>
            <a:off x="1384300" y="7137400"/>
            <a:ext cx="3175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Maiitake</a:t>
            </a:r>
          </a:p>
        </p:txBody>
      </p:sp>
      <p:sp>
        <p:nvSpPr>
          <p:cNvPr id="1048619" name="TextBox 1"/>
          <p:cNvSpPr txBox="1"/>
          <p:nvPr/>
        </p:nvSpPr>
        <p:spPr>
          <a:xfrm>
            <a:off x="2743200" y="7137400"/>
            <a:ext cx="8128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Distinctive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aroma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p:txBody>
      </p:sp>
      <p:sp>
        <p:nvSpPr>
          <p:cNvPr id="1048620" name="TextBox 1"/>
          <p:cNvSpPr txBox="1"/>
          <p:nvPr/>
        </p:nvSpPr>
        <p:spPr>
          <a:xfrm>
            <a:off x="4114800" y="6769100"/>
            <a:ext cx="2133600" cy="705485"/>
          </a:xfrm>
          <a:prstGeom prst="rect">
            <a:avLst/>
          </a:prstGeom>
          <a:noFill/>
        </p:spPr>
        <p:txBody>
          <a:bodyPr wrap="none" lIns="0" tIns="0" rIns="0" rtlCol="0">
            <a:spAutoFit/>
          </a:bodyPr>
          <a:lstStyle/>
          <a:p>
            <a:pPr>
              <a:lnSpc>
                <a:spcPts val="900"/>
              </a:lnSpc>
              <a:tabLst>
                <a:tab pos="1384300" algn="l"/>
              </a:tabLst>
            </a:pPr>
            <a:r>
              <a:rPr lang="en-US" altLang="zh-CN" dirty="0"/>
              <a:t>	</a:t>
            </a:r>
            <a:r>
              <a:rPr lang="en-US" altLang="zh-CN" sz="996" dirty="0">
                <a:solidFill>
                  <a:srgbClr val="000000"/>
                </a:solidFill>
                <a:latin typeface="Corbel" pitchFamily="18" charset="0"/>
                <a:cs typeface="Corbel" pitchFamily="18" charset="0"/>
              </a:rPr>
              <a:t>cheese</a:t>
            </a:r>
          </a:p>
          <a:p>
            <a:pPr>
              <a:lnSpc>
                <a:spcPts val="1000"/>
              </a:lnSpc>
            </a:pPr>
            <a:endParaRPr lang="en-US" altLang="zh-CN" dirty="0"/>
          </a:p>
          <a:p>
            <a:pPr>
              <a:lnSpc>
                <a:spcPts val="1000"/>
              </a:lnSpc>
            </a:pPr>
            <a:endParaRPr lang="en-US" altLang="zh-CN" dirty="0"/>
          </a:p>
          <a:p>
            <a:pPr>
              <a:lnSpc>
                <a:spcPts val="1000"/>
              </a:lnSpc>
              <a:tabLst>
                <a:tab pos="1384300" algn="l"/>
              </a:tabLst>
            </a:pPr>
            <a:r>
              <a:rPr lang="en-US" altLang="zh-CN" sz="996" dirty="0">
                <a:solidFill>
                  <a:srgbClr val="000000"/>
                </a:solidFill>
                <a:latin typeface="Corbel" pitchFamily="18" charset="0"/>
                <a:cs typeface="Corbel" pitchFamily="18" charset="0"/>
              </a:rPr>
              <a:t>Lightly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sauté</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richer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any</a:t>
            </a:r>
          </a:p>
        </p:txBody>
      </p:sp>
      <p:sp>
        <p:nvSpPr>
          <p:cNvPr id="1048621" name="TextBox 1"/>
          <p:cNvSpPr txBox="1"/>
          <p:nvPr/>
        </p:nvSpPr>
        <p:spPr>
          <a:xfrm>
            <a:off x="1384300" y="8115300"/>
            <a:ext cx="304800" cy="18542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Shiitake</a:t>
            </a:r>
          </a:p>
        </p:txBody>
      </p:sp>
      <p:sp>
        <p:nvSpPr>
          <p:cNvPr id="1048622" name="TextBox 1"/>
          <p:cNvSpPr txBox="1"/>
          <p:nvPr/>
        </p:nvSpPr>
        <p:spPr>
          <a:xfrm>
            <a:off x="2743200" y="7353300"/>
            <a:ext cx="800100" cy="145161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rich,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woody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pPr>
            <a:r>
              <a:rPr lang="en-US" altLang="zh-CN" sz="996" dirty="0">
                <a:solidFill>
                  <a:srgbClr val="000000"/>
                </a:solidFill>
                <a:latin typeface="Corbel" pitchFamily="18" charset="0"/>
                <a:cs typeface="Corbel" pitchFamily="18" charset="0"/>
              </a:rPr>
              <a:t>Rich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woody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when</a:t>
            </a:r>
          </a:p>
          <a:p>
            <a:pPr>
              <a:lnSpc>
                <a:spcPts val="1400"/>
              </a:lnSpc>
            </a:pPr>
            <a:r>
              <a:rPr lang="en-US" altLang="zh-CN" sz="996" dirty="0">
                <a:solidFill>
                  <a:srgbClr val="000000"/>
                </a:solidFill>
                <a:latin typeface="Corbel" pitchFamily="18" charset="0"/>
                <a:cs typeface="Corbel" pitchFamily="18" charset="0"/>
              </a:rPr>
              <a:t>cooked</a:t>
            </a:r>
          </a:p>
        </p:txBody>
      </p:sp>
      <p:sp>
        <p:nvSpPr>
          <p:cNvPr id="1048623" name="TextBox 1"/>
          <p:cNvSpPr txBox="1"/>
          <p:nvPr/>
        </p:nvSpPr>
        <p:spPr>
          <a:xfrm>
            <a:off x="4114800" y="7353300"/>
            <a:ext cx="863600" cy="145161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oil</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pPr>
            <a:r>
              <a:rPr lang="en-US" altLang="zh-CN" sz="996" dirty="0">
                <a:solidFill>
                  <a:srgbClr val="000000"/>
                </a:solidFill>
                <a:latin typeface="Corbel" pitchFamily="18" charset="0"/>
                <a:cs typeface="Corbel" pitchFamily="18" charset="0"/>
              </a:rPr>
              <a:t>These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best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when</a:t>
            </a:r>
          </a:p>
          <a:p>
            <a:pPr>
              <a:lnSpc>
                <a:spcPts val="1400"/>
              </a:lnSpc>
            </a:pPr>
            <a:r>
              <a:rPr lang="en-US" altLang="zh-CN" sz="996" dirty="0">
                <a:solidFill>
                  <a:srgbClr val="000000"/>
                </a:solidFill>
                <a:latin typeface="Corbel" pitchFamily="18" charset="0"/>
                <a:cs typeface="Corbel" pitchFamily="18" charset="0"/>
              </a:rPr>
              <a:t>cooked</a:t>
            </a:r>
          </a:p>
        </p:txBody>
      </p:sp>
      <p:sp>
        <p:nvSpPr>
          <p:cNvPr id="1048624" name="TextBox 1"/>
          <p:cNvSpPr txBox="1"/>
          <p:nvPr/>
        </p:nvSpPr>
        <p:spPr>
          <a:xfrm>
            <a:off x="5499100" y="7353300"/>
            <a:ext cx="990600" cy="1283970"/>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recipe,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use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maiitakes.</a:t>
            </a:r>
          </a:p>
          <a:p>
            <a:pPr>
              <a:lnSpc>
                <a:spcPts val="1400"/>
              </a:lnSpc>
            </a:pPr>
            <a:r>
              <a:rPr lang="en-US" altLang="zh-CN" sz="996" dirty="0">
                <a:solidFill>
                  <a:srgbClr val="000000"/>
                </a:solidFill>
                <a:latin typeface="Corbel" pitchFamily="18" charset="0"/>
                <a:cs typeface="Corbel" pitchFamily="18" charset="0"/>
              </a:rPr>
              <a:t>Can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main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a:t>
            </a:r>
          </a:p>
          <a:p>
            <a:pPr>
              <a:lnSpc>
                <a:spcPts val="1400"/>
              </a:lnSpc>
            </a:pPr>
            <a:r>
              <a:rPr lang="en-US" altLang="zh-CN" sz="996" dirty="0">
                <a:solidFill>
                  <a:srgbClr val="000000"/>
                </a:solidFill>
                <a:latin typeface="Corbel" pitchFamily="18" charset="0"/>
                <a:cs typeface="Corbel" pitchFamily="18" charset="0"/>
              </a:rPr>
              <a:t>ingredient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side</a:t>
            </a:r>
          </a:p>
          <a:p>
            <a:pPr>
              <a:lnSpc>
                <a:spcPts val="1400"/>
              </a:lnSpc>
            </a:pPr>
            <a:r>
              <a:rPr lang="en-US" altLang="zh-CN" sz="996" dirty="0">
                <a:solidFill>
                  <a:srgbClr val="000000"/>
                </a:solidFill>
                <a:latin typeface="Corbel" pitchFamily="18" charset="0"/>
                <a:cs typeface="Corbel" pitchFamily="18" charset="0"/>
              </a:rPr>
              <a:t>dishes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soup</a:t>
            </a:r>
          </a:p>
          <a:p>
            <a:pPr>
              <a:lnSpc>
                <a:spcPts val="1900"/>
              </a:lnSpc>
            </a:pPr>
            <a:r>
              <a:rPr lang="en-US" altLang="zh-CN" sz="996" dirty="0">
                <a:solidFill>
                  <a:srgbClr val="000000"/>
                </a:solidFill>
                <a:latin typeface="Corbel" pitchFamily="18" charset="0"/>
                <a:cs typeface="Corbel" pitchFamily="18" charset="0"/>
              </a:rPr>
              <a:t>Try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stir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fries,</a:t>
            </a:r>
          </a:p>
          <a:p>
            <a:pPr>
              <a:lnSpc>
                <a:spcPts val="1400"/>
              </a:lnSpc>
            </a:pPr>
            <a:r>
              <a:rPr lang="en-US" altLang="zh-CN" sz="996" dirty="0">
                <a:solidFill>
                  <a:srgbClr val="000000"/>
                </a:solidFill>
                <a:latin typeface="Corbel" pitchFamily="18" charset="0"/>
                <a:cs typeface="Corbel" pitchFamily="18" charset="0"/>
              </a:rPr>
              <a:t>pastas,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soups,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entrees,</a:t>
            </a:r>
          </a:p>
        </p:txBody>
      </p:sp>
      <p:sp>
        <p:nvSpPr>
          <p:cNvPr id="1048625" name="TextBox 1"/>
          <p:cNvSpPr txBox="1"/>
          <p:nvPr/>
        </p:nvSpPr>
        <p:spPr>
          <a:xfrm>
            <a:off x="5499100" y="8496300"/>
            <a:ext cx="850900" cy="391795"/>
          </a:xfrm>
          <a:prstGeom prst="rect">
            <a:avLst/>
          </a:prstGeom>
          <a:noFill/>
        </p:spPr>
        <p:txBody>
          <a:bodyPr wrap="none" lIns="0" tIns="0" rIns="0" rtlCol="0">
            <a:spAutoFit/>
          </a:bodyPr>
          <a:lstStyle/>
          <a:p>
            <a:pPr>
              <a:lnSpc>
                <a:spcPts val="900"/>
              </a:lnSpc>
            </a:pP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sides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meaty</a:t>
            </a:r>
          </a:p>
          <a:p>
            <a:pPr>
              <a:lnSpc>
                <a:spcPts val="1400"/>
              </a:lnSpc>
            </a:pPr>
            <a:r>
              <a:rPr lang="en-US" altLang="zh-CN" sz="996" dirty="0">
                <a:solidFill>
                  <a:srgbClr val="000000"/>
                </a:solidFill>
                <a:latin typeface="Corbel" pitchFamily="18" charset="0"/>
                <a:cs typeface="Corbel" pitchFamily="18" charset="0"/>
              </a:rPr>
              <a:t>flavor.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Freeform 3"/>
          <p:cNvSpPr/>
          <p:nvPr/>
        </p:nvSpPr>
        <p:spPr>
          <a:xfrm>
            <a:off x="5597652" y="1624583"/>
            <a:ext cx="1351788" cy="6096"/>
          </a:xfrm>
          <a:custGeom>
            <a:avLst/>
            <a:gdLst>
              <a:gd name="connsiteX0" fmla="*/ 0 w 1351788"/>
              <a:gd name="connsiteY0" fmla="*/ 3048 h 6096"/>
              <a:gd name="connsiteX1" fmla="*/ 1351788 w 1351788"/>
              <a:gd name="connsiteY1" fmla="*/ 3048 h 6096"/>
            </a:gdLst>
            <a:ahLst/>
            <a:cxnLst>
              <a:cxn ang="0">
                <a:pos x="connsiteX0" y="connsiteY0"/>
              </a:cxn>
              <a:cxn ang="1">
                <a:pos x="connsiteX1" y="connsiteY1"/>
              </a:cxn>
            </a:cxnLst>
            <a:rect l="l" t="t" r="r" b="b"/>
            <a:pathLst>
              <a:path w="1351788" h="6096">
                <a:moveTo>
                  <a:pt x="0" y="3048"/>
                </a:moveTo>
                <a:lnTo>
                  <a:pt x="1351788" y="3048"/>
                </a:lnTo>
              </a:path>
            </a:pathLst>
          </a:custGeom>
          <a:ln w="0">
            <a:solidFill>
              <a:srgbClr val="CC003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97154" name="Picture 3"/>
          <p:cNvPicPr>
            <a:picLocks noChangeAspect="1" noChangeArrowheads="1"/>
          </p:cNvPicPr>
          <p:nvPr/>
        </p:nvPicPr>
        <p:blipFill>
          <a:blip r:embed="rId2"/>
          <a:srcRect/>
          <a:stretch>
            <a:fillRect/>
          </a:stretch>
        </p:blipFill>
        <p:spPr bwMode="auto">
          <a:xfrm>
            <a:off x="635000" y="114300"/>
            <a:ext cx="4457700" cy="4457700"/>
          </a:xfrm>
          <a:prstGeom prst="rect">
            <a:avLst/>
          </a:prstGeom>
          <a:noFill/>
        </p:spPr>
      </p:pic>
      <p:pic>
        <p:nvPicPr>
          <p:cNvPr id="2097155" name="Picture 3"/>
          <p:cNvPicPr>
            <a:picLocks noChangeAspect="1" noChangeArrowheads="1"/>
          </p:cNvPicPr>
          <p:nvPr/>
        </p:nvPicPr>
        <p:blipFill>
          <a:blip r:embed="rId3"/>
          <a:srcRect/>
          <a:stretch>
            <a:fillRect/>
          </a:stretch>
        </p:blipFill>
        <p:spPr bwMode="auto">
          <a:xfrm>
            <a:off x="5232400" y="800100"/>
            <a:ext cx="1905000" cy="3987800"/>
          </a:xfrm>
          <a:prstGeom prst="rect">
            <a:avLst/>
          </a:prstGeom>
          <a:noFill/>
        </p:spPr>
      </p:pic>
      <p:pic>
        <p:nvPicPr>
          <p:cNvPr id="2097156" name="Picture 3"/>
          <p:cNvPicPr>
            <a:picLocks noChangeAspect="1" noChangeArrowheads="1"/>
          </p:cNvPicPr>
          <p:nvPr/>
        </p:nvPicPr>
        <p:blipFill>
          <a:blip r:embed="rId4"/>
          <a:srcRect/>
          <a:stretch>
            <a:fillRect/>
          </a:stretch>
        </p:blipFill>
        <p:spPr bwMode="auto">
          <a:xfrm>
            <a:off x="482600" y="5499100"/>
            <a:ext cx="6807200" cy="4064000"/>
          </a:xfrm>
          <a:prstGeom prst="rect">
            <a:avLst/>
          </a:prstGeom>
          <a:noFill/>
        </p:spPr>
      </p:pic>
      <p:sp>
        <p:nvSpPr>
          <p:cNvPr id="1048627" name="TextBox 1"/>
          <p:cNvSpPr txBox="1"/>
          <p:nvPr/>
        </p:nvSpPr>
        <p:spPr>
          <a:xfrm>
            <a:off x="5588000" y="4203700"/>
            <a:ext cx="1079500" cy="429260"/>
          </a:xfrm>
          <a:prstGeom prst="rect">
            <a:avLst/>
          </a:prstGeom>
          <a:noFill/>
        </p:spPr>
        <p:txBody>
          <a:bodyPr wrap="none" lIns="0" tIns="0" rIns="0" rtlCol="0">
            <a:spAutoFit/>
          </a:bodyPr>
          <a:lstStyle/>
          <a:p>
            <a:pPr>
              <a:lnSpc>
                <a:spcPts val="1100"/>
              </a:lnSpc>
            </a:pPr>
            <a:r>
              <a:rPr lang="en-US" altLang="zh-CN" sz="1104" dirty="0">
                <a:solidFill>
                  <a:srgbClr val="000000"/>
                </a:solidFill>
                <a:latin typeface="Corbel" pitchFamily="18" charset="0"/>
                <a:cs typeface="Corbel" pitchFamily="18" charset="0"/>
              </a:rPr>
              <a:t>4.9mg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ergothi-</a:t>
            </a:r>
          </a:p>
          <a:p>
            <a:pPr>
              <a:lnSpc>
                <a:spcPts val="1300"/>
              </a:lnSpc>
            </a:pPr>
            <a:r>
              <a:rPr lang="en-US" altLang="zh-CN" sz="1104" dirty="0">
                <a:solidFill>
                  <a:srgbClr val="000000"/>
                </a:solidFill>
                <a:latin typeface="Corbel" pitchFamily="18" charset="0"/>
                <a:cs typeface="Corbel" pitchFamily="18" charset="0"/>
              </a:rPr>
              <a:t>oneinine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(Gerger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2013).</a:t>
            </a:r>
          </a:p>
        </p:txBody>
      </p:sp>
      <p:sp>
        <p:nvSpPr>
          <p:cNvPr id="1048628" name="TextBox 1"/>
          <p:cNvSpPr txBox="1"/>
          <p:nvPr/>
        </p:nvSpPr>
        <p:spPr>
          <a:xfrm>
            <a:off x="914400" y="4305300"/>
            <a:ext cx="3175000" cy="2475230"/>
          </a:xfrm>
          <a:prstGeom prst="rect">
            <a:avLst/>
          </a:prstGeom>
          <a:noFill/>
        </p:spPr>
        <p:txBody>
          <a:bodyPr wrap="none" lIns="0" tIns="0" rIns="0" rtlCol="0">
            <a:spAutoFit/>
          </a:bodyPr>
          <a:lstStyle/>
          <a:p>
            <a:pPr>
              <a:lnSpc>
                <a:spcPts val="1100"/>
              </a:lnSpc>
            </a:pPr>
            <a:r>
              <a:rPr lang="en-US" altLang="zh-CN" sz="1104" dirty="0">
                <a:solidFill>
                  <a:srgbClr val="000000"/>
                </a:solidFill>
                <a:latin typeface="Corbel" pitchFamily="18" charset="0"/>
                <a:cs typeface="Corbel" pitchFamily="18" charset="0"/>
              </a:rPr>
              <a:t>Less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colorful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but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still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nutrient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dense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vegetables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like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p>
          <a:p>
            <a:pPr>
              <a:lnSpc>
                <a:spcPts val="1300"/>
              </a:lnSpc>
            </a:pPr>
            <a:r>
              <a:rPr lang="en-US" altLang="zh-CN" sz="1104" dirty="0">
                <a:solidFill>
                  <a:srgbClr val="000000"/>
                </a:solidFill>
                <a:latin typeface="Corbel" pitchFamily="18" charset="0"/>
                <a:cs typeface="Corbel" pitchFamily="18" charset="0"/>
              </a:rPr>
              <a:t>often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ignored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more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brightly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colored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vegetables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fruits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p>
          <a:p>
            <a:pPr>
              <a:lnSpc>
                <a:spcPts val="1300"/>
              </a:lnSpc>
            </a:pPr>
            <a:r>
              <a:rPr lang="en-US" altLang="zh-CN" sz="1104" dirty="0">
                <a:solidFill>
                  <a:srgbClr val="000000"/>
                </a:solidFill>
                <a:latin typeface="Corbel" pitchFamily="18" charset="0"/>
                <a:cs typeface="Corbel" pitchFamily="18" charset="0"/>
              </a:rPr>
              <a:t>often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kept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spotlight.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unfortunate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since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p>
          <a:p>
            <a:pPr>
              <a:lnSpc>
                <a:spcPts val="1300"/>
              </a:lnSpc>
            </a:pPr>
            <a:r>
              <a:rPr lang="en-US" altLang="zh-CN" sz="1104" dirty="0">
                <a:solidFill>
                  <a:srgbClr val="000000"/>
                </a:solidFill>
                <a:latin typeface="Corbel" pitchFamily="18" charset="0"/>
                <a:cs typeface="Corbel" pitchFamily="18" charset="0"/>
              </a:rPr>
              <a:t>provide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wide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range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essential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nutrients.</a:t>
            </a:r>
          </a:p>
          <a:p>
            <a:pPr>
              <a:lnSpc>
                <a:spcPts val="1800"/>
              </a:lnSpc>
            </a:pP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some</a:t>
            </a:r>
            <a:r>
              <a:rPr lang="en-US" altLang="zh-CN" sz="1104"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B</a:t>
            </a:r>
            <a:r>
              <a:rPr lang="en-US" altLang="zh-CN" sz="1104"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vitamins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like</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Riboflavin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or</a:t>
            </a:r>
          </a:p>
          <a:p>
            <a:pPr>
              <a:lnSpc>
                <a:spcPts val="1300"/>
              </a:lnSpc>
            </a:pPr>
            <a:r>
              <a:rPr lang="en-US" altLang="zh-CN" sz="1104" b="1" dirty="0">
                <a:solidFill>
                  <a:srgbClr val="33661A"/>
                </a:solidFill>
                <a:latin typeface="Corbel" pitchFamily="18" charset="0"/>
                <a:cs typeface="Corbel" pitchFamily="18" charset="0"/>
              </a:rPr>
              <a:t>Vitamin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B2,</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Pantothenic</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acid</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or</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Vitamin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B5,</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Niacin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or</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Vitamin</a:t>
            </a:r>
          </a:p>
          <a:p>
            <a:pPr>
              <a:lnSpc>
                <a:spcPts val="1300"/>
              </a:lnSpc>
            </a:pPr>
            <a:r>
              <a:rPr lang="en-US" altLang="zh-CN" sz="1104" b="1" dirty="0">
                <a:solidFill>
                  <a:srgbClr val="33661A"/>
                </a:solidFill>
                <a:latin typeface="Corbel" pitchFamily="18" charset="0"/>
                <a:cs typeface="Corbel" pitchFamily="18" charset="0"/>
              </a:rPr>
              <a:t>B3</a:t>
            </a:r>
          </a:p>
          <a:p>
            <a:pPr>
              <a:lnSpc>
                <a:spcPts val="1800"/>
              </a:lnSpc>
            </a:pPr>
            <a:r>
              <a:rPr lang="en-US" altLang="zh-CN" sz="1104" dirty="0">
                <a:solidFill>
                  <a:srgbClr val="000000"/>
                </a:solidFill>
                <a:latin typeface="Corbel" pitchFamily="18" charset="0"/>
                <a:cs typeface="Corbel" pitchFamily="18" charset="0"/>
              </a:rPr>
              <a:t>These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vitamins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play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essential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role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nervous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system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p>
          <a:p>
            <a:pPr>
              <a:lnSpc>
                <a:spcPts val="1300"/>
              </a:lnSpc>
            </a:pPr>
            <a:r>
              <a:rPr lang="en-US" altLang="zh-CN" sz="1104" dirty="0">
                <a:solidFill>
                  <a:srgbClr val="000000"/>
                </a:solidFill>
                <a:latin typeface="Corbel" pitchFamily="18" charset="0"/>
                <a:cs typeface="Corbel" pitchFamily="18" charset="0"/>
              </a:rPr>
              <a:t>provide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energy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breaking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down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carbohydrate,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protein.</a:t>
            </a:r>
          </a:p>
          <a:p>
            <a:pPr>
              <a:lnSpc>
                <a:spcPts val="1800"/>
              </a:lnSpc>
            </a:pP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some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important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minerals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like</a:t>
            </a:r>
          </a:p>
          <a:p>
            <a:pPr>
              <a:lnSpc>
                <a:spcPts val="1300"/>
              </a:lnSpc>
            </a:pP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potassium,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copper.</a:t>
            </a:r>
          </a:p>
        </p:txBody>
      </p:sp>
      <p:sp>
        <p:nvSpPr>
          <p:cNvPr id="1048629" name="TextBox 1"/>
          <p:cNvSpPr txBox="1"/>
          <p:nvPr/>
        </p:nvSpPr>
        <p:spPr>
          <a:xfrm>
            <a:off x="914400" y="6375400"/>
            <a:ext cx="101600" cy="2118360"/>
          </a:xfrm>
          <a:prstGeom prst="rect">
            <a:avLst/>
          </a:prstGeom>
          <a:noFill/>
        </p:spPr>
        <p:txBody>
          <a:bodyPr wrap="none" lIns="0" tIns="0" rIns="0" rtlCol="0">
            <a:spAutoFit/>
          </a:bodyPr>
          <a:lstStyle/>
          <a:p>
            <a:pPr>
              <a:lnSpc>
                <a:spcPts val="1200"/>
              </a:lnSpc>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pPr>
            <a:r>
              <a:rPr lang="en-US" altLang="zh-CN" sz="996" dirty="0">
                <a:solidFill>
                  <a:srgbClr val="000000"/>
                </a:solidFill>
                <a:latin typeface="Segoe UI Symbol" pitchFamily="18" charset="0"/>
                <a:cs typeface="Segoe UI Symbol" pitchFamily="18" charset="0"/>
              </a:rPr>
              <a:t></a:t>
            </a:r>
          </a:p>
        </p:txBody>
      </p:sp>
      <p:sp>
        <p:nvSpPr>
          <p:cNvPr id="1048630" name="TextBox 1"/>
          <p:cNvSpPr txBox="1"/>
          <p:nvPr/>
        </p:nvSpPr>
        <p:spPr>
          <a:xfrm>
            <a:off x="1143000" y="6400800"/>
            <a:ext cx="3111500" cy="2408555"/>
          </a:xfrm>
          <a:prstGeom prst="rect">
            <a:avLst/>
          </a:prstGeom>
          <a:noFill/>
        </p:spPr>
        <p:txBody>
          <a:bodyPr wrap="none" lIns="0" tIns="0" rIns="0" rtlCol="0">
            <a:spAutoFit/>
          </a:bodyPr>
          <a:lstStyle/>
          <a:p>
            <a:pPr>
              <a:lnSpc>
                <a:spcPts val="1100"/>
              </a:lnSpc>
            </a:pPr>
            <a:r>
              <a:rPr lang="en-US" altLang="zh-CN" sz="1104" b="1" dirty="0">
                <a:solidFill>
                  <a:srgbClr val="33661A"/>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antioxidant,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can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keep</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body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cells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healthy</a:t>
            </a:r>
          </a:p>
          <a:p>
            <a:pPr>
              <a:lnSpc>
                <a:spcPts val="1300"/>
              </a:lnSpc>
            </a:pP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prevent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heart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disease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cancer.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promotes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p>
          <a:p>
            <a:pPr>
              <a:lnSpc>
                <a:spcPts val="1300"/>
              </a:lnSpc>
            </a:pPr>
            <a:r>
              <a:rPr lang="en-US" altLang="zh-CN" sz="1104" dirty="0">
                <a:solidFill>
                  <a:srgbClr val="000000"/>
                </a:solidFill>
                <a:latin typeface="Corbel" pitchFamily="18" charset="0"/>
                <a:cs typeface="Corbel" pitchFamily="18" charset="0"/>
              </a:rPr>
              <a:t>strong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immune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system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fertility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pPr>
            <a:r>
              <a:rPr lang="en-US" altLang="zh-CN" sz="1104" dirty="0">
                <a:solidFill>
                  <a:srgbClr val="000000"/>
                </a:solidFill>
                <a:latin typeface="Corbel" pitchFamily="18" charset="0"/>
                <a:cs typeface="Corbel" pitchFamily="18" charset="0"/>
              </a:rPr>
              <a:t>richest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vegetable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especially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news</a:t>
            </a:r>
          </a:p>
          <a:p>
            <a:pPr>
              <a:lnSpc>
                <a:spcPts val="1300"/>
              </a:lnSpc>
            </a:pPr>
            <a:r>
              <a:rPr lang="en-US" altLang="zh-CN" sz="1104" dirty="0">
                <a:solidFill>
                  <a:srgbClr val="000000"/>
                </a:solidFill>
                <a:latin typeface="Corbel" pitchFamily="18" charset="0"/>
                <a:cs typeface="Corbel" pitchFamily="18" charset="0"/>
              </a:rPr>
              <a:t>for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vegetarians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since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often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found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animal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foods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p>
          <a:p>
            <a:pPr>
              <a:lnSpc>
                <a:spcPts val="1800"/>
              </a:lnSpc>
            </a:pPr>
            <a:r>
              <a:rPr lang="en-US" altLang="zh-CN" sz="1104" b="1" dirty="0">
                <a:solidFill>
                  <a:srgbClr val="33661A"/>
                </a:solidFill>
                <a:latin typeface="Corbel" pitchFamily="18" charset="0"/>
                <a:cs typeface="Corbel" pitchFamily="18" charset="0"/>
              </a:rPr>
              <a:t>Copper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keeps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our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bones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nerves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healthy.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Moreover,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copper</a:t>
            </a:r>
          </a:p>
          <a:p>
            <a:pPr>
              <a:lnSpc>
                <a:spcPts val="1300"/>
              </a:lnSpc>
            </a:pPr>
            <a:r>
              <a:rPr lang="en-US" altLang="zh-CN" sz="1106" dirty="0">
                <a:solidFill>
                  <a:srgbClr val="000000"/>
                </a:solidFill>
                <a:latin typeface="Corbel" pitchFamily="18" charset="0"/>
                <a:cs typeface="Corbel" pitchFamily="18" charset="0"/>
              </a:rPr>
              <a:t>helps</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make</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red</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blood</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cells</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which</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carry</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oxygen</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throughout</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the</a:t>
            </a:r>
          </a:p>
          <a:p>
            <a:pPr>
              <a:lnSpc>
                <a:spcPts val="1300"/>
              </a:lnSpc>
            </a:pPr>
            <a:r>
              <a:rPr lang="en-US" altLang="zh-CN" sz="1104" dirty="0">
                <a:solidFill>
                  <a:srgbClr val="000000"/>
                </a:solidFill>
                <a:latin typeface="Corbel" pitchFamily="18" charset="0"/>
                <a:cs typeface="Corbel" pitchFamily="18" charset="0"/>
              </a:rPr>
              <a:t>body.</a:t>
            </a:r>
          </a:p>
          <a:p>
            <a:pPr>
              <a:lnSpc>
                <a:spcPts val="1800"/>
              </a:lnSpc>
            </a:pPr>
            <a:r>
              <a:rPr lang="en-US" altLang="zh-CN" sz="1104" b="1" dirty="0">
                <a:solidFill>
                  <a:srgbClr val="33661A"/>
                </a:solidFill>
                <a:latin typeface="Corbel" pitchFamily="18" charset="0"/>
                <a:cs typeface="Corbel" pitchFamily="18" charset="0"/>
              </a:rPr>
              <a:t>Potassium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helps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control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blood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pressure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since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helps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maintain</a:t>
            </a:r>
          </a:p>
          <a:p>
            <a:pPr>
              <a:lnSpc>
                <a:spcPts val="1300"/>
              </a:lnSpc>
            </a:pPr>
            <a:r>
              <a:rPr lang="en-US" altLang="zh-CN" sz="1104" dirty="0">
                <a:solidFill>
                  <a:srgbClr val="000000"/>
                </a:solidFill>
                <a:latin typeface="Corbel" pitchFamily="18" charset="0"/>
                <a:cs typeface="Corbel" pitchFamily="18" charset="0"/>
              </a:rPr>
              <a:t>normal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fluid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mineral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balance.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helps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nerves,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pPr>
            <a:r>
              <a:rPr lang="en-US" altLang="zh-CN" sz="1104" dirty="0">
                <a:solidFill>
                  <a:srgbClr val="000000"/>
                </a:solidFill>
                <a:latin typeface="Corbel" pitchFamily="18" charset="0"/>
                <a:cs typeface="Corbel" pitchFamily="18" charset="0"/>
              </a:rPr>
              <a:t>heart,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other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muscles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function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normally.</a:t>
            </a:r>
          </a:p>
        </p:txBody>
      </p:sp>
      <p:sp>
        <p:nvSpPr>
          <p:cNvPr id="1048631" name="TextBox 1"/>
          <p:cNvSpPr txBox="1"/>
          <p:nvPr/>
        </p:nvSpPr>
        <p:spPr>
          <a:xfrm>
            <a:off x="1828800" y="571500"/>
            <a:ext cx="3048000" cy="4777739"/>
          </a:xfrm>
          <a:prstGeom prst="rect">
            <a:avLst/>
          </a:prstGeom>
          <a:noFill/>
        </p:spPr>
        <p:txBody>
          <a:bodyPr wrap="none" lIns="0" tIns="0" rIns="0" rtlCol="0">
            <a:spAutoFit/>
          </a:bodyPr>
          <a:lstStyle/>
          <a:p>
            <a:pPr>
              <a:lnSpc>
                <a:spcPts val="2000"/>
              </a:lnSpc>
              <a:tabLst>
                <a:tab pos="3759200" algn="l"/>
                <a:tab pos="3797300" algn="l"/>
              </a:tabLst>
            </a:pPr>
            <a:r>
              <a:rPr lang="en-US" altLang="zh-CN" sz="2004" b="1" dirty="0">
                <a:solidFill>
                  <a:srgbClr val="000000"/>
                </a:solidFill>
                <a:latin typeface="Corbel" pitchFamily="18" charset="0"/>
                <a:cs typeface="Corbel" pitchFamily="18" charset="0"/>
              </a:rPr>
              <a:t>Mushrooms:</a:t>
            </a:r>
            <a:r>
              <a:rPr lang="en-US" altLang="zh-CN" sz="2004" b="1" dirty="0">
                <a:latin typeface="Times New Roman" pitchFamily="18" charset="0"/>
                <a:cs typeface="Times New Roman" pitchFamily="18" charset="0"/>
              </a:rPr>
              <a:t> </a:t>
            </a:r>
            <a:r>
              <a:rPr lang="en-US" altLang="zh-CN" sz="2004" b="1" dirty="0">
                <a:solidFill>
                  <a:srgbClr val="000000"/>
                </a:solidFill>
                <a:latin typeface="Corbel" pitchFamily="18" charset="0"/>
                <a:cs typeface="Corbel" pitchFamily="18" charset="0"/>
              </a:rPr>
              <a:t>Nature’s</a:t>
            </a:r>
            <a:r>
              <a:rPr lang="en-US" altLang="zh-CN" sz="2004" b="1" dirty="0">
                <a:latin typeface="Times New Roman" pitchFamily="18" charset="0"/>
                <a:cs typeface="Times New Roman" pitchFamily="18" charset="0"/>
              </a:rPr>
              <a:t> </a:t>
            </a:r>
            <a:r>
              <a:rPr lang="en-US" altLang="zh-CN" sz="2004" b="1" dirty="0">
                <a:solidFill>
                  <a:srgbClr val="000000"/>
                </a:solidFill>
                <a:latin typeface="Corbel" pitchFamily="18" charset="0"/>
                <a:cs typeface="Corbel" pitchFamily="18" charset="0"/>
              </a:rPr>
              <a:t>Hidden</a:t>
            </a:r>
            <a:r>
              <a:rPr lang="en-US" altLang="zh-CN" sz="2004" b="1" dirty="0">
                <a:latin typeface="Times New Roman" pitchFamily="18" charset="0"/>
                <a:cs typeface="Times New Roman" pitchFamily="18" charset="0"/>
              </a:rPr>
              <a:t> </a:t>
            </a:r>
            <a:r>
              <a:rPr lang="en-US" altLang="zh-CN" sz="2004" b="1" dirty="0">
                <a:solidFill>
                  <a:srgbClr val="000000"/>
                </a:solidFill>
                <a:latin typeface="Corbel" pitchFamily="18" charset="0"/>
                <a:cs typeface="Corbel" pitchFamily="18" charset="0"/>
              </a:rPr>
              <a:t>Treasures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3759200" algn="l"/>
                <a:tab pos="3797300" algn="l"/>
              </a:tabLst>
            </a:pPr>
            <a:r>
              <a:rPr lang="en-US" altLang="zh-CN" dirty="0"/>
              <a:t>	</a:t>
            </a:r>
            <a:r>
              <a:rPr lang="en-US" altLang="zh-CN" sz="1104" b="1" dirty="0">
                <a:solidFill>
                  <a:srgbClr val="000000"/>
                </a:solidFill>
                <a:latin typeface="Corbel" pitchFamily="18" charset="0"/>
                <a:cs typeface="Corbel" pitchFamily="18" charset="0"/>
              </a:rPr>
              <a:t>Ergothioneine:</a:t>
            </a:r>
            <a:r>
              <a:rPr lang="en-US" altLang="zh-CN" sz="1104" b="1"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An</a:t>
            </a:r>
          </a:p>
          <a:p>
            <a:pPr>
              <a:lnSpc>
                <a:spcPts val="1300"/>
              </a:lnSpc>
              <a:tabLst>
                <a:tab pos="3759200" algn="l"/>
                <a:tab pos="3797300" algn="l"/>
              </a:tabLst>
            </a:pPr>
            <a:r>
              <a:rPr lang="en-US" altLang="zh-CN" b="1" dirty="0"/>
              <a:t>	</a:t>
            </a:r>
            <a:r>
              <a:rPr lang="en-US" altLang="zh-CN" sz="1104" b="1" dirty="0">
                <a:solidFill>
                  <a:srgbClr val="000000"/>
                </a:solidFill>
                <a:latin typeface="Corbel" pitchFamily="18" charset="0"/>
                <a:cs typeface="Corbel" pitchFamily="18" charset="0"/>
              </a:rPr>
              <a:t>important</a:t>
            </a:r>
            <a:r>
              <a:rPr lang="en-US" altLang="zh-CN" sz="1104" b="1"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antioxidant</a:t>
            </a:r>
          </a:p>
          <a:p>
            <a:pPr>
              <a:lnSpc>
                <a:spcPts val="1000"/>
              </a:lnSpc>
            </a:pPr>
            <a:endParaRPr lang="en-US" altLang="zh-CN" dirty="0"/>
          </a:p>
          <a:p>
            <a:pPr>
              <a:lnSpc>
                <a:spcPts val="14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Ergothioneinie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nat-</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urally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occurring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antiox-</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idant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protects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body's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cells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against</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oxidative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stress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which</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may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slow</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down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aging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process.</a:t>
            </a:r>
          </a:p>
          <a:p>
            <a:pPr>
              <a:lnSpc>
                <a:spcPts val="1900"/>
              </a:lnSpc>
              <a:tabLst>
                <a:tab pos="3759200" algn="l"/>
                <a:tab pos="3797300" algn="l"/>
              </a:tabLst>
            </a:pPr>
            <a:r>
              <a:rPr lang="en-US" altLang="zh-CN" dirty="0"/>
              <a:t>		</a:t>
            </a:r>
            <a:r>
              <a:rPr lang="en-US" altLang="zh-CN" sz="1106" dirty="0">
                <a:solidFill>
                  <a:srgbClr val="000000"/>
                </a:solidFill>
                <a:latin typeface="Corbel" pitchFamily="18" charset="0"/>
                <a:cs typeface="Corbel" pitchFamily="18" charset="0"/>
              </a:rPr>
              <a:t>Mushrooms</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are</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the</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richest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erogthioneinine.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fact,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serving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white,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portabella,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or</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cremini</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provide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around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2.8</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a:xfrm>
            <a:off x="0" y="734219"/>
            <a:ext cx="7772400" cy="1143000"/>
          </a:xfrm>
        </p:spPr>
        <p:txBody>
          <a:bodyPr>
            <a:normAutofit fontScale="90000"/>
          </a:bodyPr>
          <a:lstStyle/>
          <a:p>
            <a:r>
              <a:rPr lang="en-US" sz="4900" b="1" dirty="0">
                <a:effectLst>
                  <a:outerShdw blurRad="38100" dist="38100" dir="2700000" algn="tl">
                    <a:srgbClr val="000000">
                      <a:alpha val="43137"/>
                    </a:srgbClr>
                  </a:outerShdw>
                </a:effectLst>
                <a:latin typeface="Bahnschrift SemiBold Condensed" panose="020B0502040204020203" pitchFamily="34" charset="0"/>
              </a:rPr>
              <a:t>Meaning of Mushrooms:</a:t>
            </a:r>
            <a:r>
              <a:rPr lang="en-US" dirty="0"/>
              <a:t/>
            </a:r>
            <a:br>
              <a:rPr lang="en-US" dirty="0"/>
            </a:br>
            <a:endParaRPr lang="en-US" dirty="0"/>
          </a:p>
        </p:txBody>
      </p:sp>
      <p:pic>
        <p:nvPicPr>
          <p:cNvPr id="2097157"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38" name="Content Placeholder 2"/>
          <p:cNvSpPr>
            <a:spLocks noGrp="1"/>
          </p:cNvSpPr>
          <p:nvPr>
            <p:ph idx="1"/>
          </p:nvPr>
        </p:nvSpPr>
        <p:spPr>
          <a:xfrm>
            <a:off x="200025" y="1674019"/>
            <a:ext cx="7372350" cy="7650162"/>
          </a:xfrm>
        </p:spPr>
        <p:txBody>
          <a:bodyPr>
            <a:normAutofit/>
          </a:bodyPr>
          <a:lstStyle/>
          <a:p>
            <a:pPr fontAlgn="base"/>
            <a:r>
              <a:rPr lang="en-US" sz="2400" dirty="0"/>
              <a:t>Mushrooms are the fruit bodies of edible fungi, commonly belonging to </a:t>
            </a:r>
            <a:r>
              <a:rPr lang="en-US" sz="2400" dirty="0" err="1"/>
              <a:t>Basidiomycotina</a:t>
            </a:r>
            <a:r>
              <a:rPr lang="en-US" sz="2400" dirty="0"/>
              <a:t> (</a:t>
            </a:r>
            <a:r>
              <a:rPr lang="en-US" sz="2400" dirty="0" err="1"/>
              <a:t>Agaricus</a:t>
            </a:r>
            <a:r>
              <a:rPr lang="en-US" sz="2400" dirty="0"/>
              <a:t> campestris, A. </a:t>
            </a:r>
            <a:r>
              <a:rPr lang="en-US" sz="2400" dirty="0" err="1"/>
              <a:t>brunnescens</a:t>
            </a:r>
            <a:r>
              <a:rPr lang="en-US" sz="2400" dirty="0"/>
              <a:t>, </a:t>
            </a:r>
            <a:r>
              <a:rPr lang="en-US" sz="2400" dirty="0" err="1"/>
              <a:t>Pleurotus</a:t>
            </a:r>
            <a:r>
              <a:rPr lang="en-US" sz="2400" dirty="0"/>
              <a:t> </a:t>
            </a:r>
            <a:r>
              <a:rPr lang="en-US" sz="2400" dirty="0" err="1"/>
              <a:t>sajor-caju</a:t>
            </a:r>
            <a:r>
              <a:rPr lang="en-US" sz="2400" dirty="0"/>
              <a:t>, </a:t>
            </a:r>
            <a:r>
              <a:rPr lang="en-US" sz="2400" dirty="0" err="1"/>
              <a:t>Volvariella</a:t>
            </a:r>
            <a:r>
              <a:rPr lang="en-US" sz="2400" dirty="0"/>
              <a:t> </a:t>
            </a:r>
            <a:r>
              <a:rPr lang="en-US" sz="2400" dirty="0" err="1"/>
              <a:t>volvacea</a:t>
            </a:r>
            <a:r>
              <a:rPr lang="en-US" sz="2400" dirty="0"/>
              <a:t> etc.) and rarely to </a:t>
            </a:r>
            <a:r>
              <a:rPr lang="en-US" sz="2400" dirty="0" err="1"/>
              <a:t>Ascomycotina</a:t>
            </a:r>
            <a:r>
              <a:rPr lang="en-US" sz="2400" dirty="0"/>
              <a:t> (</a:t>
            </a:r>
            <a:r>
              <a:rPr lang="en-US" sz="2400" dirty="0" err="1"/>
              <a:t>Morchella</a:t>
            </a:r>
            <a:r>
              <a:rPr lang="en-US" sz="2400" dirty="0"/>
              <a:t> </a:t>
            </a:r>
            <a:r>
              <a:rPr lang="en-US" sz="2400" dirty="0" err="1"/>
              <a:t>conica</a:t>
            </a:r>
            <a:r>
              <a:rPr lang="en-US" sz="2400" dirty="0"/>
              <a:t>, M. esculenta).</a:t>
            </a:r>
          </a:p>
          <a:p>
            <a:pPr fontAlgn="base"/>
            <a:r>
              <a:rPr lang="en-US" sz="2400" dirty="0"/>
              <a:t>The mushrooms were used as food since long back, probably from 3000 B.C. as per ancient Indian literature. </a:t>
            </a:r>
          </a:p>
          <a:p>
            <a:pPr fontAlgn="base"/>
            <a:r>
              <a:rPr lang="en-US" sz="2400" dirty="0"/>
              <a:t>Since that time, the mushrooms are being consumed in different countries like Greece, Egypt, France etc. </a:t>
            </a:r>
          </a:p>
          <a:p>
            <a:pPr fontAlgn="base"/>
            <a:r>
              <a:rPr lang="en-US" sz="2400" dirty="0"/>
              <a:t>The Greeks and Romans described mushrooms as “food for the god”. During that period, people consumed the mush­rooms after collecting them from their natural habitat.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3"/>
          <p:cNvPicPr>
            <a:picLocks noChangeAspect="1" noChangeArrowheads="1"/>
          </p:cNvPicPr>
          <p:nvPr/>
        </p:nvPicPr>
        <p:blipFill>
          <a:blip r:embed="rId2"/>
          <a:srcRect/>
          <a:stretch>
            <a:fillRect/>
          </a:stretch>
        </p:blipFill>
        <p:spPr bwMode="auto">
          <a:xfrm>
            <a:off x="685800" y="5738812"/>
            <a:ext cx="6807200" cy="4064000"/>
          </a:xfrm>
          <a:prstGeom prst="rect">
            <a:avLst/>
          </a:prstGeom>
          <a:noFill/>
        </p:spPr>
      </p:pic>
      <p:sp>
        <p:nvSpPr>
          <p:cNvPr id="1048639" name="Content Placeholder 2"/>
          <p:cNvSpPr>
            <a:spLocks noGrp="1"/>
          </p:cNvSpPr>
          <p:nvPr>
            <p:ph idx="1"/>
          </p:nvPr>
        </p:nvSpPr>
        <p:spPr>
          <a:xfrm>
            <a:off x="279400" y="1600200"/>
            <a:ext cx="7315200" cy="6164262"/>
          </a:xfrm>
        </p:spPr>
        <p:txBody>
          <a:bodyPr>
            <a:normAutofit/>
          </a:bodyPr>
          <a:lstStyle/>
          <a:p>
            <a:pPr fontAlgn="base"/>
            <a:r>
              <a:rPr lang="en-US" sz="2400" dirty="0"/>
              <a:t>The cultivation was started in the early part of 18th century in France. In India, the first successful experimental cultivation of mushroom (A. </a:t>
            </a:r>
            <a:r>
              <a:rPr lang="en-US" sz="2400" dirty="0" err="1"/>
              <a:t>bisporus</a:t>
            </a:r>
            <a:r>
              <a:rPr lang="en-US" sz="2400" dirty="0"/>
              <a:t>) was initiated at </a:t>
            </a:r>
            <a:r>
              <a:rPr lang="en-US" sz="2400" dirty="0" err="1"/>
              <a:t>Solan</a:t>
            </a:r>
            <a:r>
              <a:rPr lang="en-US" sz="2400" dirty="0"/>
              <a:t> (Himachal Pradesh) in 1961.</a:t>
            </a:r>
          </a:p>
          <a:p>
            <a:pPr marL="0" indent="0" fontAlgn="base">
              <a:buNone/>
            </a:pPr>
            <a:r>
              <a:rPr lang="en-US" sz="2400" dirty="0"/>
              <a:t> </a:t>
            </a:r>
          </a:p>
          <a:p>
            <a:pPr fontAlgn="base"/>
            <a:r>
              <a:rPr lang="en-US" sz="2400" dirty="0"/>
              <a:t>Assessment of nutritional value of mush­rooms has been demonstrated that they comple­ment and supplement the human diet and these are considered as “delight of the diabetic”. Mushrooms have rightly been referred to as the “ultimate health food”.</a:t>
            </a:r>
          </a:p>
          <a:p>
            <a:pPr marL="0" indent="0" fontAlgn="base">
              <a:buNone/>
            </a:pPr>
            <a:endParaRPr lang="en-US" sz="2400" dirty="0"/>
          </a:p>
          <a:p>
            <a:r>
              <a:rPr lang="en-US" sz="2400" dirty="0"/>
              <a:t>But there is no definite test to confirm whether a mushroom is poisonous or edible.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xfrm>
            <a:off x="0" y="533400"/>
            <a:ext cx="7772400" cy="1143000"/>
          </a:xfrm>
        </p:spPr>
        <p:txBody>
          <a:bodyPr>
            <a:normAutofit fontScale="90000"/>
          </a:bodyPr>
          <a:lstStyle/>
          <a:p>
            <a:r>
              <a:rPr lang="en-US" sz="4900" b="1" dirty="0">
                <a:effectLst>
                  <a:outerShdw blurRad="38100" dist="38100" dir="2700000" algn="tl">
                    <a:srgbClr val="000000">
                      <a:alpha val="43137"/>
                    </a:srgbClr>
                  </a:outerShdw>
                </a:effectLst>
                <a:latin typeface="Bahnschrift SemiBold Condensed" panose="020B0502040204020203" pitchFamily="34" charset="0"/>
              </a:rPr>
              <a:t>Nutritive Value:</a:t>
            </a:r>
            <a:r>
              <a:rPr lang="en-US" dirty="0"/>
              <a:t/>
            </a:r>
            <a:br>
              <a:rPr lang="en-US" dirty="0"/>
            </a:br>
            <a:endParaRPr lang="en-US" dirty="0"/>
          </a:p>
        </p:txBody>
      </p:sp>
      <p:pic>
        <p:nvPicPr>
          <p:cNvPr id="2097159" name="Picture 3"/>
          <p:cNvPicPr>
            <a:picLocks noChangeAspect="1" noChangeArrowheads="1"/>
          </p:cNvPicPr>
          <p:nvPr/>
        </p:nvPicPr>
        <p:blipFill>
          <a:blip r:embed="rId2"/>
          <a:srcRect/>
          <a:stretch>
            <a:fillRect/>
          </a:stretch>
        </p:blipFill>
        <p:spPr bwMode="auto">
          <a:xfrm>
            <a:off x="508000" y="5994400"/>
            <a:ext cx="6807200" cy="4064000"/>
          </a:xfrm>
          <a:prstGeom prst="rect">
            <a:avLst/>
          </a:prstGeom>
          <a:noFill/>
        </p:spPr>
      </p:pic>
      <p:sp>
        <p:nvSpPr>
          <p:cNvPr id="1048641" name="Content Placeholder 2"/>
          <p:cNvSpPr>
            <a:spLocks noGrp="1"/>
          </p:cNvSpPr>
          <p:nvPr>
            <p:ph idx="1"/>
          </p:nvPr>
        </p:nvSpPr>
        <p:spPr>
          <a:xfrm>
            <a:off x="304800" y="1398588"/>
            <a:ext cx="7467600" cy="5992812"/>
          </a:xfrm>
        </p:spPr>
        <p:txBody>
          <a:bodyPr>
            <a:normAutofit fontScale="96667"/>
          </a:bodyPr>
          <a:lstStyle/>
          <a:p>
            <a:pPr marL="0" indent="0" fontAlgn="base">
              <a:buNone/>
            </a:pPr>
            <a:r>
              <a:rPr lang="en-US" b="1" dirty="0"/>
              <a:t>Mushrooms became popular for their food value. The food values of mushrooms are as follows:</a:t>
            </a:r>
          </a:p>
          <a:p>
            <a:pPr marL="0" indent="0" fontAlgn="base">
              <a:buNone/>
            </a:pPr>
            <a:endParaRPr lang="en-US" dirty="0"/>
          </a:p>
          <a:p>
            <a:pPr fontAlgn="base">
              <a:buFont typeface="Wingdings" panose="05000000000000000000" pitchFamily="2" charset="2"/>
              <a:buChar char="v"/>
            </a:pPr>
            <a:r>
              <a:rPr lang="en-US" sz="3000" dirty="0"/>
              <a:t>Mushrooms are the richest source of vege­table protein.</a:t>
            </a:r>
          </a:p>
          <a:p>
            <a:pPr fontAlgn="base">
              <a:buFont typeface="Wingdings" panose="05000000000000000000" pitchFamily="2" charset="2"/>
              <a:buChar char="v"/>
            </a:pPr>
            <a:r>
              <a:rPr lang="en-US" sz="3000" dirty="0"/>
              <a:t>The protein content varies from 1.1-4.98% in common cultivable mushroom (much higher than pulses, vegetables and fruits).</a:t>
            </a:r>
          </a:p>
          <a:p>
            <a:pPr fontAlgn="base">
              <a:buFont typeface="Wingdings" panose="05000000000000000000" pitchFamily="2" charset="2"/>
              <a:buChar char="v"/>
            </a:pPr>
            <a:r>
              <a:rPr lang="en-US" sz="3000" dirty="0"/>
              <a:t>All the essential amino acids including lysine (550 mg/gm) are present in much higher amount than even egg.</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endParaRPr lang="en-US"/>
          </a:p>
        </p:txBody>
      </p:sp>
      <p:sp>
        <p:nvSpPr>
          <p:cNvPr id="1048643" name="Content Placeholder 2"/>
          <p:cNvSpPr>
            <a:spLocks noGrp="1"/>
          </p:cNvSpPr>
          <p:nvPr>
            <p:ph idx="1"/>
          </p:nvPr>
        </p:nvSpPr>
        <p:spPr>
          <a:xfrm>
            <a:off x="457200" y="1600200"/>
            <a:ext cx="7315200" cy="4525963"/>
          </a:xfrm>
        </p:spPr>
        <p:txBody>
          <a:bodyPr>
            <a:normAutofit/>
          </a:bodyPr>
          <a:lstStyle/>
          <a:p>
            <a:pPr fontAlgn="base">
              <a:buFont typeface="Wingdings" panose="05000000000000000000" pitchFamily="2" charset="2"/>
              <a:buChar char="v"/>
            </a:pPr>
            <a:r>
              <a:rPr lang="en-US" sz="3000" dirty="0"/>
              <a:t>Mushrooms contain sufficient quantities of mineral elements such as Na, K, Ca, P and Fe.</a:t>
            </a:r>
          </a:p>
          <a:p>
            <a:pPr fontAlgn="base">
              <a:buFont typeface="Wingdings" panose="05000000000000000000" pitchFamily="2" charset="2"/>
              <a:buChar char="v"/>
            </a:pPr>
            <a:r>
              <a:rPr lang="en-US" sz="3000" dirty="0"/>
              <a:t>Mushrooms contain folic acid.</a:t>
            </a:r>
          </a:p>
          <a:p>
            <a:pPr fontAlgn="base">
              <a:buFont typeface="Wingdings" panose="05000000000000000000" pitchFamily="2" charset="2"/>
              <a:buChar char="v"/>
            </a:pPr>
            <a:r>
              <a:rPr lang="en-US" sz="3000" dirty="0"/>
              <a:t>Mushrooms contain vitamins like B, C, D and K.</a:t>
            </a:r>
          </a:p>
          <a:p>
            <a:pPr fontAlgn="base">
              <a:buFont typeface="Wingdings" panose="05000000000000000000" pitchFamily="2" charset="2"/>
              <a:buChar char="v"/>
            </a:pPr>
            <a:r>
              <a:rPr lang="en-US" sz="3000" dirty="0"/>
              <a:t>They contain little amount of fat (0.35- 0.65% dry wt.) and starch (0.02% dry wt.).</a:t>
            </a:r>
          </a:p>
          <a:p>
            <a:endParaRPr lang="en-US" dirty="0"/>
          </a:p>
        </p:txBody>
      </p:sp>
      <p:pic>
        <p:nvPicPr>
          <p:cNvPr id="2097160" name="Picture 3"/>
          <p:cNvPicPr>
            <a:picLocks noChangeAspect="1" noChangeArrowheads="1"/>
          </p:cNvPicPr>
          <p:nvPr/>
        </p:nvPicPr>
        <p:blipFill>
          <a:blip r:embed="rId2"/>
          <a:srcRect/>
          <a:stretch>
            <a:fillRect/>
          </a:stretch>
        </p:blipFill>
        <p:spPr bwMode="auto">
          <a:xfrm>
            <a:off x="508000" y="5719762"/>
            <a:ext cx="6807200" cy="4064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p:txBody>
          <a:bodyPr/>
          <a:lstStyle/>
          <a:p>
            <a:endParaRPr lang="en-US"/>
          </a:p>
        </p:txBody>
      </p:sp>
      <p:pic>
        <p:nvPicPr>
          <p:cNvPr id="2097161" name="Picture 3"/>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048645" name="Rectangle 2"/>
          <p:cNvSpPr>
            <a:spLocks noChangeArrowheads="1"/>
          </p:cNvSpPr>
          <p:nvPr/>
        </p:nvSpPr>
        <p:spPr bwMode="auto">
          <a:xfrm>
            <a:off x="152400" y="1593040"/>
            <a:ext cx="7620000"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800" b="1" i="0" u="none" strike="noStrike" cap="none" normalizeH="0" baseline="0" dirty="0">
                <a:ln>
                  <a:noFill/>
                </a:ln>
                <a:solidFill>
                  <a:srgbClr val="424142"/>
                </a:solidFill>
                <a:effectLst/>
                <a:latin typeface="+mj-lt"/>
                <a:ea typeface="Times New Roman" panose="02020603050405020304" pitchFamily="18" charset="0"/>
                <a:cs typeface="Times New Roman" panose="02020603050405020304" pitchFamily="18" charset="0"/>
              </a:rPr>
              <a:t>Different chemical contents of mushrooms and other foods are given in Table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97162" name="Picture 10" descr="Protein Content and Energy Value of Mushrooms and Other Vegetables">
            <a:hlinkClick r:id="rId3"/>
          </p:cNvPr>
          <p:cNvPicPr>
            <a:picLocks noChangeAspect="1" noChangeArrowheads="1"/>
          </p:cNvPicPr>
          <p:nvPr/>
        </p:nvPicPr>
        <p:blipFill>
          <a:blip r:embed="rId4"/>
          <a:srcRect/>
          <a:stretch>
            <a:fillRect/>
          </a:stretch>
        </p:blipFill>
        <p:spPr bwMode="auto">
          <a:xfrm>
            <a:off x="1524000" y="2722549"/>
            <a:ext cx="4130302" cy="5926152"/>
          </a:xfrm>
          <a:prstGeom prst="rect">
            <a:avLst/>
          </a:prstGeom>
          <a:noFill/>
        </p:spPr>
      </p:pic>
      <p:sp>
        <p:nvSpPr>
          <p:cNvPr id="1048646" name="Rectangle 3"/>
          <p:cNvSpPr>
            <a:spLocks noChangeArrowheads="1"/>
          </p:cNvSpPr>
          <p:nvPr/>
        </p:nvSpPr>
        <p:spPr bwMode="auto">
          <a:xfrm>
            <a:off x="152400" y="5772150"/>
            <a:ext cx="7772400" cy="0"/>
          </a:xfrm>
          <a:prstGeom prst="rect">
            <a:avLst/>
          </a:prstGeom>
          <a:solidFill>
            <a:srgbClr val="FFFFFF"/>
          </a:solidFill>
          <a:ln>
            <a:noFill/>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1958</Words>
  <Application>Microsoft Office PowerPoint</Application>
  <PresentationFormat>Custom</PresentationFormat>
  <Paragraphs>394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Nutritional and medicinal value of mushrooms</vt:lpstr>
      <vt:lpstr>Slide 2</vt:lpstr>
      <vt:lpstr>Slide 3</vt:lpstr>
      <vt:lpstr>Slide 4</vt:lpstr>
      <vt:lpstr>Meaning of Mushrooms: </vt:lpstr>
      <vt:lpstr>Slide 6</vt:lpstr>
      <vt:lpstr>Nutritive Value: </vt:lpstr>
      <vt:lpstr>Slide 8</vt:lpstr>
      <vt:lpstr>Slide 9</vt:lpstr>
      <vt:lpstr>Slide 10</vt:lpstr>
      <vt:lpstr>Medicinal Value: </vt:lpstr>
      <vt:lpstr>Role of Fungi in Medicine: </vt:lpstr>
      <vt:lpstr>Slide 13</vt:lpstr>
      <vt:lpstr>Slide 14</vt:lpstr>
      <vt:lpstr>Slide 15</vt:lpstr>
      <vt:lpstr>Slide 16</vt:lpstr>
      <vt:lpstr>Slide 17</vt:lpstr>
      <vt:lpstr>Role of Fungi as Food and as Food Producers: </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DarK WoRLd</dc:creator>
  <cp:lastModifiedBy>KAWISH COMPUTERS</cp:lastModifiedBy>
  <cp:revision>1</cp:revision>
  <dcterms:created xsi:type="dcterms:W3CDTF">2006-08-15T14:00:00Z</dcterms:created>
  <dcterms:modified xsi:type="dcterms:W3CDTF">2021-04-23T07:17:31Z</dcterms:modified>
</cp:coreProperties>
</file>