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6394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094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3928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5075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4422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6928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1920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8081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900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97883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3886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06B91-2E50-4AB3-B5B7-AF9C9743BEEE}" type="datetimeFigureOut">
              <a:rPr lang="en-GB" smtClean="0"/>
              <a:pPr/>
              <a:t>24/02/2017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87EC7-B19F-4D8C-A906-FD2DC3567DB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5194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ingenglish.com/glossary/verb.html" TargetMode="External"/><Relationship Id="rId2" Type="http://schemas.openxmlformats.org/officeDocument/2006/relationships/hyperlink" Target="http://www.usingenglish.com/glossary/sentenc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singenglish.com/glossary/preposition.html" TargetMode="External"/><Relationship Id="rId3" Type="http://schemas.openxmlformats.org/officeDocument/2006/relationships/hyperlink" Target="http://www.usingenglish.com/glossary/verb.html" TargetMode="External"/><Relationship Id="rId7" Type="http://schemas.openxmlformats.org/officeDocument/2006/relationships/hyperlink" Target="http://www.usingenglish.com/glossary/phrase.html" TargetMode="External"/><Relationship Id="rId2" Type="http://schemas.openxmlformats.org/officeDocument/2006/relationships/hyperlink" Target="http://www.usingenglish.com/glossary/subject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singenglish.com/glossary/adjective.html" TargetMode="External"/><Relationship Id="rId5" Type="http://schemas.openxmlformats.org/officeDocument/2006/relationships/hyperlink" Target="http://www.usingenglish.com/glossary/sentence.html" TargetMode="External"/><Relationship Id="rId4" Type="http://schemas.openxmlformats.org/officeDocument/2006/relationships/hyperlink" Target="http://www.usingenglish.com/glossary/copula-verb.html" TargetMode="External"/><Relationship Id="rId9" Type="http://schemas.openxmlformats.org/officeDocument/2006/relationships/hyperlink" Target="http://www.usingenglish.com/glossary/complemen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794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Dear teachers!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I need you to tell me how predicative complement works. The underlined parts of the sentence are to be predicative complements, but I don't have a faintest idea why!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1. He put the letter </a:t>
            </a:r>
            <a:r>
              <a:rPr lang="en-GB" i="1" dirty="0" smtClean="0">
                <a:solidFill>
                  <a:srgbClr val="FF0000"/>
                </a:solidFill>
              </a:rPr>
              <a:t>in </a:t>
            </a:r>
            <a:r>
              <a:rPr lang="en-GB" i="1" dirty="0">
                <a:solidFill>
                  <a:srgbClr val="FF0000"/>
                </a:solidFill>
              </a:rPr>
              <a:t>an </a:t>
            </a:r>
            <a:r>
              <a:rPr lang="en-GB" i="1" dirty="0" smtClean="0">
                <a:solidFill>
                  <a:srgbClr val="FF0000"/>
                </a:solidFill>
              </a:rPr>
              <a:t>envelope</a:t>
            </a:r>
            <a:r>
              <a:rPr lang="en-GB" dirty="0" smtClean="0"/>
              <a:t>.</a:t>
            </a:r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2. The fare costs </a:t>
            </a:r>
            <a:r>
              <a:rPr lang="en-GB" i="1" dirty="0" smtClean="0">
                <a:solidFill>
                  <a:srgbClr val="FF0000"/>
                </a:solidFill>
              </a:rPr>
              <a:t>$150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3. John runs </a:t>
            </a:r>
            <a:r>
              <a:rPr lang="en-GB" i="1" dirty="0" smtClean="0">
                <a:solidFill>
                  <a:srgbClr val="FF0000"/>
                </a:solidFill>
              </a:rPr>
              <a:t>to work</a:t>
            </a:r>
            <a:r>
              <a:rPr lang="en-GB" dirty="0" smtClean="0"/>
              <a:t>.</a:t>
            </a:r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4. He treated us </a:t>
            </a:r>
            <a:r>
              <a:rPr lang="en-GB" i="1" dirty="0" smtClean="0">
                <a:solidFill>
                  <a:srgbClr val="FF0000"/>
                </a:solidFill>
              </a:rPr>
              <a:t>badly</a:t>
            </a:r>
            <a:r>
              <a:rPr lang="en-GB" dirty="0" smtClean="0"/>
              <a:t>.</a:t>
            </a:r>
            <a:r>
              <a:rPr lang="en-GB" dirty="0"/>
              <a:t> 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Thank you very much in advance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>Best regards</a:t>
            </a:r>
          </a:p>
        </p:txBody>
      </p:sp>
    </p:spTree>
    <p:extLst>
      <p:ext uri="{BB962C8B-B14F-4D97-AF65-F5344CB8AC3E}">
        <p14:creationId xmlns:p14="http://schemas.microsoft.com/office/powerpoint/2010/main" xmlns="" val="24197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336704"/>
          </a:xfrm>
        </p:spPr>
        <p:txBody>
          <a:bodyPr>
            <a:noAutofit/>
          </a:bodyPr>
          <a:lstStyle/>
          <a:p>
            <a:r>
              <a:rPr lang="en-GB" sz="2800" dirty="0"/>
              <a:t>A complement in grammar is something that completes some other part; without the complement, the sentence would be incomplete. Some adjectives take complements and some verbs do; when the verb requires the complement, it is called a verb, predicate, or predicative complement. Here is an example of an adjective complement: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>- Is the teacher </a:t>
            </a:r>
            <a:r>
              <a:rPr lang="en-GB" sz="2800" i="1" dirty="0"/>
              <a:t>able</a:t>
            </a:r>
            <a:r>
              <a:rPr lang="en-GB" sz="2800" dirty="0"/>
              <a:t> </a:t>
            </a:r>
            <a:r>
              <a:rPr lang="en-GB" sz="2800" b="1" dirty="0"/>
              <a:t>to explain grammar</a:t>
            </a:r>
            <a:r>
              <a:rPr lang="en-GB" sz="2800" dirty="0"/>
              <a:t> well?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>-- Here the adjective is "able". The complement is "to explain grammar"; if you leave it out, the sentence is incomplete, doesn't make sense. On the other hand, the word "well" is </a:t>
            </a:r>
            <a:r>
              <a:rPr lang="en-GB" sz="2800" dirty="0" smtClean="0"/>
              <a:t>an </a:t>
            </a:r>
            <a:r>
              <a:rPr lang="en-GB" sz="2800" i="1" dirty="0" smtClean="0"/>
              <a:t>adjunct</a:t>
            </a:r>
            <a:r>
              <a:rPr lang="en-GB" sz="2800" dirty="0"/>
              <a:t> in the sentence. It adds information, but even without it, the sentence sounds complete and makes sense.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xmlns="" val="359395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Try omitting the underlined phrases from the sentences above. Those verbs are not complete unless they have a complement. If you leave out the complement, the sentence just doesn't make sense.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One very common form of predicate complement is a "that" clause, infinitive phrase, or gerund phrase:</a:t>
            </a:r>
            <a:br>
              <a:rPr lang="en-GB" dirty="0" smtClean="0"/>
            </a:br>
            <a:r>
              <a:rPr lang="en-GB" dirty="0" smtClean="0"/>
              <a:t>- I hope that you understand.</a:t>
            </a:r>
            <a:br>
              <a:rPr lang="en-GB" dirty="0" smtClean="0"/>
            </a:br>
            <a:r>
              <a:rPr lang="en-GB" dirty="0" smtClean="0"/>
              <a:t>- He hopes to go to the movies.</a:t>
            </a:r>
            <a:br>
              <a:rPr lang="en-GB" dirty="0" smtClean="0"/>
            </a:br>
            <a:r>
              <a:rPr lang="en-GB" dirty="0" smtClean="0"/>
              <a:t>- He enjoys watching TV.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 imagine that there are sentences where it is difficult to tell if a phrase is a complement or not.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6383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GB" dirty="0"/>
              <a:t>A </a:t>
            </a:r>
            <a:r>
              <a:rPr lang="en-GB" b="1" dirty="0"/>
              <a:t>complement</a:t>
            </a:r>
            <a:r>
              <a:rPr lang="en-GB" dirty="0"/>
              <a:t> is the part of a </a:t>
            </a:r>
            <a:r>
              <a:rPr lang="en-GB" u="sng" dirty="0">
                <a:hlinkClick r:id="rId2"/>
              </a:rPr>
              <a:t>Sentence</a:t>
            </a:r>
            <a:r>
              <a:rPr lang="en-GB" dirty="0"/>
              <a:t> that comes after the </a:t>
            </a:r>
            <a:r>
              <a:rPr lang="en-GB" u="sng" dirty="0">
                <a:hlinkClick r:id="rId3"/>
              </a:rPr>
              <a:t>Verb</a:t>
            </a:r>
            <a:r>
              <a:rPr lang="en-GB" dirty="0"/>
              <a:t> and is needed to make the sentence complete. The following are the most important types of complement used in English</a:t>
            </a:r>
            <a:r>
              <a:rPr lang="en-GB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592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52728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GB" b="1" dirty="0" smtClean="0"/>
              <a:t>SUBJECT COMPLEMENT</a:t>
            </a:r>
            <a:endParaRPr lang="en-GB" dirty="0" smtClean="0"/>
          </a:p>
          <a:p>
            <a:pPr fontAlgn="base"/>
            <a:r>
              <a:rPr lang="en-GB" dirty="0" err="1" smtClean="0"/>
              <a:t>Eg</a:t>
            </a:r>
            <a:r>
              <a:rPr lang="en-GB" dirty="0" smtClean="0"/>
              <a:t>: He is a surveyor. (The </a:t>
            </a:r>
            <a:r>
              <a:rPr lang="en-GB" u="sng" dirty="0" smtClean="0">
                <a:hlinkClick r:id="rId2"/>
              </a:rPr>
              <a:t>Subject</a:t>
            </a:r>
            <a:r>
              <a:rPr lang="en-GB" dirty="0" smtClean="0"/>
              <a:t> is completed by the complement to the </a:t>
            </a:r>
            <a:r>
              <a:rPr lang="en-GB" u="sng" dirty="0" smtClean="0">
                <a:hlinkClick r:id="rId3"/>
              </a:rPr>
              <a:t>verb</a:t>
            </a:r>
            <a:r>
              <a:rPr lang="en-GB" dirty="0" smtClean="0"/>
              <a:t>. This is a </a:t>
            </a:r>
            <a:r>
              <a:rPr lang="en-GB" u="sng" dirty="0" smtClean="0">
                <a:hlinkClick r:id="rId4"/>
              </a:rPr>
              <a:t>Copula Verb</a:t>
            </a:r>
            <a:r>
              <a:rPr lang="en-GB" dirty="0" smtClean="0"/>
              <a:t>.</a:t>
            </a:r>
          </a:p>
          <a:p>
            <a:pPr fontAlgn="base"/>
            <a:r>
              <a:rPr lang="en-GB" b="1" dirty="0" smtClean="0"/>
              <a:t>OBJECT COMPLEMENT</a:t>
            </a:r>
            <a:endParaRPr lang="en-GB" dirty="0" smtClean="0"/>
          </a:p>
          <a:p>
            <a:pPr fontAlgn="base"/>
            <a:r>
              <a:rPr lang="en-GB" dirty="0" err="1" smtClean="0"/>
              <a:t>Eg</a:t>
            </a:r>
            <a:r>
              <a:rPr lang="en-GB" dirty="0" smtClean="0"/>
              <a:t>: She sent him the fax. (The </a:t>
            </a:r>
            <a:r>
              <a:rPr lang="en-GB" u="sng" dirty="0" smtClean="0">
                <a:hlinkClick r:id="rId5"/>
              </a:rPr>
              <a:t>sentence</a:t>
            </a:r>
            <a:r>
              <a:rPr lang="en-GB" dirty="0" smtClean="0"/>
              <a:t> is completed by telling us what she sent to him.)</a:t>
            </a:r>
          </a:p>
          <a:p>
            <a:pPr fontAlgn="base"/>
            <a:r>
              <a:rPr lang="en-GB" b="1" dirty="0" smtClean="0"/>
              <a:t>ADJECTIVAL COMPLEMENT</a:t>
            </a:r>
            <a:endParaRPr lang="en-GB" dirty="0" smtClean="0"/>
          </a:p>
          <a:p>
            <a:pPr fontAlgn="base"/>
            <a:r>
              <a:rPr lang="en-GB" dirty="0" err="1" smtClean="0"/>
              <a:t>Eg</a:t>
            </a:r>
            <a:r>
              <a:rPr lang="en-GB" dirty="0" smtClean="0"/>
              <a:t>: They'll be happy. (The </a:t>
            </a:r>
            <a:r>
              <a:rPr lang="en-GB" u="sng" dirty="0" smtClean="0">
                <a:hlinkClick r:id="rId5"/>
              </a:rPr>
              <a:t>sentence</a:t>
            </a:r>
            <a:r>
              <a:rPr lang="en-GB" dirty="0" smtClean="0"/>
              <a:t> is completed by the </a:t>
            </a:r>
            <a:r>
              <a:rPr lang="en-GB" u="sng" dirty="0" smtClean="0">
                <a:hlinkClick r:id="rId6"/>
              </a:rPr>
              <a:t>Adjective</a:t>
            </a:r>
            <a:r>
              <a:rPr lang="en-GB" dirty="0" smtClean="0"/>
              <a:t>; this could be extended further, they'll be happy to see us, etc..)</a:t>
            </a:r>
          </a:p>
          <a:p>
            <a:pPr fontAlgn="base"/>
            <a:r>
              <a:rPr lang="en-GB" b="1" dirty="0" smtClean="0"/>
              <a:t>PREPOSITIONAL COMPLEMENT</a:t>
            </a:r>
            <a:endParaRPr lang="en-GB" dirty="0" smtClean="0"/>
          </a:p>
          <a:p>
            <a:pPr fontAlgn="base"/>
            <a:r>
              <a:rPr lang="en-GB" dirty="0" err="1" smtClean="0"/>
              <a:t>Eg</a:t>
            </a:r>
            <a:r>
              <a:rPr lang="en-GB" dirty="0" smtClean="0"/>
              <a:t>: They talked about what needed doing. (The </a:t>
            </a:r>
            <a:r>
              <a:rPr lang="en-GB" u="sng" dirty="0" smtClean="0">
                <a:hlinkClick r:id="rId5"/>
              </a:rPr>
              <a:t>sentence</a:t>
            </a:r>
            <a:r>
              <a:rPr lang="en-GB" dirty="0" smtClean="0"/>
              <a:t> is completed by the </a:t>
            </a:r>
            <a:r>
              <a:rPr lang="en-GB" u="sng" dirty="0" smtClean="0">
                <a:hlinkClick r:id="rId7"/>
              </a:rPr>
              <a:t>Phrase</a:t>
            </a:r>
            <a:r>
              <a:rPr lang="en-GB" dirty="0" smtClean="0"/>
              <a:t> linked  to the </a:t>
            </a:r>
            <a:r>
              <a:rPr lang="en-GB" u="sng" dirty="0" smtClean="0">
                <a:hlinkClick r:id="rId3"/>
              </a:rPr>
              <a:t>verb</a:t>
            </a:r>
            <a:r>
              <a:rPr lang="en-GB" dirty="0" smtClean="0"/>
              <a:t> by the </a:t>
            </a:r>
            <a:r>
              <a:rPr lang="en-GB" u="sng" dirty="0" smtClean="0">
                <a:hlinkClick r:id="rId8"/>
              </a:rPr>
              <a:t>Preposition</a:t>
            </a:r>
            <a:r>
              <a:rPr lang="en-GB" dirty="0" smtClean="0"/>
              <a:t>.)</a:t>
            </a:r>
          </a:p>
          <a:p>
            <a:r>
              <a:rPr lang="en-GB" sz="1000" dirty="0" smtClean="0"/>
              <a:t>Read more at </a:t>
            </a:r>
            <a:r>
              <a:rPr lang="en-GB" sz="1000" u="sng" dirty="0" smtClean="0">
                <a:hlinkClick r:id="rId9"/>
              </a:rPr>
              <a:t>http://www.usingenglish.com/glossary/complement.html#Pdc2RubOwYakDUcB.99</a:t>
            </a:r>
            <a:endParaRPr lang="en-GB" sz="1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4307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109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Abid</dc:creator>
  <cp:lastModifiedBy>DELL</cp:lastModifiedBy>
  <cp:revision>4</cp:revision>
  <dcterms:created xsi:type="dcterms:W3CDTF">2014-02-27T08:31:27Z</dcterms:created>
  <dcterms:modified xsi:type="dcterms:W3CDTF">2017-02-24T16:46:40Z</dcterms:modified>
</cp:coreProperties>
</file>