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5"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56" autoAdjust="0"/>
    <p:restoredTop sz="94660"/>
  </p:normalViewPr>
  <p:slideViewPr>
    <p:cSldViewPr snapToGrid="0">
      <p:cViewPr>
        <p:scale>
          <a:sx n="100" d="100"/>
          <a:sy n="100" d="100"/>
        </p:scale>
        <p:origin x="-504"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F696065-0ED3-4CAE-B822-6C051E895707}" type="datetimeFigureOut">
              <a:rPr lang="en-GB" smtClean="0"/>
              <a:t>03/12/2020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156316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696065-0ED3-4CAE-B822-6C051E895707}" type="datetimeFigureOut">
              <a:rPr lang="en-GB" smtClean="0"/>
              <a:t>03/12/2020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24247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696065-0ED3-4CAE-B822-6C051E895707}" type="datetimeFigureOut">
              <a:rPr lang="en-GB" smtClean="0"/>
              <a:t>03/12/2020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139789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696065-0ED3-4CAE-B822-6C051E895707}" type="datetimeFigureOut">
              <a:rPr lang="en-GB" smtClean="0"/>
              <a:t>03/12/2020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249129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696065-0ED3-4CAE-B822-6C051E895707}" type="datetimeFigureOut">
              <a:rPr lang="en-GB" smtClean="0"/>
              <a:t>03/12/2020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254990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F696065-0ED3-4CAE-B822-6C051E895707}" type="datetimeFigureOut">
              <a:rPr lang="en-GB" smtClean="0"/>
              <a:t>03/12/2020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233904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F696065-0ED3-4CAE-B822-6C051E895707}" type="datetimeFigureOut">
              <a:rPr lang="en-GB" smtClean="0"/>
              <a:t>03/12/2020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89292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F696065-0ED3-4CAE-B822-6C051E895707}" type="datetimeFigureOut">
              <a:rPr lang="en-GB" smtClean="0"/>
              <a:t>03/12/2020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351178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96065-0ED3-4CAE-B822-6C051E895707}" type="datetimeFigureOut">
              <a:rPr lang="en-GB" smtClean="0"/>
              <a:t>03/12/2020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286979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696065-0ED3-4CAE-B822-6C051E895707}" type="datetimeFigureOut">
              <a:rPr lang="en-GB" smtClean="0"/>
              <a:t>03/12/2020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126875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696065-0ED3-4CAE-B822-6C051E895707}" type="datetimeFigureOut">
              <a:rPr lang="en-GB" smtClean="0"/>
              <a:t>03/12/2020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E46563-32DC-4946-9EE1-6EE36765BD16}" type="slidenum">
              <a:rPr lang="en-GB" smtClean="0"/>
              <a:t>‹#›</a:t>
            </a:fld>
            <a:endParaRPr lang="en-GB"/>
          </a:p>
        </p:txBody>
      </p:sp>
    </p:spTree>
    <p:extLst>
      <p:ext uri="{BB962C8B-B14F-4D97-AF65-F5344CB8AC3E}">
        <p14:creationId xmlns:p14="http://schemas.microsoft.com/office/powerpoint/2010/main" val="338692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96065-0ED3-4CAE-B822-6C051E895707}" type="datetimeFigureOut">
              <a:rPr lang="en-GB" smtClean="0"/>
              <a:t>03/12/2020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46563-32DC-4946-9EE1-6EE36765BD16}" type="slidenum">
              <a:rPr lang="en-GB" smtClean="0"/>
              <a:t>‹#›</a:t>
            </a:fld>
            <a:endParaRPr lang="en-GB"/>
          </a:p>
        </p:txBody>
      </p:sp>
    </p:spTree>
    <p:extLst>
      <p:ext uri="{BB962C8B-B14F-4D97-AF65-F5344CB8AC3E}">
        <p14:creationId xmlns:p14="http://schemas.microsoft.com/office/powerpoint/2010/main" val="201736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Content Placeholder 3"/>
          <p:cNvPicPr>
            <a:picLocks noGrp="1" noChangeAspect="1"/>
          </p:cNvPicPr>
          <p:nvPr>
            <p:ph idx="1"/>
          </p:nvPr>
        </p:nvPicPr>
        <p:blipFill>
          <a:blip r:embed="rId2"/>
          <a:stretch>
            <a:fillRect/>
          </a:stretch>
        </p:blipFill>
        <p:spPr>
          <a:xfrm>
            <a:off x="838200" y="1690688"/>
            <a:ext cx="10515600" cy="3251506"/>
          </a:xfrm>
          <a:prstGeom prst="rect">
            <a:avLst/>
          </a:prstGeom>
        </p:spPr>
      </p:pic>
    </p:spTree>
    <p:extLst>
      <p:ext uri="{BB962C8B-B14F-4D97-AF65-F5344CB8AC3E}">
        <p14:creationId xmlns:p14="http://schemas.microsoft.com/office/powerpoint/2010/main" val="1179252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Nature of abnormality </a:t>
            </a:r>
            <a:endParaRPr lang="en-GB" dirty="0"/>
          </a:p>
        </p:txBody>
      </p:sp>
      <p:sp>
        <p:nvSpPr>
          <p:cNvPr id="3" name="Content Placeholder 2"/>
          <p:cNvSpPr>
            <a:spLocks noGrp="1"/>
          </p:cNvSpPr>
          <p:nvPr>
            <p:ph idx="1"/>
          </p:nvPr>
        </p:nvSpPr>
        <p:spPr/>
        <p:txBody>
          <a:bodyPr>
            <a:normAutofit lnSpcReduction="10000"/>
          </a:bodyPr>
          <a:lstStyle/>
          <a:p>
            <a:r>
              <a:rPr lang="en-GB" dirty="0" smtClean="0"/>
              <a:t>Efforts to define psychological abnormality typically raise as many questions as they answer. Ultimately, a society selects general criteria for defining abnormality and then uses those criteria to judge particular cases. One clinical theorist, Thomas </a:t>
            </a:r>
            <a:r>
              <a:rPr lang="en-GB" dirty="0" err="1" smtClean="0"/>
              <a:t>Szasz</a:t>
            </a:r>
            <a:r>
              <a:rPr lang="en-GB" dirty="0" smtClean="0"/>
              <a:t> (1920–2012), placed such emphasis on society’s role that he found the whole concept of mental illness to be invalid, a myth of sorts (</a:t>
            </a:r>
            <a:r>
              <a:rPr lang="en-GB" dirty="0" err="1" smtClean="0"/>
              <a:t>Szasz</a:t>
            </a:r>
            <a:r>
              <a:rPr lang="en-GB" dirty="0" smtClean="0"/>
              <a:t>, 2012, 2011, 1963, 1960). </a:t>
            </a:r>
          </a:p>
          <a:p>
            <a:r>
              <a:rPr lang="en-GB" dirty="0" smtClean="0"/>
              <a:t>According to </a:t>
            </a:r>
            <a:r>
              <a:rPr lang="en-GB" dirty="0" err="1" smtClean="0"/>
              <a:t>Szasz</a:t>
            </a:r>
            <a:r>
              <a:rPr lang="en-GB" dirty="0" smtClean="0"/>
              <a:t>, the deviations that society calls abnormal are simply “problems in living,” not signs of something wrong within the person. Societies, he was convinced, invent the concept of mental illness so that they can better control or change people whose unusual patterns of functioning upset or threaten the social order.</a:t>
            </a:r>
            <a:endParaRPr lang="en-GB" dirty="0"/>
          </a:p>
        </p:txBody>
      </p:sp>
    </p:spTree>
    <p:extLst>
      <p:ext uri="{BB962C8B-B14F-4D97-AF65-F5344CB8AC3E}">
        <p14:creationId xmlns:p14="http://schemas.microsoft.com/office/powerpoint/2010/main" val="793385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Even if we assume that psychological abnormality is a valid concept and that it can indeed be defined, we may be unable to apply our definition consistently. </a:t>
            </a:r>
          </a:p>
          <a:p>
            <a:r>
              <a:rPr lang="en-GB" dirty="0" smtClean="0"/>
              <a:t>If a </a:t>
            </a:r>
            <a:r>
              <a:rPr lang="en-GB" dirty="0" err="1" smtClean="0"/>
              <a:t>behavior</a:t>
            </a:r>
            <a:r>
              <a:rPr lang="en-GB" dirty="0" smtClean="0"/>
              <a:t>—excessive use of alcohol among college students, say— is familiar enough, the society may fail to recognize that it is deviant, distressful, dysfunctional, and dangerous. Thousands of college students throughout the United States are so dependent on alcohol that it interferes with their personal and academic lives, causes them great discomfort, jeopardizes their health, and often endangers them and the people around them (Merrill et al., 2014). </a:t>
            </a:r>
          </a:p>
          <a:p>
            <a:r>
              <a:rPr lang="en-GB" dirty="0" smtClean="0"/>
              <a:t>Yet their problem often goes unnoticed and undiagnosed. Alcohol is so much a part of the college subculture that it is easy to overlook drinking </a:t>
            </a:r>
            <a:r>
              <a:rPr lang="en-GB" dirty="0" err="1" smtClean="0"/>
              <a:t>behavior</a:t>
            </a:r>
            <a:r>
              <a:rPr lang="en-GB" dirty="0" smtClean="0"/>
              <a:t> that has become abnormal. </a:t>
            </a:r>
            <a:endParaRPr lang="en-GB" dirty="0"/>
          </a:p>
        </p:txBody>
      </p:sp>
    </p:spTree>
    <p:extLst>
      <p:ext uri="{BB962C8B-B14F-4D97-AF65-F5344CB8AC3E}">
        <p14:creationId xmlns:p14="http://schemas.microsoft.com/office/powerpoint/2010/main" val="206361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Conversely, a society may have trouble separating an abnormality that requires intervention from an eccentricity, an unusual pattern with which others have no right to interfere. </a:t>
            </a:r>
          </a:p>
          <a:p>
            <a:r>
              <a:rPr lang="en-GB" dirty="0" smtClean="0"/>
              <a:t>From time to time we see or hear about people who behave in ways we consider strange, such as a man who lives alone with two dozen cats and rarely talks to other people. </a:t>
            </a:r>
          </a:p>
          <a:p>
            <a:r>
              <a:rPr lang="en-GB" dirty="0" smtClean="0"/>
              <a:t>The </a:t>
            </a:r>
            <a:r>
              <a:rPr lang="en-GB" dirty="0" err="1" smtClean="0"/>
              <a:t>behavior</a:t>
            </a:r>
            <a:r>
              <a:rPr lang="en-GB" dirty="0" smtClean="0"/>
              <a:t> of such people is deviant, and it may well be distressful and dysfunctional, yet many professionals think of it as eccentric rather than abnormal (see </a:t>
            </a:r>
            <a:r>
              <a:rPr lang="en-GB" dirty="0" err="1" smtClean="0"/>
              <a:t>PsychWatch</a:t>
            </a:r>
            <a:r>
              <a:rPr lang="en-GB" dirty="0" smtClean="0"/>
              <a:t> above). In short, while we may agree to define psychological abnormalities as patterns of functioning that are deviant, distressful, dysfunctional, and sometimes dangerous, we should be clear that these criteria are often vague and subjective. </a:t>
            </a:r>
          </a:p>
          <a:p>
            <a:r>
              <a:rPr lang="en-GB" dirty="0" smtClean="0"/>
              <a:t>In turn, few of the current categories of abnormality that you will meet in this book are as clear cut as they may seem, and most continue to be debated by clinicians.</a:t>
            </a:r>
            <a:endParaRPr lang="en-GB" dirty="0"/>
          </a:p>
        </p:txBody>
      </p:sp>
    </p:spTree>
    <p:extLst>
      <p:ext uri="{BB962C8B-B14F-4D97-AF65-F5344CB8AC3E}">
        <p14:creationId xmlns:p14="http://schemas.microsoft.com/office/powerpoint/2010/main" val="3500854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Once clinicians decide that a person is indeed suffering from some form of psychological abnormality, they seek to treat it. Treatment, or therapy, is a procedure designed to change abnormal </a:t>
            </a:r>
            <a:r>
              <a:rPr lang="en-GB" dirty="0" err="1" smtClean="0"/>
              <a:t>behavior</a:t>
            </a:r>
            <a:r>
              <a:rPr lang="en-GB" dirty="0" smtClean="0"/>
              <a:t> into more normal </a:t>
            </a:r>
            <a:r>
              <a:rPr lang="en-GB" dirty="0" err="1" smtClean="0"/>
              <a:t>behavior</a:t>
            </a:r>
            <a:r>
              <a:rPr lang="en-GB" dirty="0" smtClean="0"/>
              <a:t>; it, too, requires careful definition.</a:t>
            </a:r>
          </a:p>
          <a:p>
            <a:r>
              <a:rPr lang="en-GB" dirty="0" smtClean="0"/>
              <a:t> According to clinical theorist Jerome Frank, all forms of therapy have three essential features: </a:t>
            </a:r>
          </a:p>
          <a:p>
            <a:r>
              <a:rPr lang="en-GB" dirty="0" smtClean="0"/>
              <a:t>1. A sufferer who seeks relief from the healer. </a:t>
            </a:r>
          </a:p>
          <a:p>
            <a:r>
              <a:rPr lang="en-GB" dirty="0" smtClean="0"/>
              <a:t>2. A trained, socially accepted healer, whose expertise is accepted by the sufferer and his or her social group. </a:t>
            </a:r>
          </a:p>
          <a:p>
            <a:r>
              <a:rPr lang="en-GB" dirty="0" smtClean="0"/>
              <a:t>3. A series of contacts between the healer and the sufferer, through which the healer . . . tries to produce certain changes in the sufferer’s emotional state, attitudes, and </a:t>
            </a:r>
            <a:r>
              <a:rPr lang="en-GB" dirty="0" err="1" smtClean="0"/>
              <a:t>behavior</a:t>
            </a:r>
            <a:r>
              <a:rPr lang="en-GB" dirty="0" smtClean="0"/>
              <a:t>. </a:t>
            </a:r>
          </a:p>
        </p:txBody>
      </p:sp>
    </p:spTree>
    <p:extLst>
      <p:ext uri="{BB962C8B-B14F-4D97-AF65-F5344CB8AC3E}">
        <p14:creationId xmlns:p14="http://schemas.microsoft.com/office/powerpoint/2010/main" val="2472980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abnormality viewed and treated in past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In any given year, as many as 30 percent of the adults and 19 percent of the children and adolescents in the United States display serious psychological disturbances and are in need of clinical treatment .</a:t>
            </a:r>
          </a:p>
          <a:p>
            <a:r>
              <a:rPr lang="en-GB" dirty="0" smtClean="0"/>
              <a:t>The rates in other countries are similarly high. Furthermore, most people have difficulty coping at various times and go through periods of extreme tension, dejection, or other forms of psychological discomfort. It is tempting to conclude that something about the modern world is responsible for these many emotional problems—perhaps rapid technological change, the growing threat of terrorism, or a decline in religious, family, or other support systems.</a:t>
            </a:r>
          </a:p>
          <a:p>
            <a:r>
              <a:rPr lang="en-GB" dirty="0" smtClean="0"/>
              <a:t>Although the pressures of modern life probably do contribute to psychological </a:t>
            </a:r>
            <a:r>
              <a:rPr lang="en-GB" dirty="0" err="1" smtClean="0"/>
              <a:t>dysfunctioning</a:t>
            </a:r>
            <a:r>
              <a:rPr lang="en-GB" dirty="0" smtClean="0"/>
              <a:t>, they are hardly its primary cause (Wang et al., 2010). Every society, past and present, has witnessed psychological abnormality. Perhaps, then, the proper place to begin our examination of abnormal </a:t>
            </a:r>
            <a:r>
              <a:rPr lang="en-GB" dirty="0" err="1" smtClean="0"/>
              <a:t>behavior</a:t>
            </a:r>
            <a:r>
              <a:rPr lang="en-GB" dirty="0" smtClean="0"/>
              <a:t> and treatment is in the past.</a:t>
            </a:r>
            <a:endParaRPr lang="en-GB" dirty="0"/>
          </a:p>
        </p:txBody>
      </p:sp>
    </p:spTree>
    <p:extLst>
      <p:ext uri="{BB962C8B-B14F-4D97-AF65-F5344CB8AC3E}">
        <p14:creationId xmlns:p14="http://schemas.microsoft.com/office/powerpoint/2010/main" val="1535480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Ancient views and treatments</a:t>
            </a:r>
            <a:endParaRPr lang="en-GB" dirty="0"/>
          </a:p>
        </p:txBody>
      </p:sp>
      <p:sp>
        <p:nvSpPr>
          <p:cNvPr id="3" name="Content Placeholder 2"/>
          <p:cNvSpPr>
            <a:spLocks noGrp="1"/>
          </p:cNvSpPr>
          <p:nvPr>
            <p:ph idx="1"/>
          </p:nvPr>
        </p:nvSpPr>
        <p:spPr/>
        <p:txBody>
          <a:bodyPr>
            <a:normAutofit fontScale="92500"/>
          </a:bodyPr>
          <a:lstStyle/>
          <a:p>
            <a:r>
              <a:rPr lang="en-GB" dirty="0" smtClean="0"/>
              <a:t>Historians who have examined the unearthed bones, artwork, and other remnants of ancient societies have concluded that these societies probably regarded abnormal </a:t>
            </a:r>
            <a:r>
              <a:rPr lang="en-GB" dirty="0" err="1" smtClean="0"/>
              <a:t>behavior</a:t>
            </a:r>
            <a:r>
              <a:rPr lang="en-GB" dirty="0" smtClean="0"/>
              <a:t> as the work of evil spirits. </a:t>
            </a:r>
          </a:p>
          <a:p>
            <a:r>
              <a:rPr lang="en-GB" dirty="0" smtClean="0"/>
              <a:t>People in prehistoric societies apparently believed that all events around and within them resulted from the actions of magical, sometimes sinister, beings who controlled the world. In particular, they viewed the human body and mind as a battleground between external forces of good and evil. </a:t>
            </a:r>
          </a:p>
          <a:p>
            <a:r>
              <a:rPr lang="en-GB" dirty="0" smtClean="0"/>
              <a:t>Abnormal </a:t>
            </a:r>
            <a:r>
              <a:rPr lang="en-GB" dirty="0" err="1" smtClean="0"/>
              <a:t>behavior</a:t>
            </a:r>
            <a:r>
              <a:rPr lang="en-GB" dirty="0" smtClean="0"/>
              <a:t> was typically interpreted as a victory by evil spirits, and the cure for such </a:t>
            </a:r>
            <a:r>
              <a:rPr lang="en-GB" dirty="0" err="1" smtClean="0"/>
              <a:t>behavior</a:t>
            </a:r>
            <a:r>
              <a:rPr lang="en-GB" dirty="0" smtClean="0"/>
              <a:t> was to force the demons from a victim’s body.</a:t>
            </a:r>
            <a:endParaRPr lang="en-GB" dirty="0"/>
          </a:p>
        </p:txBody>
      </p:sp>
    </p:spTree>
    <p:extLst>
      <p:ext uri="{BB962C8B-B14F-4D97-AF65-F5344CB8AC3E}">
        <p14:creationId xmlns:p14="http://schemas.microsoft.com/office/powerpoint/2010/main" val="139342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31040" cy="6858000"/>
          </a:xfrm>
          <a:prstGeom prst="rect">
            <a:avLst/>
          </a:prstGeom>
        </p:spPr>
      </p:pic>
    </p:spTree>
    <p:extLst>
      <p:ext uri="{BB962C8B-B14F-4D97-AF65-F5344CB8AC3E}">
        <p14:creationId xmlns:p14="http://schemas.microsoft.com/office/powerpoint/2010/main" val="3984456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This supernatural view of abnormality may have begun as far back as the Stone Age, a </a:t>
            </a:r>
            <a:r>
              <a:rPr lang="en-GB" dirty="0" err="1" smtClean="0"/>
              <a:t>half­million</a:t>
            </a:r>
            <a:r>
              <a:rPr lang="en-GB" dirty="0" smtClean="0"/>
              <a:t> years ago. </a:t>
            </a:r>
          </a:p>
          <a:p>
            <a:r>
              <a:rPr lang="en-GB" dirty="0" smtClean="0"/>
              <a:t>Some skulls from that period recovered in Europe and South America show evidence of an operation called trephination, in which a stone instrument, or trephine, was used to cut away a circular section of the skull.</a:t>
            </a:r>
          </a:p>
          <a:p>
            <a:r>
              <a:rPr lang="en-GB" dirty="0" smtClean="0"/>
              <a:t>Some historians have concluded that this early operation was performed as a treatment for severe abnormal </a:t>
            </a:r>
            <a:r>
              <a:rPr lang="en-GB" dirty="0" err="1" smtClean="0"/>
              <a:t>behavior</a:t>
            </a:r>
            <a:r>
              <a:rPr lang="en-GB" dirty="0" smtClean="0"/>
              <a:t>—either hallucinations, in which people saw or heard things not actually present, or melancholia, characterized by extreme sadness and immobility.</a:t>
            </a:r>
          </a:p>
          <a:p>
            <a:r>
              <a:rPr lang="en-GB" dirty="0" smtClean="0"/>
              <a:t> The purpose of opening the skull was to release the evil spirits that were supposedly causing the problem (Selling, 1940). In recent decades, some historians have questioned whether Stone Age people actually believed that evil spirits caused abnormal </a:t>
            </a:r>
            <a:r>
              <a:rPr lang="en-GB" dirty="0" err="1" smtClean="0"/>
              <a:t>behavior</a:t>
            </a:r>
            <a:r>
              <a:rPr lang="en-GB" dirty="0" smtClean="0"/>
              <a:t>. Trephination may instead have been used to remove bone splinters or blood clots caused by stone weapons during tribal warfare </a:t>
            </a:r>
            <a:endParaRPr lang="en-GB" dirty="0"/>
          </a:p>
        </p:txBody>
      </p:sp>
    </p:spTree>
    <p:extLst>
      <p:ext uri="{BB962C8B-B14F-4D97-AF65-F5344CB8AC3E}">
        <p14:creationId xmlns:p14="http://schemas.microsoft.com/office/powerpoint/2010/main" val="196908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Either way, later societies clearly did attribute abnormal </a:t>
            </a:r>
            <a:r>
              <a:rPr lang="en-GB" dirty="0" err="1" smtClean="0"/>
              <a:t>behavior</a:t>
            </a:r>
            <a:r>
              <a:rPr lang="en-GB" dirty="0" smtClean="0"/>
              <a:t> to possession by demons. Egyptian, Chinese, and Hebrew writings all account for psychological deviance this way. </a:t>
            </a:r>
          </a:p>
          <a:p>
            <a:r>
              <a:rPr lang="en-GB" dirty="0" smtClean="0"/>
              <a:t>The Bible, for example, describes how an evil spirit from the Lord affected King Saul and how David feigned madness to convince his enemies that he was visited by divine forces. The treatment for abnormality in these early societies was often exorcism. The idea was to coax the evil spirits to leave or to make the person’s body an uncomfortable place in which to live. </a:t>
            </a:r>
          </a:p>
          <a:p>
            <a:r>
              <a:rPr lang="en-GB" dirty="0" smtClean="0"/>
              <a:t>A shaman, or priest, might recite prayers, plead with the evil spirits, insult the spirits, perform magic, make loud noises, or have the person drink bitter potions. If these techniques failed, the shaman performed a more extreme form of exorcism, such as whipping or starving the person.</a:t>
            </a:r>
            <a:endParaRPr lang="en-GB" dirty="0"/>
          </a:p>
        </p:txBody>
      </p:sp>
    </p:spTree>
    <p:extLst>
      <p:ext uri="{BB962C8B-B14F-4D97-AF65-F5344CB8AC3E}">
        <p14:creationId xmlns:p14="http://schemas.microsoft.com/office/powerpoint/2010/main" val="2718594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Greek and Roman Views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 the years from roughly 500 </a:t>
            </a:r>
            <a:r>
              <a:rPr lang="en-GB" dirty="0" err="1" smtClean="0"/>
              <a:t>b.c.</a:t>
            </a:r>
            <a:r>
              <a:rPr lang="en-GB" dirty="0" smtClean="0"/>
              <a:t> to 500 </a:t>
            </a:r>
            <a:r>
              <a:rPr lang="en-GB" dirty="0" err="1" smtClean="0"/>
              <a:t>a.d.</a:t>
            </a:r>
            <a:r>
              <a:rPr lang="en-GB" dirty="0" smtClean="0"/>
              <a:t>, when the Greek and Roman civilizations thrived, philosophers and physicians often offered different explanations and treatments for abnormal </a:t>
            </a:r>
            <a:r>
              <a:rPr lang="en-GB" dirty="0" err="1" smtClean="0"/>
              <a:t>behaviors</a:t>
            </a:r>
            <a:r>
              <a:rPr lang="en-GB" dirty="0" smtClean="0"/>
              <a:t>. Hippocrates (460–377 </a:t>
            </a:r>
            <a:r>
              <a:rPr lang="en-GB" dirty="0" err="1" smtClean="0"/>
              <a:t>b.c.</a:t>
            </a:r>
            <a:r>
              <a:rPr lang="en-GB" dirty="0" smtClean="0"/>
              <a:t>), often called the father of modern medicine, taught that illnesses had natural causes.</a:t>
            </a:r>
          </a:p>
          <a:p>
            <a:r>
              <a:rPr lang="en-GB" dirty="0" smtClean="0"/>
              <a:t> He saw abnormal </a:t>
            </a:r>
            <a:r>
              <a:rPr lang="en-GB" dirty="0" err="1" smtClean="0"/>
              <a:t>behavior</a:t>
            </a:r>
            <a:r>
              <a:rPr lang="en-GB" dirty="0" smtClean="0"/>
              <a:t> as a disease arising from internal physical problems. Specifically, he believed that some form of brain pathology was the culprit and that it resulted—like all other forms of disease, in his view—from an imbalance of four fluids, or </a:t>
            </a:r>
            <a:r>
              <a:rPr lang="en-GB" dirty="0" err="1" smtClean="0"/>
              <a:t>humors</a:t>
            </a:r>
            <a:r>
              <a:rPr lang="en-GB" dirty="0" smtClean="0"/>
              <a:t>, that flowed through the body: yellow bile, black bile, blood, and phlegm (Wolters, 2013; Zuckerman, 2011).</a:t>
            </a:r>
          </a:p>
          <a:p>
            <a:r>
              <a:rPr lang="en-GB" dirty="0" smtClean="0"/>
              <a:t> An excess of yellow bile, for example, caused mania, a state of frenzied activity; an excess of black bile was the source of melancholia, a condition marked by unshakable sadness. </a:t>
            </a:r>
            <a:endParaRPr lang="en-GB" dirty="0"/>
          </a:p>
        </p:txBody>
      </p:sp>
    </p:spTree>
    <p:extLst>
      <p:ext uri="{BB962C8B-B14F-4D97-AF65-F5344CB8AC3E}">
        <p14:creationId xmlns:p14="http://schemas.microsoft.com/office/powerpoint/2010/main" val="157600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Most of us would probably mentally ill person’s emotions, thoughts, and </a:t>
            </a:r>
            <a:r>
              <a:rPr lang="en-GB" dirty="0" err="1" smtClean="0"/>
              <a:t>behaviors</a:t>
            </a:r>
            <a:r>
              <a:rPr lang="en-GB" dirty="0" smtClean="0"/>
              <a:t> psychologically abnormal. They are the result of a state sometimes called psychopathology, maladjustment, emotional disturbance, or mental illness.</a:t>
            </a:r>
          </a:p>
          <a:p>
            <a:r>
              <a:rPr lang="en-GB" dirty="0" smtClean="0"/>
              <a:t>These terms have been applied to the many problems that seem closely tied to the human brain or mind. Psychological abnormality affects the famous and the unknown, the rich and the poor. Celebrities, writers, politicians, and other public figures of the present and the past have struggled with it. Psychological problems can bring great suffering, but they can also be the source of inspiration and energy. </a:t>
            </a:r>
            <a:endParaRPr lang="en-GB" dirty="0"/>
          </a:p>
        </p:txBody>
      </p:sp>
    </p:spTree>
    <p:extLst>
      <p:ext uri="{BB962C8B-B14F-4D97-AF65-F5344CB8AC3E}">
        <p14:creationId xmlns:p14="http://schemas.microsoft.com/office/powerpoint/2010/main" val="709882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To treat psychological </a:t>
            </a:r>
            <a:r>
              <a:rPr lang="en-GB" dirty="0" err="1" smtClean="0"/>
              <a:t>dysfunctioning</a:t>
            </a:r>
            <a:r>
              <a:rPr lang="en-GB" dirty="0" smtClean="0"/>
              <a:t>, Hippocrates sought to correct the underlying physical pathology. </a:t>
            </a:r>
          </a:p>
          <a:p>
            <a:r>
              <a:rPr lang="en-GB" dirty="0" smtClean="0"/>
              <a:t>He believed, for instance, that the excess of black bile underlying melancholia could be reduced by a quiet life; a diet of vegetables; temperance; exercise; celibacy; and even bleeding. </a:t>
            </a:r>
          </a:p>
          <a:p>
            <a:r>
              <a:rPr lang="en-GB" dirty="0" smtClean="0"/>
              <a:t>Hippocrates’ focus on internal causes for abnormal </a:t>
            </a:r>
            <a:r>
              <a:rPr lang="en-GB" dirty="0" err="1" smtClean="0"/>
              <a:t>behavior</a:t>
            </a:r>
            <a:r>
              <a:rPr lang="en-GB" dirty="0" smtClean="0"/>
              <a:t> was shared by the great Greek philosophers Plato (427–347 </a:t>
            </a:r>
            <a:r>
              <a:rPr lang="en-GB" dirty="0" err="1" smtClean="0"/>
              <a:t>b.c.</a:t>
            </a:r>
            <a:r>
              <a:rPr lang="en-GB" dirty="0" smtClean="0"/>
              <a:t>) and Aristotle (384–322 </a:t>
            </a:r>
            <a:r>
              <a:rPr lang="en-GB" dirty="0" err="1" smtClean="0"/>
              <a:t>b.c.</a:t>
            </a:r>
            <a:r>
              <a:rPr lang="en-GB" dirty="0" smtClean="0"/>
              <a:t>) and by influential Greek and Roman physicians.</a:t>
            </a:r>
          </a:p>
          <a:p>
            <a:endParaRPr lang="en-GB" dirty="0"/>
          </a:p>
        </p:txBody>
      </p:sp>
    </p:spTree>
    <p:extLst>
      <p:ext uri="{BB962C8B-B14F-4D97-AF65-F5344CB8AC3E}">
        <p14:creationId xmlns:p14="http://schemas.microsoft.com/office/powerpoint/2010/main" val="357648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 in Middle ages : Demonology returns</a:t>
            </a:r>
            <a:endParaRPr lang="en-GB" dirty="0"/>
          </a:p>
        </p:txBody>
      </p:sp>
      <p:sp>
        <p:nvSpPr>
          <p:cNvPr id="3" name="Content Placeholder 2"/>
          <p:cNvSpPr>
            <a:spLocks noGrp="1"/>
          </p:cNvSpPr>
          <p:nvPr>
            <p:ph idx="1"/>
          </p:nvPr>
        </p:nvSpPr>
        <p:spPr/>
        <p:txBody>
          <a:bodyPr>
            <a:normAutofit fontScale="92500" lnSpcReduction="20000"/>
          </a:bodyPr>
          <a:lstStyle/>
          <a:p>
            <a:pPr algn="just"/>
            <a:r>
              <a:rPr lang="en-GB" dirty="0"/>
              <a:t>The enlightened views of Greek and Roman physicians and scholars were not enough to shake ordinary people’s belief in demons. And with the decline of Rome, demonological views and practices became popular once again. A growing distrust of science spread throughout Europe. From 500 to 1350 </a:t>
            </a:r>
            <a:r>
              <a:rPr lang="en-GB" dirty="0" err="1"/>
              <a:t>a.d.</a:t>
            </a:r>
            <a:r>
              <a:rPr lang="en-GB" dirty="0"/>
              <a:t>, the period known as the Middle Ages, the power of the clergy increased greatly throughout Europe. </a:t>
            </a:r>
            <a:endParaRPr lang="en-GB" dirty="0" smtClean="0"/>
          </a:p>
          <a:p>
            <a:pPr algn="just"/>
            <a:r>
              <a:rPr lang="en-GB" dirty="0" smtClean="0"/>
              <a:t>In </a:t>
            </a:r>
            <a:r>
              <a:rPr lang="en-GB" dirty="0"/>
              <a:t>those days the church rejected scientific forms of investigation, and it controlled all education. Religious beliefs, which were highly superstitious and demonological, came to dominate all aspects of life. Once again </a:t>
            </a:r>
            <a:r>
              <a:rPr lang="en-GB" dirty="0" err="1"/>
              <a:t>behavior</a:t>
            </a:r>
            <a:r>
              <a:rPr lang="en-GB" dirty="0"/>
              <a:t> was usually interpreted as a conflict between good and evil, God and the devil. Deviant </a:t>
            </a:r>
            <a:r>
              <a:rPr lang="en-GB" dirty="0" err="1"/>
              <a:t>behavior</a:t>
            </a:r>
            <a:r>
              <a:rPr lang="en-GB" dirty="0"/>
              <a:t>, particularly psychological </a:t>
            </a:r>
            <a:r>
              <a:rPr lang="en-GB" dirty="0" err="1"/>
              <a:t>dysfunctioning</a:t>
            </a:r>
            <a:r>
              <a:rPr lang="en-GB" dirty="0"/>
              <a:t>, was seen as evidence of Satan’s influence. Although some scientists and physicians still insisted on medical explanations and treatments, their views carried little weight in this atmosphere.</a:t>
            </a:r>
          </a:p>
        </p:txBody>
      </p:sp>
    </p:spTree>
    <p:extLst>
      <p:ext uri="{BB962C8B-B14F-4D97-AF65-F5344CB8AC3E}">
        <p14:creationId xmlns:p14="http://schemas.microsoft.com/office/powerpoint/2010/main" val="136573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lgn="just"/>
            <a:r>
              <a:rPr lang="en-GB" dirty="0"/>
              <a:t>The Middle Ages were a time of great stress and anxiety—of war, urban uprisings, and plagues. People blamed the devil for these troubles and feared being possessed by him. Abnormal </a:t>
            </a:r>
            <a:r>
              <a:rPr lang="en-GB" dirty="0" err="1"/>
              <a:t>behavior</a:t>
            </a:r>
            <a:r>
              <a:rPr lang="en-GB" dirty="0"/>
              <a:t> apparently increased greatly during this period (Henley &amp; Thorne, 2005). </a:t>
            </a:r>
            <a:endParaRPr lang="en-GB" dirty="0" smtClean="0"/>
          </a:p>
          <a:p>
            <a:pPr algn="just"/>
            <a:r>
              <a:rPr lang="en-GB" dirty="0" smtClean="0"/>
              <a:t>In </a:t>
            </a:r>
            <a:r>
              <a:rPr lang="en-GB" dirty="0"/>
              <a:t>addition, there were outbreaks of mass madness, in which large numbers of people apparently shared delusions (absurd false beliefs) and hallucinations (imagined sights or sounds). In one such disorder, tarantism (also known as Saint Vitus’ dance), groups of people would suddenly start to jump, dance, and go into convulsions (Waller, 2009; </a:t>
            </a:r>
            <a:r>
              <a:rPr lang="en-GB" dirty="0" err="1"/>
              <a:t>Sigerist</a:t>
            </a:r>
            <a:r>
              <a:rPr lang="en-GB" dirty="0"/>
              <a:t>, 1943).</a:t>
            </a:r>
          </a:p>
        </p:txBody>
      </p:sp>
    </p:spTree>
    <p:extLst>
      <p:ext uri="{BB962C8B-B14F-4D97-AF65-F5344CB8AC3E}">
        <p14:creationId xmlns:p14="http://schemas.microsoft.com/office/powerpoint/2010/main" val="249172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lgn="just"/>
            <a:r>
              <a:rPr lang="en-GB" dirty="0"/>
              <a:t>Some dressed oddly; others tore off their clothing. All were convinced that they had been bitten and possessed by a wolf spider, now called a tarantula, and they sought to cure their disorder by performing a dance called a tarantella. In another form of mass madness, lycanthropy, people thought they were possessed by wolves or other animals. </a:t>
            </a:r>
            <a:endParaRPr lang="en-GB" dirty="0" smtClean="0"/>
          </a:p>
          <a:p>
            <a:pPr algn="just"/>
            <a:r>
              <a:rPr lang="en-GB" dirty="0" smtClean="0"/>
              <a:t>They </a:t>
            </a:r>
            <a:r>
              <a:rPr lang="en-GB" dirty="0"/>
              <a:t>acted </a:t>
            </a:r>
            <a:r>
              <a:rPr lang="en-GB" dirty="0" err="1"/>
              <a:t>wolflike</a:t>
            </a:r>
            <a:r>
              <a:rPr lang="en-GB" dirty="0"/>
              <a:t> and imagined that fur was growing all over their bodies. Not surprisingly, some of the earlier demonological treatments for psychological abnormality </a:t>
            </a:r>
            <a:r>
              <a:rPr lang="en-GB" dirty="0" err="1"/>
              <a:t>reemerged</a:t>
            </a:r>
            <a:r>
              <a:rPr lang="en-GB" dirty="0"/>
              <a:t> during the Middle Ages. Once again the key to the cure was to rid the person’s body of the devil that possessed it. </a:t>
            </a:r>
            <a:endParaRPr lang="en-GB" dirty="0" smtClean="0"/>
          </a:p>
          <a:p>
            <a:pPr algn="just"/>
            <a:r>
              <a:rPr lang="en-GB" dirty="0" smtClean="0"/>
              <a:t>Exorcisms </a:t>
            </a:r>
            <a:r>
              <a:rPr lang="en-GB" dirty="0"/>
              <a:t>were revived, and clergymen, who generally were in charge of treatment during this period, would plead, chant, or pray to the devil or evil spirit (</a:t>
            </a:r>
            <a:r>
              <a:rPr lang="en-GB" dirty="0" err="1"/>
              <a:t>Sluhovsky</a:t>
            </a:r>
            <a:r>
              <a:rPr lang="en-GB" dirty="0"/>
              <a:t>, 2007). If these techniques did not work, they had others to try, some indistinguishable from torture.</a:t>
            </a:r>
          </a:p>
        </p:txBody>
      </p:sp>
    </p:spTree>
    <p:extLst>
      <p:ext uri="{BB962C8B-B14F-4D97-AF65-F5344CB8AC3E}">
        <p14:creationId xmlns:p14="http://schemas.microsoft.com/office/powerpoint/2010/main" val="3920850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It was not until the Middle Ages drew to a close that demonology and its methods began to lose </a:t>
            </a:r>
            <a:r>
              <a:rPr lang="en-GB" dirty="0" err="1"/>
              <a:t>favor</a:t>
            </a:r>
            <a:r>
              <a:rPr lang="en-GB" dirty="0"/>
              <a:t>. Towns throughout Europe grew into cities, and government officials gained more power and took over nonreligious activities</a:t>
            </a:r>
            <a:r>
              <a:rPr lang="en-GB" dirty="0" smtClean="0"/>
              <a:t>.</a:t>
            </a:r>
          </a:p>
          <a:p>
            <a:r>
              <a:rPr lang="en-GB" dirty="0" smtClean="0"/>
              <a:t> </a:t>
            </a:r>
            <a:r>
              <a:rPr lang="en-GB" dirty="0"/>
              <a:t>Among their other responsibilities, they began to run hospitals and direct the care of people suffering from mental disorders. Medical views of abnormality gained </a:t>
            </a:r>
            <a:r>
              <a:rPr lang="en-GB" dirty="0" err="1"/>
              <a:t>favor</a:t>
            </a:r>
            <a:r>
              <a:rPr lang="en-GB" dirty="0"/>
              <a:t> once again, and many people with psychological disturbances received treatment in medical hospitals, such as the Trinity Hospital in England (</a:t>
            </a:r>
            <a:r>
              <a:rPr lang="en-GB" dirty="0" err="1"/>
              <a:t>Allderidge</a:t>
            </a:r>
            <a:r>
              <a:rPr lang="en-GB" dirty="0"/>
              <a:t>, 1979)</a:t>
            </a:r>
          </a:p>
        </p:txBody>
      </p:sp>
    </p:spTree>
    <p:extLst>
      <p:ext uri="{BB962C8B-B14F-4D97-AF65-F5344CB8AC3E}">
        <p14:creationId xmlns:p14="http://schemas.microsoft.com/office/powerpoint/2010/main" val="2440714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Renaissance and rise of asylums </a:t>
            </a:r>
            <a:endParaRPr lang="en-GB" dirty="0"/>
          </a:p>
        </p:txBody>
      </p:sp>
      <p:sp>
        <p:nvSpPr>
          <p:cNvPr id="3" name="Content Placeholder 2"/>
          <p:cNvSpPr>
            <a:spLocks noGrp="1"/>
          </p:cNvSpPr>
          <p:nvPr>
            <p:ph idx="1"/>
          </p:nvPr>
        </p:nvSpPr>
        <p:spPr/>
        <p:txBody>
          <a:bodyPr>
            <a:normAutofit fontScale="77500" lnSpcReduction="20000"/>
          </a:bodyPr>
          <a:lstStyle/>
          <a:p>
            <a:pPr algn="just"/>
            <a:r>
              <a:rPr lang="en-GB" dirty="0"/>
              <a:t>During the early part of the Renaissance, a period of flourishing cultural and scientific activity from about 1400 to 1700, demonological views of abnormality continued to decline. German physician Johann </a:t>
            </a:r>
            <a:r>
              <a:rPr lang="en-GB" dirty="0" err="1"/>
              <a:t>Weyer</a:t>
            </a:r>
            <a:r>
              <a:rPr lang="en-GB" dirty="0"/>
              <a:t> (1515–1588), the first physician to specialize in mental illness, believed that the mind was as susceptible to sickness as the body was. He is now considered the founder of the modern study of psychopathology. </a:t>
            </a:r>
            <a:endParaRPr lang="en-GB" dirty="0" smtClean="0"/>
          </a:p>
          <a:p>
            <a:pPr algn="just"/>
            <a:r>
              <a:rPr lang="en-GB" dirty="0" smtClean="0"/>
              <a:t>The </a:t>
            </a:r>
            <a:r>
              <a:rPr lang="en-GB" dirty="0"/>
              <a:t>care of people with mental disorders continued to improve in this atmosphere. In England such individuals might be kept at home while their families were aided financially by the local parish. Across Europe religious shrines were devoted to the humane and loving treatment of people with mental disorders. Perhaps the best known of these shrines was at </a:t>
            </a:r>
            <a:r>
              <a:rPr lang="en-GB" dirty="0" err="1"/>
              <a:t>Gheel</a:t>
            </a:r>
            <a:r>
              <a:rPr lang="en-GB" dirty="0"/>
              <a:t> in Belgium. </a:t>
            </a:r>
            <a:endParaRPr lang="en-GB" dirty="0" smtClean="0"/>
          </a:p>
          <a:p>
            <a:pPr algn="just"/>
            <a:r>
              <a:rPr lang="en-GB" dirty="0" smtClean="0"/>
              <a:t>Beginning </a:t>
            </a:r>
            <a:r>
              <a:rPr lang="en-GB" dirty="0"/>
              <a:t>in the fifteenth century, people came to it from all over the world for psychic healing. Local residents welcomed these pilgrims into their homes, and many stayed on to form the world’s first “colony” of mental patients. </a:t>
            </a:r>
            <a:r>
              <a:rPr lang="en-GB" dirty="0" err="1"/>
              <a:t>Gheel</a:t>
            </a:r>
            <a:r>
              <a:rPr lang="en-GB" dirty="0"/>
              <a:t> was the forerunner of today’s community mental health programs, and it continues to demonstrate that people with psychological disorders can respond to loving care and respectful </a:t>
            </a:r>
            <a:r>
              <a:rPr lang="en-GB" dirty="0" smtClean="0"/>
              <a:t>treatment. </a:t>
            </a:r>
            <a:endParaRPr lang="en-GB" dirty="0"/>
          </a:p>
        </p:txBody>
      </p:sp>
    </p:spTree>
    <p:extLst>
      <p:ext uri="{BB962C8B-B14F-4D97-AF65-F5344CB8AC3E}">
        <p14:creationId xmlns:p14="http://schemas.microsoft.com/office/powerpoint/2010/main" val="2348206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 Many patients still live in foster homes there, interacting with other residents, until they recover. Unfortunately, these improvements in care began to fade by the mid-sixteenth century</a:t>
            </a:r>
            <a:r>
              <a:rPr lang="en-GB" dirty="0" smtClean="0"/>
              <a:t>.</a:t>
            </a:r>
          </a:p>
          <a:p>
            <a:r>
              <a:rPr lang="en-GB" dirty="0" smtClean="0"/>
              <a:t> </a:t>
            </a:r>
            <a:r>
              <a:rPr lang="en-GB" dirty="0"/>
              <a:t>Government officials discovered that private homes and community residences could house only a small percentage of those with severe mental disorders and that medical hospitals were too few and too small. More and more, they converted hospitals and monasteries into asylums, institutions whose primary purpose was to care for people with mental illness. </a:t>
            </a:r>
            <a:endParaRPr lang="en-GB" dirty="0" smtClean="0"/>
          </a:p>
          <a:p>
            <a:r>
              <a:rPr lang="en-GB" dirty="0" smtClean="0"/>
              <a:t>These </a:t>
            </a:r>
            <a:r>
              <a:rPr lang="en-GB" dirty="0"/>
              <a:t>institutions began with every intention of providing good care. Once the asylums started to overflow, however, they became virtual prisons where patients were held in filthy conditions and treated with unspeakable cruelty</a:t>
            </a:r>
          </a:p>
        </p:txBody>
      </p:sp>
    </p:spTree>
    <p:extLst>
      <p:ext uri="{BB962C8B-B14F-4D97-AF65-F5344CB8AC3E}">
        <p14:creationId xmlns:p14="http://schemas.microsoft.com/office/powerpoint/2010/main" val="724324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a:t>In 1547, for example, Bethlehem Hospital was given to the city of London by Henry VIII for the sole purpose of confining the mentally ill. In this asylum patients bound in chains cried out for all to hear. The hospital even became a popular tourist attraction; people were eager to pay to look at the howling and gibbering inmates. </a:t>
            </a:r>
            <a:endParaRPr lang="en-GB" dirty="0" smtClean="0"/>
          </a:p>
          <a:p>
            <a:pPr algn="just"/>
            <a:r>
              <a:rPr lang="en-GB" dirty="0" smtClean="0"/>
              <a:t>The </a:t>
            </a:r>
            <a:r>
              <a:rPr lang="en-GB" dirty="0"/>
              <a:t>hospital’s name, pronounced “Bedlam” by the local people, has come to mean a chaotic uproar (Selling, 1940). Such asylums remained a widely used form of “care” until the late 1700s</a:t>
            </a:r>
          </a:p>
        </p:txBody>
      </p:sp>
    </p:spTree>
    <p:extLst>
      <p:ext uri="{BB962C8B-B14F-4D97-AF65-F5344CB8AC3E}">
        <p14:creationId xmlns:p14="http://schemas.microsoft.com/office/powerpoint/2010/main" val="2223720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Nineteen century :reform and moral treatment </a:t>
            </a:r>
            <a:endParaRPr lang="en-GB" dirty="0"/>
          </a:p>
        </p:txBody>
      </p:sp>
      <p:sp>
        <p:nvSpPr>
          <p:cNvPr id="3" name="Content Placeholder 2"/>
          <p:cNvSpPr>
            <a:spLocks noGrp="1"/>
          </p:cNvSpPr>
          <p:nvPr>
            <p:ph idx="1"/>
          </p:nvPr>
        </p:nvSpPr>
        <p:spPr/>
        <p:txBody>
          <a:bodyPr>
            <a:normAutofit lnSpcReduction="10000"/>
          </a:bodyPr>
          <a:lstStyle/>
          <a:p>
            <a:pPr algn="just"/>
            <a:r>
              <a:rPr lang="en-GB" dirty="0"/>
              <a:t>As 1800 approached, the treatment of people with mental disorders began to improve once again (Maher &amp; Maher, 2003). Historians usually point to La </a:t>
            </a:r>
            <a:r>
              <a:rPr lang="en-GB" dirty="0" err="1"/>
              <a:t>Bicêtre</a:t>
            </a:r>
            <a:r>
              <a:rPr lang="en-GB" dirty="0"/>
              <a:t>, an asylum in Paris for male patients, as the first site of asylum reform. In 1793, during the French Revolution, Philippe </a:t>
            </a:r>
            <a:r>
              <a:rPr lang="en-GB" dirty="0" err="1"/>
              <a:t>Pinel</a:t>
            </a:r>
            <a:r>
              <a:rPr lang="en-GB" dirty="0"/>
              <a:t> (1745–1826) was named the chief physician there. </a:t>
            </a:r>
            <a:endParaRPr lang="en-GB" dirty="0" smtClean="0"/>
          </a:p>
          <a:p>
            <a:pPr algn="just"/>
            <a:r>
              <a:rPr lang="en-GB" dirty="0" smtClean="0"/>
              <a:t>He </a:t>
            </a:r>
            <a:r>
              <a:rPr lang="en-GB" dirty="0"/>
              <a:t>argued that the patients were sick people whose illnesses should be treated with sympathy and kindness rather than chains and </a:t>
            </a:r>
            <a:r>
              <a:rPr lang="en-GB" dirty="0" smtClean="0"/>
              <a:t>beatings.</a:t>
            </a:r>
          </a:p>
          <a:p>
            <a:pPr algn="just"/>
            <a:r>
              <a:rPr lang="en-GB" dirty="0" smtClean="0"/>
              <a:t>He </a:t>
            </a:r>
            <a:r>
              <a:rPr lang="en-GB" dirty="0"/>
              <a:t>unchained the patients and allowed them to move freely about the hospital grounds; replaced the dark dungeons with sunny, well-ventilated rooms; and offered support and advice. </a:t>
            </a:r>
          </a:p>
        </p:txBody>
      </p:sp>
    </p:spTree>
    <p:extLst>
      <p:ext uri="{BB962C8B-B14F-4D97-AF65-F5344CB8AC3E}">
        <p14:creationId xmlns:p14="http://schemas.microsoft.com/office/powerpoint/2010/main" val="2817363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err="1"/>
              <a:t>Pinel’s</a:t>
            </a:r>
            <a:r>
              <a:rPr lang="en-GB" dirty="0"/>
              <a:t> approach proved remarkably successful. Many patients who had been shut away for decades improved greatly over a short period of time and were released. </a:t>
            </a:r>
            <a:endParaRPr lang="en-GB" dirty="0" smtClean="0"/>
          </a:p>
          <a:p>
            <a:r>
              <a:rPr lang="en-GB" dirty="0" err="1" smtClean="0"/>
              <a:t>Pinel</a:t>
            </a:r>
            <a:r>
              <a:rPr lang="en-GB" dirty="0" smtClean="0"/>
              <a:t> </a:t>
            </a:r>
            <a:r>
              <a:rPr lang="en-GB" dirty="0"/>
              <a:t>later brought similar reforms to a mental hospital in Paris for female patients, La </a:t>
            </a:r>
            <a:r>
              <a:rPr lang="en-GB" dirty="0" err="1"/>
              <a:t>Salpetrière</a:t>
            </a:r>
            <a:r>
              <a:rPr lang="en-GB" dirty="0"/>
              <a:t>. Meanwhile, an English Quaker named William </a:t>
            </a:r>
            <a:r>
              <a:rPr lang="en-GB" dirty="0" err="1"/>
              <a:t>Tuke</a:t>
            </a:r>
            <a:r>
              <a:rPr lang="en-GB" dirty="0"/>
              <a:t> (1732–1819) was bringing similar reforms to northern England. </a:t>
            </a:r>
            <a:endParaRPr lang="en-GB" dirty="0" smtClean="0"/>
          </a:p>
          <a:p>
            <a:r>
              <a:rPr lang="en-GB" dirty="0" smtClean="0"/>
              <a:t>In </a:t>
            </a:r>
            <a:r>
              <a:rPr lang="en-GB" dirty="0"/>
              <a:t>1796 he founded the York Retreat, a rural estate where about 30 mental patients lived as guests in quiet country houses and were treated with a combination of rest, talk, prayer, and manual </a:t>
            </a:r>
            <a:r>
              <a:rPr lang="en-GB" dirty="0" smtClean="0"/>
              <a:t>work.</a:t>
            </a:r>
            <a:endParaRPr lang="en-GB" dirty="0"/>
          </a:p>
        </p:txBody>
      </p:sp>
    </p:spTree>
    <p:extLst>
      <p:ext uri="{BB962C8B-B14F-4D97-AF65-F5344CB8AC3E}">
        <p14:creationId xmlns:p14="http://schemas.microsoft.com/office/powerpoint/2010/main" val="2023456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Because they are so common and so personal, these problems capture the interest of us all. Hundreds of novels, plays, films, and television programs have explored what many people see as the dark side of human nature, and self help books flood the market. Mental health experts are popular guests on both television and radio, and some even have their own shows, Web sites, and blogs.</a:t>
            </a:r>
          </a:p>
          <a:p>
            <a:r>
              <a:rPr lang="en-GB" dirty="0" smtClean="0"/>
              <a:t> The field devoted to the scientific study of the problems we find so fascinating is usually called abnormal psychology. As in any science, workers in this field, called clinical scientists, gather information systematically so that they can describe, predict, and explain the phenomena they study. The knowledge that they acquire is then used by clinical practitioners, whose role is to detect, assess, and treat abnormal patterns of functioning.</a:t>
            </a:r>
          </a:p>
          <a:p>
            <a:endParaRPr lang="en-GB" dirty="0"/>
          </a:p>
        </p:txBody>
      </p:sp>
    </p:spTree>
    <p:extLst>
      <p:ext uri="{BB962C8B-B14F-4D97-AF65-F5344CB8AC3E}">
        <p14:creationId xmlns:p14="http://schemas.microsoft.com/office/powerpoint/2010/main" val="15718925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Spread of moral treatment </a:t>
            </a:r>
            <a:endParaRPr lang="en-GB" dirty="0"/>
          </a:p>
        </p:txBody>
      </p:sp>
      <p:sp>
        <p:nvSpPr>
          <p:cNvPr id="3" name="Content Placeholder 2"/>
          <p:cNvSpPr>
            <a:spLocks noGrp="1"/>
          </p:cNvSpPr>
          <p:nvPr>
            <p:ph idx="1"/>
          </p:nvPr>
        </p:nvSpPr>
        <p:spPr/>
        <p:txBody>
          <a:bodyPr>
            <a:normAutofit/>
          </a:bodyPr>
          <a:lstStyle/>
          <a:p>
            <a:r>
              <a:rPr lang="en-GB" dirty="0"/>
              <a:t>The methods of </a:t>
            </a:r>
            <a:r>
              <a:rPr lang="en-GB" dirty="0" err="1"/>
              <a:t>Pinel</a:t>
            </a:r>
            <a:r>
              <a:rPr lang="en-GB" dirty="0"/>
              <a:t> and </a:t>
            </a:r>
            <a:r>
              <a:rPr lang="en-GB" dirty="0" err="1"/>
              <a:t>Tuke</a:t>
            </a:r>
            <a:r>
              <a:rPr lang="en-GB" dirty="0"/>
              <a:t>, called moral treatment because they emphasized moral guidance and humane and respectful techniques, caught on throughout Europe and the United States. </a:t>
            </a:r>
            <a:endParaRPr lang="en-GB" dirty="0" smtClean="0"/>
          </a:p>
          <a:p>
            <a:r>
              <a:rPr lang="en-GB" dirty="0" smtClean="0"/>
              <a:t>Patients </a:t>
            </a:r>
            <a:r>
              <a:rPr lang="en-GB" dirty="0"/>
              <a:t>with psychological problems were increasingly perceived as potentially productive human beings whose mental functioning had broken down under stress</a:t>
            </a:r>
            <a:r>
              <a:rPr lang="en-GB" dirty="0" smtClean="0"/>
              <a:t>.</a:t>
            </a:r>
          </a:p>
          <a:p>
            <a:r>
              <a:rPr lang="en-GB" dirty="0" smtClean="0"/>
              <a:t> </a:t>
            </a:r>
            <a:r>
              <a:rPr lang="en-GB" dirty="0"/>
              <a:t>They were considered deserving of individual care, including discussions of their problems, useful activities, work, companionship, and quiet. </a:t>
            </a:r>
          </a:p>
        </p:txBody>
      </p:sp>
    </p:spTree>
    <p:extLst>
      <p:ext uri="{BB962C8B-B14F-4D97-AF65-F5344CB8AC3E}">
        <p14:creationId xmlns:p14="http://schemas.microsoft.com/office/powerpoint/2010/main" val="43798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The person most responsible for the early spread of moral treatment in the United States was Benjamin Rush (1745–1813), an eminent physician at Pennsylvania Hospital who is now considered the father of American psychiatry. Limiting his practice to mental illness, Rush developed humane approaches to treatment </a:t>
            </a:r>
            <a:r>
              <a:rPr lang="en-GB" dirty="0" smtClean="0"/>
              <a:t>.</a:t>
            </a:r>
          </a:p>
          <a:p>
            <a:r>
              <a:rPr lang="en-GB" dirty="0"/>
              <a:t> For example, he required that the hospital hire intelligent and sensitive attendants to work closely with patients, reading and talking to them and taking them on regular walks. He also suggested that it would be therapeutic for doctors to give small gifts to their patients now and then. </a:t>
            </a:r>
          </a:p>
        </p:txBody>
      </p:sp>
    </p:spTree>
    <p:extLst>
      <p:ext uri="{BB962C8B-B14F-4D97-AF65-F5344CB8AC3E}">
        <p14:creationId xmlns:p14="http://schemas.microsoft.com/office/powerpoint/2010/main" val="1289968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Rush’s work was influential, but it was a Boston schoolteacher named Dorothea Dix (1802–1887) who made humane care a public and political concern in the United States. </a:t>
            </a:r>
            <a:endParaRPr lang="en-GB" dirty="0" smtClean="0"/>
          </a:p>
          <a:p>
            <a:r>
              <a:rPr lang="en-GB" dirty="0" smtClean="0"/>
              <a:t>From </a:t>
            </a:r>
            <a:r>
              <a:rPr lang="en-GB" dirty="0"/>
              <a:t>1841 to 1881, Dix went from state legislature to state legislature and to Congress speaking of the horrors she had observed at asylums and calling for reform. Dix’s campaign led to new laws and greater government funding to improve the treatment of people with mental disorders </a:t>
            </a:r>
            <a:r>
              <a:rPr lang="en-GB" dirty="0" smtClean="0"/>
              <a:t>.</a:t>
            </a:r>
          </a:p>
          <a:p>
            <a:r>
              <a:rPr lang="en-GB" dirty="0" smtClean="0"/>
              <a:t>Each </a:t>
            </a:r>
            <a:r>
              <a:rPr lang="en-GB" dirty="0"/>
              <a:t>state was made responsible for developing effective public mental hospitals, or state hospitals, all of which intended to offer moral treatment. Similar hospitals were established throughout Europe</a:t>
            </a:r>
          </a:p>
        </p:txBody>
      </p:sp>
    </p:spTree>
    <p:extLst>
      <p:ext uri="{BB962C8B-B14F-4D97-AF65-F5344CB8AC3E}">
        <p14:creationId xmlns:p14="http://schemas.microsoft.com/office/powerpoint/2010/main" val="24327144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Decline of moral treatment </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dirty="0"/>
              <a:t>By the 1850s, a number of mental hospitals throughout Europe and America reported success using moral approaches. By the end of that century, however, several factors led to a reversal of the moral treatment movement (</a:t>
            </a:r>
            <a:r>
              <a:rPr lang="en-GB" dirty="0" err="1"/>
              <a:t>Cautin</a:t>
            </a:r>
            <a:r>
              <a:rPr lang="en-GB" dirty="0"/>
              <a:t>, 2011; </a:t>
            </a:r>
            <a:r>
              <a:rPr lang="en-GB" dirty="0" err="1"/>
              <a:t>Bockoven</a:t>
            </a:r>
            <a:r>
              <a:rPr lang="en-GB" dirty="0"/>
              <a:t>, 1963). </a:t>
            </a:r>
            <a:endParaRPr lang="en-GB" dirty="0" smtClean="0"/>
          </a:p>
          <a:p>
            <a:pPr algn="just"/>
            <a:r>
              <a:rPr lang="en-GB" dirty="0" smtClean="0"/>
              <a:t>One </a:t>
            </a:r>
            <a:r>
              <a:rPr lang="en-GB" dirty="0"/>
              <a:t>factor was the speed with which the movement had spread. As mental hospitals multiplied, severe money and staffing shortages developed, recovery rates declined, and overcrowding in the hospitals became a major problem</a:t>
            </a:r>
            <a:r>
              <a:rPr lang="en-GB" dirty="0" smtClean="0"/>
              <a:t>.</a:t>
            </a:r>
          </a:p>
          <a:p>
            <a:pPr algn="just"/>
            <a:r>
              <a:rPr lang="en-GB" dirty="0" smtClean="0"/>
              <a:t> </a:t>
            </a:r>
            <a:r>
              <a:rPr lang="en-GB" dirty="0"/>
              <a:t>Another factor was the assumption behind moral treatment that all patients could be cured if treated with humanity and dignity. For some, this was indeed sufficient. Others, however, needed more effective treatments than any that had yet been </a:t>
            </a:r>
            <a:r>
              <a:rPr lang="en-GB" dirty="0" smtClean="0"/>
              <a:t>developed.</a:t>
            </a:r>
            <a:endParaRPr lang="en-GB" dirty="0"/>
          </a:p>
        </p:txBody>
      </p:sp>
    </p:spTree>
    <p:extLst>
      <p:ext uri="{BB962C8B-B14F-4D97-AF65-F5344CB8AC3E}">
        <p14:creationId xmlns:p14="http://schemas.microsoft.com/office/powerpoint/2010/main" val="2845305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t>. An additional factor contributing to the decline of moral treatment was the emergence of a new wave of prejudice against people with mental disorders. </a:t>
            </a:r>
            <a:endParaRPr lang="en-GB" dirty="0" smtClean="0"/>
          </a:p>
          <a:p>
            <a:r>
              <a:rPr lang="en-GB" dirty="0" smtClean="0"/>
              <a:t>As </a:t>
            </a:r>
            <a:r>
              <a:rPr lang="en-GB" dirty="0"/>
              <a:t>more and more patients disappeared into large, distant mental hospitals, the public came to view them as strange and dangerous. In turn, people were less open-handed when it came to making donations or allocating government funds. </a:t>
            </a:r>
            <a:endParaRPr lang="en-GB" dirty="0" smtClean="0"/>
          </a:p>
          <a:p>
            <a:r>
              <a:rPr lang="en-GB" dirty="0" smtClean="0"/>
              <a:t>Moreover</a:t>
            </a:r>
            <a:r>
              <a:rPr lang="en-GB" dirty="0"/>
              <a:t>, many of the patients entering public mental hospitals in the United States in the late nineteenth century were poor foreign immigrants, whom the public had little interest in helping. </a:t>
            </a:r>
            <a:endParaRPr lang="en-GB" dirty="0" smtClean="0"/>
          </a:p>
          <a:p>
            <a:r>
              <a:rPr lang="en-GB" dirty="0" smtClean="0"/>
              <a:t>By </a:t>
            </a:r>
            <a:r>
              <a:rPr lang="en-GB" dirty="0"/>
              <a:t>the early years of the twentieth century, the moral treatment movement had ground to a halt in both the United States and Europe. Public mental hospitals were providing only custodial care and ineffective medical treatments and were becoming more overcrowded every year. Long-term hospitalization became the rule once again.</a:t>
            </a:r>
          </a:p>
        </p:txBody>
      </p:sp>
    </p:spTree>
    <p:extLst>
      <p:ext uri="{BB962C8B-B14F-4D97-AF65-F5344CB8AC3E}">
        <p14:creationId xmlns:p14="http://schemas.microsoft.com/office/powerpoint/2010/main" val="7819166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Twentieth century: </a:t>
            </a:r>
            <a:r>
              <a:rPr lang="en-GB" dirty="0" err="1" smtClean="0"/>
              <a:t>somatogenic</a:t>
            </a:r>
            <a:r>
              <a:rPr lang="en-GB" dirty="0" smtClean="0"/>
              <a:t> and psychogenic perspective </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dirty="0"/>
              <a:t>The </a:t>
            </a:r>
            <a:r>
              <a:rPr lang="en-GB" dirty="0" err="1"/>
              <a:t>somatogenic</a:t>
            </a:r>
            <a:r>
              <a:rPr lang="en-GB" dirty="0"/>
              <a:t> perspective has at least a 2,400year history—remember Hippocrates’ view that abnormal </a:t>
            </a:r>
            <a:r>
              <a:rPr lang="en-GB" dirty="0" err="1"/>
              <a:t>behavior</a:t>
            </a:r>
            <a:r>
              <a:rPr lang="en-GB" dirty="0"/>
              <a:t> resulted from brain disease and an imbalance of </a:t>
            </a:r>
            <a:r>
              <a:rPr lang="en-GB" dirty="0" err="1"/>
              <a:t>humors</a:t>
            </a:r>
            <a:r>
              <a:rPr lang="en-GB" dirty="0"/>
              <a:t>? Not until the late nineteenth century, however, did this perspective make a triumphant return and begin to gain wide acceptance. Two factors were responsible for this rebirth. </a:t>
            </a:r>
            <a:endParaRPr lang="en-GB" dirty="0" smtClean="0"/>
          </a:p>
          <a:p>
            <a:pPr algn="just"/>
            <a:r>
              <a:rPr lang="en-GB" dirty="0" smtClean="0"/>
              <a:t>One </a:t>
            </a:r>
            <a:r>
              <a:rPr lang="en-GB" dirty="0"/>
              <a:t>was the work of an eminent German researcher, Emil </a:t>
            </a:r>
            <a:r>
              <a:rPr lang="en-GB" dirty="0" err="1"/>
              <a:t>Kraepelin</a:t>
            </a:r>
            <a:r>
              <a:rPr lang="en-GB" dirty="0"/>
              <a:t> (1856–1926). In 1883 </a:t>
            </a:r>
            <a:r>
              <a:rPr lang="en-GB" dirty="0" err="1"/>
              <a:t>Kraepelin</a:t>
            </a:r>
            <a:r>
              <a:rPr lang="en-GB" dirty="0"/>
              <a:t> published an influential textbook arguing that physical factors, such as fatigue, are responsible for mental dysfunction</a:t>
            </a:r>
            <a:r>
              <a:rPr lang="en-GB" dirty="0" smtClean="0"/>
              <a:t>.</a:t>
            </a:r>
          </a:p>
          <a:p>
            <a:pPr algn="just"/>
            <a:r>
              <a:rPr lang="en-GB" dirty="0" smtClean="0"/>
              <a:t> </a:t>
            </a:r>
            <a:r>
              <a:rPr lang="en-GB" dirty="0"/>
              <a:t>In addition, as you will see in Chapter 4, he developed the first modern system for classifying abnormal </a:t>
            </a:r>
            <a:r>
              <a:rPr lang="en-GB" dirty="0" err="1"/>
              <a:t>behavior</a:t>
            </a:r>
            <a:r>
              <a:rPr lang="en-GB" dirty="0"/>
              <a:t>. He identified various syndromes, or clusters of symptoms; listed their physical </a:t>
            </a:r>
            <a:r>
              <a:rPr lang="en-GB" dirty="0" smtClean="0"/>
              <a:t>causes; </a:t>
            </a:r>
            <a:r>
              <a:rPr lang="en-GB" dirty="0"/>
              <a:t>and discussed their expected </a:t>
            </a:r>
            <a:r>
              <a:rPr lang="en-GB" dirty="0" smtClean="0"/>
              <a:t>course. </a:t>
            </a:r>
            <a:endParaRPr lang="en-GB" dirty="0"/>
          </a:p>
        </p:txBody>
      </p:sp>
    </p:spTree>
    <p:extLst>
      <p:ext uri="{BB962C8B-B14F-4D97-AF65-F5344CB8AC3E}">
        <p14:creationId xmlns:p14="http://schemas.microsoft.com/office/powerpoint/2010/main" val="4249666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New biological discoveries also triggered the rise of the </a:t>
            </a:r>
            <a:r>
              <a:rPr lang="en-GB" dirty="0" err="1"/>
              <a:t>somatogenic</a:t>
            </a:r>
            <a:r>
              <a:rPr lang="en-GB" dirty="0"/>
              <a:t> perspective. One of the most important discoveries was that an organic disease, syphilis, led to general paresis, an irreversible disorder with both physical and mental symptoms, including paralysis and delusions of grandeur (Kaplan, 2010). </a:t>
            </a:r>
            <a:endParaRPr lang="en-GB" dirty="0" smtClean="0"/>
          </a:p>
          <a:p>
            <a:r>
              <a:rPr lang="en-GB" dirty="0" smtClean="0"/>
              <a:t>In </a:t>
            </a:r>
            <a:r>
              <a:rPr lang="en-GB" dirty="0"/>
              <a:t>1897 Richard von Krafft-Ebing (1840–1902), a German neurologist, injected matter from syphilis sores into patients suffering from general paresis and found that none of the patients developed symptoms of syphilis. Their immunity could have been caused only by an earlier case of syphilis. </a:t>
            </a:r>
          </a:p>
        </p:txBody>
      </p:sp>
    </p:spTree>
    <p:extLst>
      <p:ext uri="{BB962C8B-B14F-4D97-AF65-F5344CB8AC3E}">
        <p14:creationId xmlns:p14="http://schemas.microsoft.com/office/powerpoint/2010/main" val="619633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just"/>
            <a:r>
              <a:rPr lang="en-GB" dirty="0"/>
              <a:t>Since all patients with general paresis were now immune to syphilis, Krafft-Ebing theorized that syphilis had been the cause of their general paresis. Finally, in 1905, Fritz </a:t>
            </a:r>
            <a:r>
              <a:rPr lang="en-GB" dirty="0" err="1"/>
              <a:t>Schaudinn</a:t>
            </a:r>
            <a:r>
              <a:rPr lang="en-GB" dirty="0"/>
              <a:t> (1871–1906), a German zoologist, discovered that the microorganism </a:t>
            </a:r>
            <a:r>
              <a:rPr lang="en-GB" dirty="0" err="1"/>
              <a:t>Treponema</a:t>
            </a:r>
            <a:r>
              <a:rPr lang="en-GB" dirty="0"/>
              <a:t> pallida was responsible for syphilis, which in turn caused general </a:t>
            </a:r>
            <a:r>
              <a:rPr lang="en-GB" dirty="0" smtClean="0"/>
              <a:t>paresis.</a:t>
            </a:r>
          </a:p>
          <a:p>
            <a:pPr algn="just"/>
            <a:r>
              <a:rPr lang="en-GB" dirty="0"/>
              <a:t>The work of </a:t>
            </a:r>
            <a:r>
              <a:rPr lang="en-GB" dirty="0" err="1"/>
              <a:t>Kraepelin</a:t>
            </a:r>
            <a:r>
              <a:rPr lang="en-GB" dirty="0"/>
              <a:t> and the new understanding of general paresis led many researchers and practitioners to suspect that physical factors were responsible for many mental disorders, perhaps all of them. These theories and the possibility of quick and effective medical solutions for mental disorders were especially welcomed by those who worked in mental hospitals, where patient populations were now growing at an alarming </a:t>
            </a:r>
            <a:r>
              <a:rPr lang="en-GB" dirty="0" smtClean="0"/>
              <a:t>rate.</a:t>
            </a:r>
            <a:endParaRPr lang="en-GB" dirty="0"/>
          </a:p>
        </p:txBody>
      </p:sp>
    </p:spTree>
    <p:extLst>
      <p:ext uri="{BB962C8B-B14F-4D97-AF65-F5344CB8AC3E}">
        <p14:creationId xmlns:p14="http://schemas.microsoft.com/office/powerpoint/2010/main" val="19894940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gn="just"/>
            <a:r>
              <a:rPr lang="en-GB" dirty="0"/>
              <a:t>Despite the general optimism, biological approaches yielded mostly disappointing results throughout the first half of the twentieth century. Although many medical treatments were developed for patients in mental hospitals during that time, most of the techniques failed to work. Physicians tried tooth extraction, tonsillectomy, hydrotherapy (alternating hot and cold baths), and lobotomy, a surgical cutting of certain nerve </a:t>
            </a:r>
            <a:r>
              <a:rPr lang="en-GB" dirty="0" err="1"/>
              <a:t>fibers</a:t>
            </a:r>
            <a:r>
              <a:rPr lang="en-GB" dirty="0"/>
              <a:t> in the brain. </a:t>
            </a:r>
            <a:endParaRPr lang="en-GB" dirty="0" smtClean="0"/>
          </a:p>
          <a:p>
            <a:pPr algn="just"/>
            <a:r>
              <a:rPr lang="en-GB" dirty="0" smtClean="0"/>
              <a:t>Even </a:t>
            </a:r>
            <a:r>
              <a:rPr lang="en-GB" dirty="0"/>
              <a:t>worse, biological views and claims led, in some circles, to proposals for immoral solutions such as eugenic sterilization, the elimination (through medical or other means) of individuals’ ability to reproduce (see Table 1-1). Not until the 1950s, when a number of effective medications were finally discovered, did the </a:t>
            </a:r>
            <a:r>
              <a:rPr lang="en-GB" dirty="0" err="1"/>
              <a:t>somatogenic</a:t>
            </a:r>
            <a:r>
              <a:rPr lang="en-GB" dirty="0"/>
              <a:t> perspective truly begin to pay off for patients</a:t>
            </a:r>
          </a:p>
        </p:txBody>
      </p:sp>
    </p:spTree>
    <p:extLst>
      <p:ext uri="{BB962C8B-B14F-4D97-AF65-F5344CB8AC3E}">
        <p14:creationId xmlns:p14="http://schemas.microsoft.com/office/powerpoint/2010/main" val="411199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Psychogenic perspective </a:t>
            </a:r>
            <a:endParaRPr lang="en-GB" dirty="0"/>
          </a:p>
        </p:txBody>
      </p:sp>
      <p:sp>
        <p:nvSpPr>
          <p:cNvPr id="3" name="Content Placeholder 2"/>
          <p:cNvSpPr>
            <a:spLocks noGrp="1"/>
          </p:cNvSpPr>
          <p:nvPr>
            <p:ph idx="1"/>
          </p:nvPr>
        </p:nvSpPr>
        <p:spPr/>
        <p:txBody>
          <a:bodyPr>
            <a:normAutofit/>
          </a:bodyPr>
          <a:lstStyle/>
          <a:p>
            <a:r>
              <a:rPr lang="en-GB" dirty="0"/>
              <a:t>The late nineteenth century also saw the emergence of the psychogenic perspective, the view that the chief causes of abnormal functioning are often psychological. This view, too, had a long history, but it did not gain much of a following until studies of hypnotism demonstrated its potential</a:t>
            </a:r>
            <a:r>
              <a:rPr lang="en-GB" dirty="0" smtClean="0"/>
              <a:t>.</a:t>
            </a:r>
          </a:p>
          <a:p>
            <a:r>
              <a:rPr lang="en-GB" dirty="0"/>
              <a:t>Hypnotism is a procedure that places people in a trancelike mental state during which they become extremely suggestible. It was used to help treat psychological disorders as far back as 1778, when an Austrian physician named Friedrich Anton Mesmer (1734–1815) established a clinic in Paris. </a:t>
            </a:r>
          </a:p>
        </p:txBody>
      </p:sp>
    </p:spTree>
    <p:extLst>
      <p:ext uri="{BB962C8B-B14F-4D97-AF65-F5344CB8AC3E}">
        <p14:creationId xmlns:p14="http://schemas.microsoft.com/office/powerpoint/2010/main" val="2947102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abnormal </a:t>
            </a:r>
            <a:r>
              <a:rPr lang="en-GB" dirty="0" err="1" smtClean="0"/>
              <a:t>psyhcology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Although their general goals are similar to those of other scientific professionals, clinical scientists and practitioners face problems that make their work especially difficult. One of the most troubling is that psychological abnormality is very hard to define. </a:t>
            </a:r>
          </a:p>
          <a:p>
            <a:r>
              <a:rPr lang="en-GB" dirty="0" smtClean="0"/>
              <a:t>While many definitions of abnormality have been proposed over the years, none has won total </a:t>
            </a:r>
            <a:r>
              <a:rPr lang="en-GB" dirty="0" err="1" smtClean="0"/>
              <a:t>acceptance.Still</a:t>
            </a:r>
            <a:r>
              <a:rPr lang="en-GB" dirty="0" smtClean="0"/>
              <a:t>, most of the definitions have certain features in common, often called “the four Ds”: deviance, distress, dysfunction, and danger. That is, patterns of psychological abnormality are typically deviant (different, extreme, unusual, perhaps even bizarre), distressing (unpleasant and upsetting to the person), dysfunctional (interfering with the person’s Why ability to conduct daily activities in a constructive way), and possibly dangerous. This definition offers a useful starting point from which to explore the phenomena of psychological abnormality. As you will see, however, it has key limitations.</a:t>
            </a:r>
          </a:p>
          <a:p>
            <a:endParaRPr lang="en-GB" dirty="0"/>
          </a:p>
        </p:txBody>
      </p:sp>
    </p:spTree>
    <p:extLst>
      <p:ext uri="{BB962C8B-B14F-4D97-AF65-F5344CB8AC3E}">
        <p14:creationId xmlns:p14="http://schemas.microsoft.com/office/powerpoint/2010/main" val="29787926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algn="just"/>
            <a:r>
              <a:rPr lang="en-GB" dirty="0"/>
              <a:t>His patients suffered from hysterical disorders, mysterious bodily ailments that had no apparent physical basis. Mesmer had his patients sit in a darkened room filled with music; then he appeared, dressed in a </a:t>
            </a:r>
            <a:r>
              <a:rPr lang="en-GB" dirty="0" err="1"/>
              <a:t>colorful</a:t>
            </a:r>
            <a:r>
              <a:rPr lang="en-GB" dirty="0"/>
              <a:t> costume, and touched the troubled area of each patient’s body with a special rod. </a:t>
            </a:r>
            <a:endParaRPr lang="en-GB" dirty="0" smtClean="0"/>
          </a:p>
          <a:p>
            <a:pPr algn="just"/>
            <a:r>
              <a:rPr lang="en-GB" dirty="0" smtClean="0"/>
              <a:t>A </a:t>
            </a:r>
            <a:r>
              <a:rPr lang="en-GB" dirty="0"/>
              <a:t>surprising number of patients seemed to be helped by this treatment, called mesmerism (</a:t>
            </a:r>
            <a:r>
              <a:rPr lang="en-GB" dirty="0" err="1"/>
              <a:t>Dingfelder</a:t>
            </a:r>
            <a:r>
              <a:rPr lang="en-GB" dirty="0"/>
              <a:t>, 2010; </a:t>
            </a:r>
            <a:r>
              <a:rPr lang="en-GB" dirty="0" err="1"/>
              <a:t>Lanska</a:t>
            </a:r>
            <a:r>
              <a:rPr lang="en-GB" dirty="0"/>
              <a:t> &amp; </a:t>
            </a:r>
            <a:r>
              <a:rPr lang="en-GB" dirty="0" err="1"/>
              <a:t>Lanska</a:t>
            </a:r>
            <a:r>
              <a:rPr lang="en-GB" dirty="0"/>
              <a:t>, 2007). </a:t>
            </a:r>
            <a:endParaRPr lang="en-GB" dirty="0" smtClean="0"/>
          </a:p>
          <a:p>
            <a:pPr algn="just"/>
            <a:r>
              <a:rPr lang="en-GB" dirty="0" smtClean="0"/>
              <a:t>Their </a:t>
            </a:r>
            <a:r>
              <a:rPr lang="en-GB" dirty="0"/>
              <a:t>pain, numbness, or paralysis disappeared. Several scientists believed that Mesmer was inducing a trancelike state in his patients and that this state was causing their symptoms to disappear. The treatment was so controversial, however, that eventually Mesmer was banished from </a:t>
            </a:r>
            <a:r>
              <a:rPr lang="en-GB" dirty="0" smtClean="0"/>
              <a:t>Paris.</a:t>
            </a:r>
            <a:endParaRPr lang="en-GB" dirty="0"/>
          </a:p>
        </p:txBody>
      </p:sp>
    </p:spTree>
    <p:extLst>
      <p:ext uri="{BB962C8B-B14F-4D97-AF65-F5344CB8AC3E}">
        <p14:creationId xmlns:p14="http://schemas.microsoft.com/office/powerpoint/2010/main" val="3420731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lgn="just"/>
            <a:r>
              <a:rPr lang="en-GB" dirty="0"/>
              <a:t>It was not until years after Mesmer died that many researchers had the courage to investigate his procedure, later called hypnotism (from </a:t>
            </a:r>
            <a:r>
              <a:rPr lang="en-GB" dirty="0" err="1"/>
              <a:t>hypnos</a:t>
            </a:r>
            <a:r>
              <a:rPr lang="en-GB" dirty="0"/>
              <a:t>, the Greek word for “sleep”), and its effects on hysterical disorders. The experiments of two physicians practicing in the city of Nancy in France, </a:t>
            </a:r>
            <a:r>
              <a:rPr lang="en-GB" dirty="0" err="1"/>
              <a:t>Hippolyte</a:t>
            </a:r>
            <a:r>
              <a:rPr lang="en-GB" dirty="0"/>
              <a:t>-Marie </a:t>
            </a:r>
            <a:r>
              <a:rPr lang="en-GB" dirty="0" err="1"/>
              <a:t>Bernheim</a:t>
            </a:r>
            <a:r>
              <a:rPr lang="en-GB" dirty="0"/>
              <a:t> (1840–1919) and </a:t>
            </a:r>
            <a:r>
              <a:rPr lang="en-GB" dirty="0" err="1"/>
              <a:t>Ambroise-Auguste</a:t>
            </a:r>
            <a:r>
              <a:rPr lang="en-GB" dirty="0"/>
              <a:t> </a:t>
            </a:r>
            <a:r>
              <a:rPr lang="en-GB" dirty="0" err="1"/>
              <a:t>Liébault</a:t>
            </a:r>
            <a:r>
              <a:rPr lang="en-GB" dirty="0"/>
              <a:t> (1823–1904), showed that hysterical disorders could actually be induced in otherwise normal people while they were under the influence of hypnosis. </a:t>
            </a:r>
            <a:endParaRPr lang="en-GB" dirty="0" smtClean="0"/>
          </a:p>
          <a:p>
            <a:pPr algn="just"/>
            <a:r>
              <a:rPr lang="en-GB" dirty="0" smtClean="0"/>
              <a:t>That </a:t>
            </a:r>
            <a:r>
              <a:rPr lang="en-GB" dirty="0"/>
              <a:t>is, the physicians could make normal people experience deafness, paralysis, blindness, or numbness by means of hypnotic suggestion—and they could remove these artificial symptoms by the same means. Thus they established that a mental process—hypnotic suggestion—could both cause and cure even a physical dysfunction. Leading scientists concluded that hysterical disorders were largely psychological in origin, and the psychogenic perspective rose in popularity.</a:t>
            </a:r>
          </a:p>
        </p:txBody>
      </p:sp>
    </p:spTree>
    <p:extLst>
      <p:ext uri="{BB962C8B-B14F-4D97-AF65-F5344CB8AC3E}">
        <p14:creationId xmlns:p14="http://schemas.microsoft.com/office/powerpoint/2010/main" val="3626576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just"/>
            <a:r>
              <a:rPr lang="en-GB" dirty="0"/>
              <a:t>Among those who studied the effects of hypnotism on hysterical disorders was Josef Breuer (1842–1925) of Vienna. This physician discovered that his patients sometimes awoke free of hysterical symptoms after speaking candidly under hypnosis about past upsetting events</a:t>
            </a:r>
            <a:r>
              <a:rPr lang="en-GB" dirty="0" smtClean="0"/>
              <a:t>.</a:t>
            </a:r>
          </a:p>
          <a:p>
            <a:pPr algn="just"/>
            <a:r>
              <a:rPr lang="en-GB" dirty="0" smtClean="0"/>
              <a:t> </a:t>
            </a:r>
            <a:r>
              <a:rPr lang="en-GB" dirty="0"/>
              <a:t>During the 1890s Breuer was joined in his work by another Viennese physician, Sigmund Freud (1856–1939). As you will see in Chapter 3, Freud’s work eventually led him to develop the theory of psychoanalysis, which holds that many forms of abnormal and normal psychological functioning are psychogenic. </a:t>
            </a:r>
          </a:p>
        </p:txBody>
      </p:sp>
    </p:spTree>
    <p:extLst>
      <p:ext uri="{BB962C8B-B14F-4D97-AF65-F5344CB8AC3E}">
        <p14:creationId xmlns:p14="http://schemas.microsoft.com/office/powerpoint/2010/main" val="887683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algn="just"/>
            <a:r>
              <a:rPr lang="en-GB" dirty="0"/>
              <a:t>In particular, he believed that unconscious psychological processes are at the root of such functioning. Freud also developed the technique of psychoanalysis, a form of discussion in which clinicians help troubled people gain insight into their unconscious psychological processes</a:t>
            </a:r>
            <a:r>
              <a:rPr lang="en-GB" dirty="0" smtClean="0"/>
              <a:t>.</a:t>
            </a:r>
          </a:p>
          <a:p>
            <a:pPr algn="just"/>
            <a:r>
              <a:rPr lang="en-GB" dirty="0" smtClean="0"/>
              <a:t> </a:t>
            </a:r>
            <a:r>
              <a:rPr lang="en-GB" dirty="0"/>
              <a:t>He believed that such insight, even without hypnotic procedures, would help the patients overcome their psychological problems. </a:t>
            </a:r>
            <a:endParaRPr lang="en-GB" dirty="0" smtClean="0"/>
          </a:p>
          <a:p>
            <a:pPr algn="just"/>
            <a:r>
              <a:rPr lang="en-GB" dirty="0" smtClean="0"/>
              <a:t>Freud </a:t>
            </a:r>
            <a:r>
              <a:rPr lang="en-GB" dirty="0"/>
              <a:t>and his followers offered psychoanalytic treatment primarily to patients suffering from anxiety or depression, problems that did not typically require hospitalization</a:t>
            </a:r>
            <a:r>
              <a:rPr lang="en-GB" dirty="0" smtClean="0"/>
              <a:t>.</a:t>
            </a:r>
          </a:p>
          <a:p>
            <a:pPr algn="just"/>
            <a:r>
              <a:rPr lang="en-GB" dirty="0" smtClean="0"/>
              <a:t> </a:t>
            </a:r>
            <a:r>
              <a:rPr lang="en-GB" dirty="0"/>
              <a:t>These patients visited therapists in their offices for sessions of approximately an hour and then went about their daily activities—a format of treatment now known as outpatient therapy. By the early twentieth century, psychoanalytic theory and treatment were widely accepted throughout the Western world (</a:t>
            </a:r>
            <a:r>
              <a:rPr lang="en-GB" dirty="0" err="1"/>
              <a:t>Cautin</a:t>
            </a:r>
            <a:r>
              <a:rPr lang="en-GB" dirty="0"/>
              <a:t>, 2011).</a:t>
            </a:r>
          </a:p>
        </p:txBody>
      </p:sp>
    </p:spTree>
    <p:extLst>
      <p:ext uri="{BB962C8B-B14F-4D97-AF65-F5344CB8AC3E}">
        <p14:creationId xmlns:p14="http://schemas.microsoft.com/office/powerpoint/2010/main" val="3913052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trends </a:t>
            </a:r>
            <a:endParaRPr lang="en-GB" dirty="0"/>
          </a:p>
        </p:txBody>
      </p:sp>
      <p:sp>
        <p:nvSpPr>
          <p:cNvPr id="3" name="Content Placeholder 2"/>
          <p:cNvSpPr>
            <a:spLocks noGrp="1"/>
          </p:cNvSpPr>
          <p:nvPr>
            <p:ph idx="1"/>
          </p:nvPr>
        </p:nvSpPr>
        <p:spPr/>
        <p:txBody>
          <a:bodyPr>
            <a:normAutofit fontScale="92500" lnSpcReduction="20000"/>
          </a:bodyPr>
          <a:lstStyle/>
          <a:p>
            <a:r>
              <a:rPr lang="en-GB" dirty="0"/>
              <a:t>It would hardly be accurate to say that we now live in a period of great enlightenment about or dependable treatment of mental disorders. In fact, surveys have found that 43 percent of respondents believe that people bring mental disorders on themselves, and 35 percent consider such disorders to be caused by sinful </a:t>
            </a:r>
            <a:r>
              <a:rPr lang="en-GB" dirty="0" err="1"/>
              <a:t>behavior</a:t>
            </a:r>
            <a:r>
              <a:rPr lang="en-GB" dirty="0"/>
              <a:t> (Stanford, 2007; NMHA, 1999). </a:t>
            </a:r>
            <a:endParaRPr lang="en-GB" dirty="0" smtClean="0"/>
          </a:p>
          <a:p>
            <a:r>
              <a:rPr lang="en-GB" dirty="0" smtClean="0"/>
              <a:t>Nevertheless</a:t>
            </a:r>
            <a:r>
              <a:rPr lang="en-GB" dirty="0"/>
              <a:t>, the past 50 years have brought major changes in the ways clinicians understand and treat abnormal functioning. More theories and types of treatment exist, as do more research studies, more information, and, perhaps for these reasons, more disagreements about abnormal functioning today than at any time in the past. </a:t>
            </a:r>
            <a:endParaRPr lang="en-GB" dirty="0" smtClean="0"/>
          </a:p>
          <a:p>
            <a:r>
              <a:rPr lang="en-GB" dirty="0" smtClean="0"/>
              <a:t>In </a:t>
            </a:r>
            <a:r>
              <a:rPr lang="en-GB" dirty="0"/>
              <a:t>some ways the study and treatment of psychological disorders have made great strides, but in other respects clinical scientists and practitioners are still struggling to make a </a:t>
            </a:r>
            <a:r>
              <a:rPr lang="en-GB" dirty="0" smtClean="0"/>
              <a:t>difference. </a:t>
            </a:r>
            <a:endParaRPr lang="en-GB" dirty="0"/>
          </a:p>
        </p:txBody>
      </p:sp>
    </p:spTree>
    <p:extLst>
      <p:ext uri="{BB962C8B-B14F-4D97-AF65-F5344CB8AC3E}">
        <p14:creationId xmlns:p14="http://schemas.microsoft.com/office/powerpoint/2010/main" val="12208163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How the people with severe disturbances cared for ?</a:t>
            </a:r>
            <a:endParaRPr lang="en-GB" dirty="0"/>
          </a:p>
          <a:p>
            <a:r>
              <a:rPr lang="en-GB" dirty="0" smtClean="0"/>
              <a:t>How the people with less severe disturbances treated?</a:t>
            </a:r>
            <a:endParaRPr lang="en-GB" dirty="0"/>
          </a:p>
          <a:p>
            <a:r>
              <a:rPr lang="en-GB" dirty="0" smtClean="0"/>
              <a:t>A growing emphases </a:t>
            </a:r>
            <a:r>
              <a:rPr lang="en-GB" smtClean="0"/>
              <a:t>on preventing </a:t>
            </a:r>
            <a:r>
              <a:rPr lang="en-GB" dirty="0" smtClean="0"/>
              <a:t>disorders and growing </a:t>
            </a:r>
            <a:r>
              <a:rPr lang="en-GB" smtClean="0"/>
              <a:t>mental health</a:t>
            </a:r>
          </a:p>
          <a:p>
            <a:endParaRPr lang="en-GB" dirty="0"/>
          </a:p>
        </p:txBody>
      </p:sp>
    </p:spTree>
    <p:extLst>
      <p:ext uri="{BB962C8B-B14F-4D97-AF65-F5344CB8AC3E}">
        <p14:creationId xmlns:p14="http://schemas.microsoft.com/office/powerpoint/2010/main" val="200597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Deviance </a:t>
            </a:r>
            <a:endParaRPr lang="en-GB" dirty="0"/>
          </a:p>
        </p:txBody>
      </p:sp>
      <p:sp>
        <p:nvSpPr>
          <p:cNvPr id="3" name="Content Placeholder 2"/>
          <p:cNvSpPr>
            <a:spLocks noGrp="1"/>
          </p:cNvSpPr>
          <p:nvPr>
            <p:ph idx="1"/>
          </p:nvPr>
        </p:nvSpPr>
        <p:spPr/>
        <p:txBody>
          <a:bodyPr>
            <a:normAutofit lnSpcReduction="10000"/>
          </a:bodyPr>
          <a:lstStyle/>
          <a:p>
            <a:r>
              <a:rPr lang="en-GB" dirty="0" smtClean="0"/>
              <a:t>Abnormal psychological functioning is deviant, but deviant from what? </a:t>
            </a:r>
            <a:r>
              <a:rPr lang="en-GB" dirty="0" err="1" smtClean="0"/>
              <a:t>Johanne’s</a:t>
            </a:r>
            <a:r>
              <a:rPr lang="en-GB" dirty="0" smtClean="0"/>
              <a:t> and Alberto’s </a:t>
            </a:r>
            <a:r>
              <a:rPr lang="en-GB" dirty="0" err="1" smtClean="0"/>
              <a:t>behaviors</a:t>
            </a:r>
            <a:r>
              <a:rPr lang="en-GB" dirty="0" smtClean="0"/>
              <a:t>, thoughts, and emotions are different from those that are considered normal in our place and time. We do not expect people to cry themselves to sleep each night, hate the world, wish themselves dead, or obey voices that no one else hears. </a:t>
            </a:r>
          </a:p>
          <a:p>
            <a:r>
              <a:rPr lang="en-GB" dirty="0" smtClean="0"/>
              <a:t>In short, abnormal </a:t>
            </a:r>
            <a:r>
              <a:rPr lang="en-GB" dirty="0" err="1" smtClean="0"/>
              <a:t>behavior</a:t>
            </a:r>
            <a:r>
              <a:rPr lang="en-GB" dirty="0" smtClean="0"/>
              <a:t>, thoughts, and emotions are those that differ markedly from a society’s ideas about proper functioning. Each society establishes norms—stated and unstated rules for proper conduct. </a:t>
            </a:r>
            <a:r>
              <a:rPr lang="en-GB" dirty="0" err="1" smtClean="0"/>
              <a:t>Behavior</a:t>
            </a:r>
            <a:r>
              <a:rPr lang="en-GB" dirty="0" smtClean="0"/>
              <a:t> that breaks legal norms is considered to be criminal. </a:t>
            </a:r>
            <a:r>
              <a:rPr lang="en-GB" dirty="0" err="1" smtClean="0"/>
              <a:t>Behavior</a:t>
            </a:r>
            <a:r>
              <a:rPr lang="en-GB" dirty="0" smtClean="0"/>
              <a:t>, thoughts, and emotions that break norms of psychological functioning are called abnormal</a:t>
            </a:r>
            <a:endParaRPr lang="en-GB" dirty="0"/>
          </a:p>
        </p:txBody>
      </p:sp>
    </p:spTree>
    <p:extLst>
      <p:ext uri="{BB962C8B-B14F-4D97-AF65-F5344CB8AC3E}">
        <p14:creationId xmlns:p14="http://schemas.microsoft.com/office/powerpoint/2010/main" val="841816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Judgments about what constitutes abnormality vary from society to society. A society’s norms grow from its particular culture—its history, values, institutions, habits, skills, technology, and arts. A society that values competition and assertiveness may accept aggressive </a:t>
            </a:r>
            <a:r>
              <a:rPr lang="en-GB" dirty="0" err="1" smtClean="0"/>
              <a:t>behavior</a:t>
            </a:r>
            <a:r>
              <a:rPr lang="en-GB" dirty="0" smtClean="0"/>
              <a:t>, whereas one that emphasizes cooperation and gentleness may consider aggressive </a:t>
            </a:r>
            <a:r>
              <a:rPr lang="en-GB" dirty="0" err="1" smtClean="0"/>
              <a:t>behavior</a:t>
            </a:r>
            <a:r>
              <a:rPr lang="en-GB" dirty="0" smtClean="0"/>
              <a:t> unacceptable and even abnormal. </a:t>
            </a:r>
          </a:p>
          <a:p>
            <a:r>
              <a:rPr lang="en-GB" dirty="0" smtClean="0"/>
              <a:t>A society’s values may also change over time, causing its views of what is psychologically abnormal to change as well. In Western society, for example, a woman seeking the power of running a major corporation or indeed of leading the country would have been considered inappropriate and even delusional a hundred years ago. Today the same </a:t>
            </a:r>
            <a:r>
              <a:rPr lang="en-GB" dirty="0" err="1" smtClean="0"/>
              <a:t>behavior</a:t>
            </a:r>
            <a:r>
              <a:rPr lang="en-GB" dirty="0" smtClean="0"/>
              <a:t> is valued</a:t>
            </a:r>
            <a:endParaRPr lang="en-GB" dirty="0"/>
          </a:p>
        </p:txBody>
      </p:sp>
    </p:spTree>
    <p:extLst>
      <p:ext uri="{BB962C8B-B14F-4D97-AF65-F5344CB8AC3E}">
        <p14:creationId xmlns:p14="http://schemas.microsoft.com/office/powerpoint/2010/main" val="545553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Even functioning that is considered unusual does not necessarily qualify as abnormal. According to many clinical theorists, </a:t>
            </a:r>
            <a:r>
              <a:rPr lang="en-GB" dirty="0" err="1" smtClean="0"/>
              <a:t>behavior</a:t>
            </a:r>
            <a:r>
              <a:rPr lang="en-GB" dirty="0" smtClean="0"/>
              <a:t>, ideas, or emotions usually have to cause distress before they can be </a:t>
            </a:r>
            <a:r>
              <a:rPr lang="en-GB" dirty="0" err="1" smtClean="0"/>
              <a:t>labeled</a:t>
            </a:r>
            <a:r>
              <a:rPr lang="en-GB" dirty="0" smtClean="0"/>
              <a:t> abnormal. Consider the Ice Breakers, a group of people in Michigan who go swimming in lakes throughout the state every weekend from November through February. </a:t>
            </a:r>
          </a:p>
          <a:p>
            <a:r>
              <a:rPr lang="en-GB" dirty="0" smtClean="0"/>
              <a:t>The colder the weather, the better they like it. One man, a member of the group for 17 years, says he loves the challenge of human against nature. A 37­year­old lawyer believes that the weekly shock is good for her health. “It cleanses me,” she says. “It perks me up and gives me strength.” Certainly these people are different from most of us, but is their </a:t>
            </a:r>
            <a:r>
              <a:rPr lang="en-GB" dirty="0" err="1" smtClean="0"/>
              <a:t>behavior</a:t>
            </a:r>
            <a:r>
              <a:rPr lang="en-GB" dirty="0" smtClean="0"/>
              <a:t> abnormal? Far from experiencing distress, they feel energized and challenged. Their positive feelings must cause us to hesitate before we decide that they are functioning abnormally.</a:t>
            </a:r>
            <a:endParaRPr lang="en-GB" dirty="0"/>
          </a:p>
        </p:txBody>
      </p:sp>
    </p:spTree>
    <p:extLst>
      <p:ext uri="{BB962C8B-B14F-4D97-AF65-F5344CB8AC3E}">
        <p14:creationId xmlns:p14="http://schemas.microsoft.com/office/powerpoint/2010/main" val="146915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Dysfunction </a:t>
            </a:r>
            <a:endParaRPr lang="en-GB" dirty="0"/>
          </a:p>
        </p:txBody>
      </p:sp>
      <p:sp>
        <p:nvSpPr>
          <p:cNvPr id="3" name="Content Placeholder 2"/>
          <p:cNvSpPr>
            <a:spLocks noGrp="1"/>
          </p:cNvSpPr>
          <p:nvPr>
            <p:ph idx="1"/>
          </p:nvPr>
        </p:nvSpPr>
        <p:spPr>
          <a:xfrm>
            <a:off x="916577" y="1860459"/>
            <a:ext cx="10515600" cy="4351338"/>
          </a:xfrm>
        </p:spPr>
        <p:txBody>
          <a:bodyPr>
            <a:normAutofit fontScale="92500" lnSpcReduction="10000"/>
          </a:bodyPr>
          <a:lstStyle/>
          <a:p>
            <a:r>
              <a:rPr lang="en-GB" dirty="0" smtClean="0"/>
              <a:t>Abnormal </a:t>
            </a:r>
            <a:r>
              <a:rPr lang="en-GB" dirty="0" err="1" smtClean="0"/>
              <a:t>behavior</a:t>
            </a:r>
            <a:r>
              <a:rPr lang="en-GB" dirty="0" smtClean="0"/>
              <a:t> tends to be dysfunctional; that is, it interferes with daily functioning (Bergner &amp; Bunford, 2014). It so upsets, distracts, or confuses people that they cannot care for themselves properly, participate in ordinary social interactions, or work productively. </a:t>
            </a:r>
          </a:p>
          <a:p>
            <a:r>
              <a:rPr lang="en-GB" dirty="0" smtClean="0"/>
              <a:t>Here again one’s culture plays a role in the definition of abnormality. Our society holds that it is important to carry out daily activities in an effective manner. Dysfunction alone, though, does not necessarily indicate psychological abnormality. </a:t>
            </a:r>
          </a:p>
          <a:p>
            <a:r>
              <a:rPr lang="en-GB" dirty="0" smtClean="0"/>
              <a:t>Some people (Gandhi or Cesar Chavez, for example) fast or in other ways deprive themselves of things they need as a means of protesting social injustice. Far from receiving a clinical label of some kind, they are widely viewed as admirable people—caring, sacrificing, even heroic.</a:t>
            </a:r>
            <a:endParaRPr lang="en-GB" dirty="0"/>
          </a:p>
        </p:txBody>
      </p:sp>
    </p:spTree>
    <p:extLst>
      <p:ext uri="{BB962C8B-B14F-4D97-AF65-F5344CB8AC3E}">
        <p14:creationId xmlns:p14="http://schemas.microsoft.com/office/powerpoint/2010/main" val="179148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Danger </a:t>
            </a:r>
            <a:endParaRPr lang="en-GB" dirty="0"/>
          </a:p>
        </p:txBody>
      </p:sp>
      <p:sp>
        <p:nvSpPr>
          <p:cNvPr id="3" name="Content Placeholder 2"/>
          <p:cNvSpPr>
            <a:spLocks noGrp="1"/>
          </p:cNvSpPr>
          <p:nvPr>
            <p:ph idx="1"/>
          </p:nvPr>
        </p:nvSpPr>
        <p:spPr/>
        <p:txBody>
          <a:bodyPr/>
          <a:lstStyle/>
          <a:p>
            <a:r>
              <a:rPr lang="en-GB" dirty="0" smtClean="0"/>
              <a:t>Perhaps the ultimate in psychological </a:t>
            </a:r>
            <a:r>
              <a:rPr lang="en-GB" dirty="0" err="1" smtClean="0"/>
              <a:t>dysfunctioning</a:t>
            </a:r>
            <a:r>
              <a:rPr lang="en-GB" dirty="0" smtClean="0"/>
              <a:t> is </a:t>
            </a:r>
            <a:r>
              <a:rPr lang="en-GB" dirty="0" err="1" smtClean="0"/>
              <a:t>behavior</a:t>
            </a:r>
            <a:r>
              <a:rPr lang="en-GB" dirty="0" smtClean="0"/>
              <a:t> that becomes dangerous to oneself or others. Individuals whose </a:t>
            </a:r>
            <a:r>
              <a:rPr lang="en-GB" dirty="0" err="1" smtClean="0"/>
              <a:t>behavior</a:t>
            </a:r>
            <a:r>
              <a:rPr lang="en-GB" dirty="0" smtClean="0"/>
              <a:t> is consistently careless, hostile, or confused may be placing themselves or those around them at risk. </a:t>
            </a:r>
          </a:p>
          <a:p>
            <a:r>
              <a:rPr lang="en-GB" dirty="0" smtClean="0"/>
              <a:t>Despite powerful misconceptions, most people struggling with anxiety, depression, and even bizarre thinking pose no immediate danger to themselves or to anyone else.</a:t>
            </a:r>
            <a:endParaRPr lang="en-GB" dirty="0"/>
          </a:p>
        </p:txBody>
      </p:sp>
    </p:spTree>
    <p:extLst>
      <p:ext uri="{BB962C8B-B14F-4D97-AF65-F5344CB8AC3E}">
        <p14:creationId xmlns:p14="http://schemas.microsoft.com/office/powerpoint/2010/main" val="3357511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5680</Words>
  <Application>Microsoft Office PowerPoint</Application>
  <PresentationFormat>Custom</PresentationFormat>
  <Paragraphs>134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PowerPoint Presentation</vt:lpstr>
      <vt:lpstr>PowerPoint Presentation</vt:lpstr>
      <vt:lpstr>What is abnormal psyhcology</vt:lpstr>
      <vt:lpstr>Deviance </vt:lpstr>
      <vt:lpstr>PowerPoint Presentation</vt:lpstr>
      <vt:lpstr>Distress</vt:lpstr>
      <vt:lpstr>Dysfunction </vt:lpstr>
      <vt:lpstr>Danger </vt:lpstr>
      <vt:lpstr>Nature of abnormality </vt:lpstr>
      <vt:lpstr>PowerPoint Presentation</vt:lpstr>
      <vt:lpstr>PowerPoint Presentation</vt:lpstr>
      <vt:lpstr>Treatment</vt:lpstr>
      <vt:lpstr>How abnormality viewed and treated in past</vt:lpstr>
      <vt:lpstr>Ancient views and treatments</vt:lpstr>
      <vt:lpstr>PowerPoint Presentation</vt:lpstr>
      <vt:lpstr>PowerPoint Presentation</vt:lpstr>
      <vt:lpstr>PowerPoint Presentation</vt:lpstr>
      <vt:lpstr>Greek and Roman Views </vt:lpstr>
      <vt:lpstr>PowerPoint Presentation</vt:lpstr>
      <vt:lpstr>Europe in Middle ages : Demonology returns</vt:lpstr>
      <vt:lpstr>PowerPoint Presentation</vt:lpstr>
      <vt:lpstr>PowerPoint Presentation</vt:lpstr>
      <vt:lpstr>PowerPoint Presentation</vt:lpstr>
      <vt:lpstr>Renaissance and rise of asylums </vt:lpstr>
      <vt:lpstr>PowerPoint Presentation</vt:lpstr>
      <vt:lpstr>PowerPoint Presentation</vt:lpstr>
      <vt:lpstr>Nineteen century :reform and moral treatment </vt:lpstr>
      <vt:lpstr>PowerPoint Presentation</vt:lpstr>
      <vt:lpstr>Spread of moral treatment </vt:lpstr>
      <vt:lpstr>PowerPoint Presentation</vt:lpstr>
      <vt:lpstr>PowerPoint Presentation</vt:lpstr>
      <vt:lpstr>Decline of moral treatment </vt:lpstr>
      <vt:lpstr>PowerPoint Presentation</vt:lpstr>
      <vt:lpstr>Twentieth century: somatogenic and psychogenic perspective </vt:lpstr>
      <vt:lpstr>PowerPoint Presentation</vt:lpstr>
      <vt:lpstr>PowerPoint Presentation</vt:lpstr>
      <vt:lpstr>PowerPoint Presentation</vt:lpstr>
      <vt:lpstr>Psychogenic perspective </vt:lpstr>
      <vt:lpstr>PowerPoint Presentation</vt:lpstr>
      <vt:lpstr>PowerPoint Presentation</vt:lpstr>
      <vt:lpstr>PowerPoint Presentation</vt:lpstr>
      <vt:lpstr>PowerPoint Presentation</vt:lpstr>
      <vt:lpstr>Current trends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Abnormal psychology</dc:title>
  <dc:creator>Sadia Niazi</dc:creator>
  <cp:lastModifiedBy>ANUM YOUSAF</cp:lastModifiedBy>
  <cp:revision>10</cp:revision>
  <dcterms:created xsi:type="dcterms:W3CDTF">2020-10-12T14:09:48Z</dcterms:created>
  <dcterms:modified xsi:type="dcterms:W3CDTF">2020-12-03T01:11:46Z</dcterms:modified>
</cp:coreProperties>
</file>