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76" r:id="rId3"/>
    <p:sldId id="279" r:id="rId4"/>
    <p:sldId id="280" r:id="rId5"/>
    <p:sldId id="281" r:id="rId6"/>
    <p:sldId id="287" r:id="rId7"/>
    <p:sldId id="283" r:id="rId8"/>
    <p:sldId id="284" r:id="rId9"/>
    <p:sldId id="285" r:id="rId10"/>
    <p:sldId id="258" r:id="rId11"/>
    <p:sldId id="263" r:id="rId12"/>
    <p:sldId id="267" r:id="rId13"/>
    <p:sldId id="269" r:id="rId14"/>
    <p:sldId id="271" r:id="rId15"/>
    <p:sldId id="28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21F8-0529-4917-9B03-E4847D32F74A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30A0-9B36-4242-A0BC-BDAAA50C6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9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21F8-0529-4917-9B03-E4847D32F74A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30A0-9B36-4242-A0BC-BDAAA50C6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0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21F8-0529-4917-9B03-E4847D32F74A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30A0-9B36-4242-A0BC-BDAAA50C6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7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21F8-0529-4917-9B03-E4847D32F74A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30A0-9B36-4242-A0BC-BDAAA50C6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0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21F8-0529-4917-9B03-E4847D32F74A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30A0-9B36-4242-A0BC-BDAAA50C6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0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21F8-0529-4917-9B03-E4847D32F74A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30A0-9B36-4242-A0BC-BDAAA50C6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4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21F8-0529-4917-9B03-E4847D32F74A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30A0-9B36-4242-A0BC-BDAAA50C6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21F8-0529-4917-9B03-E4847D32F74A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30A0-9B36-4242-A0BC-BDAAA50C6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7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21F8-0529-4917-9B03-E4847D32F74A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30A0-9B36-4242-A0BC-BDAAA50C6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4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21F8-0529-4917-9B03-E4847D32F74A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30A0-9B36-4242-A0BC-BDAAA50C6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17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21F8-0529-4917-9B03-E4847D32F74A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830A0-9B36-4242-A0BC-BDAAA50C6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1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21F8-0529-4917-9B03-E4847D32F74A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830A0-9B36-4242-A0BC-BDAAA50C6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0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8229600" cy="18288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smtClean="0"/>
              <a:t>THERAPEUTIC DRUG MONITORING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971800"/>
            <a:ext cx="7391400" cy="3657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3600" dirty="0" smtClean="0"/>
              <a:t>Dosage forms and Dose interval Determination</a:t>
            </a:r>
          </a:p>
          <a:p>
            <a:endParaRPr lang="en-US" sz="3600" dirty="0" smtClean="0"/>
          </a:p>
          <a:p>
            <a:pPr algn="r"/>
            <a:r>
              <a:rPr lang="en-US" sz="3600" dirty="0" smtClean="0"/>
              <a:t>Submitted to:</a:t>
            </a:r>
          </a:p>
          <a:p>
            <a:pPr algn="r"/>
            <a:r>
              <a:rPr lang="en-US" sz="3600" dirty="0" smtClean="0"/>
              <a:t>Dr. </a:t>
            </a:r>
            <a:r>
              <a:rPr lang="en-US" sz="3600" dirty="0" err="1" smtClean="0"/>
              <a:t>Shazia</a:t>
            </a:r>
            <a:r>
              <a:rPr lang="en-US" sz="3600" dirty="0" smtClean="0"/>
              <a:t> </a:t>
            </a:r>
            <a:r>
              <a:rPr lang="en-US" sz="3600" dirty="0" err="1" smtClean="0"/>
              <a:t>Akram</a:t>
            </a:r>
            <a:endParaRPr lang="en-US" sz="3600" dirty="0" smtClean="0"/>
          </a:p>
          <a:p>
            <a:pPr algn="r"/>
            <a:r>
              <a:rPr lang="en-US" sz="3600" dirty="0" err="1" smtClean="0"/>
              <a:t>Ph.D</a:t>
            </a:r>
            <a:r>
              <a:rPr lang="en-US" sz="3600" dirty="0" smtClean="0"/>
              <a:t> Pharmaceutics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3586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599" y="4876800"/>
            <a:ext cx="2753591" cy="1981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Dosage forms: </a:t>
            </a:r>
            <a:r>
              <a:rPr lang="en-US" dirty="0" smtClean="0"/>
              <a:t>Oral, Rectal</a:t>
            </a:r>
          </a:p>
          <a:p>
            <a:r>
              <a:rPr lang="en-US" b="1" dirty="0" smtClean="0"/>
              <a:t>Plasma concentration-response relationship</a:t>
            </a:r>
          </a:p>
          <a:p>
            <a:r>
              <a:rPr lang="en-US" dirty="0" smtClean="0">
                <a:latin typeface="Calibri"/>
                <a:cs typeface="Calibri"/>
              </a:rPr>
              <a:t>&lt;5</a:t>
            </a:r>
            <a:r>
              <a:rPr lang="en-US" b="1" dirty="0" smtClean="0">
                <a:latin typeface="Calibri"/>
                <a:cs typeface="Calibri"/>
              </a:rPr>
              <a:t> </a:t>
            </a:r>
            <a:r>
              <a:rPr lang="en-US" dirty="0" smtClean="0">
                <a:cs typeface="Calibri"/>
              </a:rPr>
              <a:t>µ</a:t>
            </a:r>
            <a:r>
              <a:rPr lang="en-US" dirty="0"/>
              <a:t>g/mL: Sub-therapeutic effect</a:t>
            </a:r>
            <a:endParaRPr lang="en-US" b="1" dirty="0" smtClean="0"/>
          </a:p>
          <a:p>
            <a:r>
              <a:rPr lang="en-US" dirty="0" smtClean="0"/>
              <a:t>5 </a:t>
            </a:r>
            <a:r>
              <a:rPr lang="en-US" dirty="0"/>
              <a:t>to </a:t>
            </a:r>
            <a:r>
              <a:rPr lang="en-US" dirty="0" smtClean="0"/>
              <a:t>10 </a:t>
            </a:r>
            <a:r>
              <a:rPr lang="en-US" dirty="0" smtClean="0">
                <a:latin typeface="Calibri"/>
                <a:cs typeface="Calibri"/>
              </a:rPr>
              <a:t>µ</a:t>
            </a:r>
            <a:r>
              <a:rPr lang="en-US" dirty="0"/>
              <a:t>g/mL: Therapeutic range</a:t>
            </a:r>
            <a:endParaRPr lang="en-US" dirty="0" smtClean="0"/>
          </a:p>
          <a:p>
            <a:r>
              <a:rPr lang="en-US" dirty="0" smtClean="0"/>
              <a:t>12</a:t>
            </a:r>
            <a:r>
              <a:rPr lang="en-US" b="1" dirty="0" smtClean="0"/>
              <a:t> </a:t>
            </a:r>
            <a:r>
              <a:rPr lang="en-US" dirty="0" smtClean="0">
                <a:cs typeface="Calibri"/>
              </a:rPr>
              <a:t>µ</a:t>
            </a:r>
            <a:r>
              <a:rPr lang="en-US" dirty="0" smtClean="0"/>
              <a:t>g/mL or </a:t>
            </a:r>
            <a:r>
              <a:rPr lang="en-US" dirty="0"/>
              <a:t>more: Toxic effects</a:t>
            </a:r>
            <a:endParaRPr lang="en-US" dirty="0" smtClean="0"/>
          </a:p>
          <a:p>
            <a:r>
              <a:rPr lang="en-US" b="1" dirty="0"/>
              <a:t>Route of elimination: </a:t>
            </a:r>
            <a:r>
              <a:rPr lang="en-US" dirty="0"/>
              <a:t>98% hepatic metabolism with some active metabolites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1. Carbamazepine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4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Digoxin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Dosage </a:t>
            </a:r>
            <a:r>
              <a:rPr lang="en-US" b="1" dirty="0"/>
              <a:t>forms:</a:t>
            </a:r>
            <a:r>
              <a:rPr lang="en-US" dirty="0"/>
              <a:t> Oral, intravenous infusion. </a:t>
            </a:r>
          </a:p>
          <a:p>
            <a:r>
              <a:rPr lang="en-US" b="1" dirty="0" smtClean="0"/>
              <a:t>Major </a:t>
            </a:r>
            <a:r>
              <a:rPr lang="en-US" b="1" dirty="0"/>
              <a:t>route of excretion: </a:t>
            </a:r>
            <a:r>
              <a:rPr lang="en-US" dirty="0"/>
              <a:t>Mainly excreted unchanged in the urine</a:t>
            </a:r>
            <a:r>
              <a:rPr lang="en-US" dirty="0" smtClean="0"/>
              <a:t>.</a:t>
            </a:r>
          </a:p>
          <a:p>
            <a:r>
              <a:rPr lang="en-US" b="1" dirty="0"/>
              <a:t>Plasma concentration-response </a:t>
            </a:r>
            <a:r>
              <a:rPr lang="en-US" b="1" dirty="0" smtClean="0"/>
              <a:t>relationship</a:t>
            </a:r>
            <a:endParaRPr lang="en-US" dirty="0" smtClean="0"/>
          </a:p>
          <a:p>
            <a:r>
              <a:rPr lang="en-US" dirty="0" smtClean="0"/>
              <a:t>0.5 </a:t>
            </a:r>
            <a:r>
              <a:rPr lang="en-US" dirty="0">
                <a:cs typeface="Calibri"/>
              </a:rPr>
              <a:t>µ</a:t>
            </a:r>
            <a:r>
              <a:rPr lang="en-US" dirty="0"/>
              <a:t>g</a:t>
            </a:r>
            <a:r>
              <a:rPr lang="en-US" dirty="0" smtClean="0"/>
              <a:t>/L: No therapeutic effect</a:t>
            </a:r>
          </a:p>
          <a:p>
            <a:r>
              <a:rPr lang="en-US" dirty="0" smtClean="0"/>
              <a:t>0.7 </a:t>
            </a:r>
            <a:r>
              <a:rPr lang="en-US" dirty="0">
                <a:cs typeface="Calibri"/>
              </a:rPr>
              <a:t>µ</a:t>
            </a:r>
            <a:r>
              <a:rPr lang="en-US" dirty="0"/>
              <a:t>g/L</a:t>
            </a:r>
            <a:r>
              <a:rPr lang="en-US" dirty="0" smtClean="0"/>
              <a:t>: Some increase in force of contraction of heart</a:t>
            </a:r>
          </a:p>
          <a:p>
            <a:r>
              <a:rPr lang="en-US" dirty="0" smtClean="0"/>
              <a:t>0.8-2 </a:t>
            </a:r>
            <a:r>
              <a:rPr lang="en-US" dirty="0">
                <a:cs typeface="Calibri"/>
              </a:rPr>
              <a:t>µ</a:t>
            </a:r>
            <a:r>
              <a:rPr lang="en-US" dirty="0"/>
              <a:t>g</a:t>
            </a:r>
            <a:r>
              <a:rPr lang="en-US" dirty="0" smtClean="0"/>
              <a:t>/L: Optimum therapeutic range</a:t>
            </a:r>
          </a:p>
          <a:p>
            <a:r>
              <a:rPr lang="en-US" dirty="0" smtClean="0"/>
              <a:t>2-2.5 </a:t>
            </a:r>
            <a:r>
              <a:rPr lang="en-US" dirty="0">
                <a:cs typeface="Calibri"/>
              </a:rPr>
              <a:t>µ</a:t>
            </a:r>
            <a:r>
              <a:rPr lang="en-US" dirty="0"/>
              <a:t>g</a:t>
            </a:r>
            <a:r>
              <a:rPr lang="en-US" dirty="0" smtClean="0"/>
              <a:t>/L: increased risk of toxicity</a:t>
            </a:r>
          </a:p>
          <a:p>
            <a:r>
              <a:rPr lang="en-US" dirty="0" smtClean="0">
                <a:latin typeface="Calibri"/>
                <a:cs typeface="Calibri"/>
              </a:rPr>
              <a:t>&gt;2.5 </a:t>
            </a:r>
            <a:r>
              <a:rPr lang="en-US" dirty="0">
                <a:cs typeface="Calibri"/>
              </a:rPr>
              <a:t>µ</a:t>
            </a:r>
            <a:r>
              <a:rPr lang="en-US" dirty="0"/>
              <a:t>g</a:t>
            </a:r>
            <a:r>
              <a:rPr lang="en-US" dirty="0" smtClean="0">
                <a:latin typeface="Calibri"/>
                <a:cs typeface="Calibri"/>
              </a:rPr>
              <a:t>/L: Gastrointestinal, Cardiovascular and CNS toxicity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486400"/>
            <a:ext cx="2514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40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3. Lithium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Dosage </a:t>
            </a:r>
            <a:r>
              <a:rPr lang="en-US" b="1" dirty="0"/>
              <a:t>form:</a:t>
            </a:r>
            <a:r>
              <a:rPr lang="en-US" dirty="0"/>
              <a:t> Oral. </a:t>
            </a:r>
            <a:endParaRPr lang="en-US" dirty="0" smtClean="0"/>
          </a:p>
          <a:p>
            <a:r>
              <a:rPr lang="en-US" sz="3300" b="1" dirty="0" smtClean="0"/>
              <a:t>Plasma concentration-response relationship</a:t>
            </a:r>
            <a:endParaRPr lang="en-US" sz="3300" b="1" dirty="0"/>
          </a:p>
          <a:p>
            <a:r>
              <a:rPr lang="en-US" dirty="0" smtClean="0">
                <a:latin typeface="Calibri"/>
                <a:cs typeface="Calibri"/>
              </a:rPr>
              <a:t>&lt; 0.4 </a:t>
            </a:r>
            <a:r>
              <a:rPr lang="en-US" dirty="0" err="1" smtClean="0">
                <a:latin typeface="Calibri"/>
                <a:cs typeface="Calibri"/>
              </a:rPr>
              <a:t>mmol</a:t>
            </a:r>
            <a:r>
              <a:rPr lang="en-US" dirty="0" smtClean="0">
                <a:latin typeface="Calibri"/>
                <a:cs typeface="Calibri"/>
              </a:rPr>
              <a:t>/L: Little therapeutic effect</a:t>
            </a:r>
          </a:p>
          <a:p>
            <a:r>
              <a:rPr lang="en-US" dirty="0" smtClean="0"/>
              <a:t>0.4 </a:t>
            </a:r>
            <a:r>
              <a:rPr lang="en-US" dirty="0"/>
              <a:t>to </a:t>
            </a:r>
            <a:r>
              <a:rPr lang="en-US" dirty="0" smtClean="0"/>
              <a:t>1mmol/L: Optimum range for prophylaxis of mania</a:t>
            </a:r>
          </a:p>
          <a:p>
            <a:r>
              <a:rPr lang="en-US" dirty="0" smtClean="0"/>
              <a:t>0.8-1.2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  <a:r>
              <a:rPr lang="en-US" dirty="0"/>
              <a:t>: Optimum range </a:t>
            </a:r>
            <a:r>
              <a:rPr lang="en-US" dirty="0" smtClean="0"/>
              <a:t>for acute mania</a:t>
            </a:r>
            <a:endParaRPr lang="en-US" dirty="0"/>
          </a:p>
          <a:p>
            <a:r>
              <a:rPr lang="en-US" dirty="0" smtClean="0"/>
              <a:t>1.2-1.5 </a:t>
            </a:r>
            <a:r>
              <a:rPr lang="en-US" dirty="0" err="1" smtClean="0"/>
              <a:t>mmol</a:t>
            </a:r>
            <a:r>
              <a:rPr lang="en-US" dirty="0" smtClean="0"/>
              <a:t>/L: Cause possible renal impairment</a:t>
            </a:r>
            <a:endParaRPr lang="en-US" dirty="0"/>
          </a:p>
          <a:p>
            <a:r>
              <a:rPr lang="en-US" dirty="0" smtClean="0"/>
              <a:t>1.5-3 </a:t>
            </a:r>
            <a:r>
              <a:rPr lang="en-US" dirty="0" err="1" smtClean="0"/>
              <a:t>mmol</a:t>
            </a:r>
            <a:r>
              <a:rPr lang="en-US" dirty="0" smtClean="0"/>
              <a:t>/L: renal impairment, weakness, drowsiness, thirst and </a:t>
            </a:r>
            <a:r>
              <a:rPr lang="en-US" dirty="0" err="1" smtClean="0"/>
              <a:t>diarrhoea</a:t>
            </a:r>
            <a:endParaRPr lang="en-US" dirty="0" smtClean="0"/>
          </a:p>
          <a:p>
            <a:r>
              <a:rPr lang="en-US" dirty="0" smtClean="0"/>
              <a:t>3-5 </a:t>
            </a:r>
            <a:r>
              <a:rPr lang="en-US" dirty="0" err="1" smtClean="0"/>
              <a:t>mmol</a:t>
            </a:r>
            <a:r>
              <a:rPr lang="en-US" dirty="0" smtClean="0"/>
              <a:t>/L: confusion, spasticity, convulsions, coma and death.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410200"/>
            <a:ext cx="2493818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4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4. Phenytoin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Dosage </a:t>
            </a:r>
            <a:r>
              <a:rPr lang="en-US" b="1" dirty="0"/>
              <a:t>form: </a:t>
            </a:r>
            <a:r>
              <a:rPr lang="en-US" dirty="0"/>
              <a:t>Oral, slow intravenous injection (rate not exceeding 50mg/min</a:t>
            </a:r>
            <a:r>
              <a:rPr lang="en-US" dirty="0" smtClean="0"/>
              <a:t>).</a:t>
            </a:r>
          </a:p>
          <a:p>
            <a:r>
              <a:rPr lang="en-US" b="1" dirty="0"/>
              <a:t>Plasma concentration-response relationship</a:t>
            </a:r>
          </a:p>
          <a:p>
            <a:r>
              <a:rPr lang="en-US" dirty="0" smtClean="0"/>
              <a:t>0.5 mg/L: No therapeutic effect</a:t>
            </a:r>
          </a:p>
          <a:p>
            <a:r>
              <a:rPr lang="en-US" dirty="0" smtClean="0"/>
              <a:t>5-10 mg/L: Some anti-</a:t>
            </a:r>
            <a:r>
              <a:rPr lang="en-US" dirty="0" err="1" smtClean="0"/>
              <a:t>convulsant</a:t>
            </a:r>
            <a:r>
              <a:rPr lang="en-US" dirty="0" smtClean="0"/>
              <a:t> action</a:t>
            </a:r>
          </a:p>
          <a:p>
            <a:r>
              <a:rPr lang="en-US" dirty="0" smtClean="0"/>
              <a:t>10-20 mg/L: Optimum concentration for anticonvulsant effect</a:t>
            </a:r>
          </a:p>
          <a:p>
            <a:r>
              <a:rPr lang="en-US" dirty="0" smtClean="0"/>
              <a:t>20-30 mg/L: </a:t>
            </a:r>
            <a:r>
              <a:rPr lang="en-US" dirty="0" err="1" smtClean="0"/>
              <a:t>Nystagmus</a:t>
            </a:r>
            <a:r>
              <a:rPr lang="en-US" dirty="0" smtClean="0"/>
              <a:t>, blurred vision</a:t>
            </a:r>
          </a:p>
          <a:p>
            <a:r>
              <a:rPr lang="en-US" dirty="0" smtClean="0">
                <a:latin typeface="Calibri"/>
                <a:cs typeface="Calibri"/>
              </a:rPr>
              <a:t>&gt;30 mg/L: Ataxia, drowsiness, coma</a:t>
            </a:r>
            <a:endParaRPr lang="en-US" dirty="0"/>
          </a:p>
          <a:p>
            <a:r>
              <a:rPr lang="en-US" b="1" dirty="0" smtClean="0"/>
              <a:t>Major </a:t>
            </a:r>
            <a:r>
              <a:rPr lang="en-US" b="1" dirty="0"/>
              <a:t>route of elimination:</a:t>
            </a:r>
            <a:r>
              <a:rPr lang="en-US" dirty="0"/>
              <a:t> </a:t>
            </a:r>
            <a:r>
              <a:rPr lang="en-US" dirty="0" smtClean="0"/>
              <a:t>Hepatic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4953000"/>
            <a:ext cx="2286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19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5. Theophylline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Dosage </a:t>
            </a:r>
            <a:r>
              <a:rPr lang="en-US" b="1" dirty="0"/>
              <a:t>form: </a:t>
            </a:r>
            <a:r>
              <a:rPr lang="en-US" dirty="0" smtClean="0"/>
              <a:t>Oral</a:t>
            </a:r>
          </a:p>
          <a:p>
            <a:r>
              <a:rPr lang="en-US" b="1" dirty="0"/>
              <a:t>Plasma concentration-response relationship</a:t>
            </a:r>
          </a:p>
          <a:p>
            <a:r>
              <a:rPr lang="en-US" dirty="0" smtClean="0">
                <a:latin typeface="Calibri"/>
                <a:cs typeface="Calibri"/>
              </a:rPr>
              <a:t>&lt;5 mg/L: No </a:t>
            </a:r>
            <a:r>
              <a:rPr lang="en-US" dirty="0" err="1" smtClean="0">
                <a:latin typeface="Calibri"/>
                <a:cs typeface="Calibri"/>
              </a:rPr>
              <a:t>bronchodilation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5-10 mg/L: Some </a:t>
            </a:r>
            <a:r>
              <a:rPr lang="en-US" dirty="0" err="1" smtClean="0">
                <a:latin typeface="Calibri"/>
                <a:cs typeface="Calibri"/>
              </a:rPr>
              <a:t>bronchodilation</a:t>
            </a:r>
            <a:r>
              <a:rPr lang="en-US" dirty="0" smtClean="0">
                <a:latin typeface="Calibri"/>
                <a:cs typeface="Calibri"/>
              </a:rPr>
              <a:t> and possible anti-inflammatory action</a:t>
            </a:r>
            <a:endParaRPr lang="en-US" dirty="0" smtClean="0"/>
          </a:p>
          <a:p>
            <a:r>
              <a:rPr lang="en-US" dirty="0" smtClean="0"/>
              <a:t>10-20 mg/L: Optimum </a:t>
            </a:r>
            <a:r>
              <a:rPr lang="en-US" dirty="0" err="1" smtClean="0"/>
              <a:t>bronchodilation</a:t>
            </a:r>
            <a:r>
              <a:rPr lang="en-US" dirty="0" smtClean="0"/>
              <a:t>, minimum side effects</a:t>
            </a:r>
          </a:p>
          <a:p>
            <a:r>
              <a:rPr lang="en-US" dirty="0" smtClean="0"/>
              <a:t>20-30 mg/L: increased incidence of nausea, vomiting and cardiac arrhythmias </a:t>
            </a:r>
          </a:p>
          <a:p>
            <a:r>
              <a:rPr lang="en-US" dirty="0" smtClean="0">
                <a:latin typeface="Calibri"/>
                <a:cs typeface="Calibri"/>
              </a:rPr>
              <a:t>&gt;30 mg/L: Cardiac arrhythmias and seizures</a:t>
            </a:r>
            <a:endParaRPr lang="en-US" dirty="0"/>
          </a:p>
          <a:p>
            <a:r>
              <a:rPr lang="en-US" b="1" dirty="0" smtClean="0"/>
              <a:t>Major </a:t>
            </a:r>
            <a:r>
              <a:rPr lang="en-US" b="1" dirty="0"/>
              <a:t>route of elimination: </a:t>
            </a:r>
            <a:r>
              <a:rPr lang="en-US" dirty="0"/>
              <a:t>90% </a:t>
            </a:r>
            <a:r>
              <a:rPr lang="en-US" dirty="0" smtClean="0"/>
              <a:t>hepatic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4953000"/>
            <a:ext cx="21431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99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References: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Clinical Pharmacy and Therapeutics, Roger-Walker and Cate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Whittlesea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dirty="0"/>
              <a:t>Kang JS, Lee MH. Overview of therapeutic drug monitoring. The Korean journal of internal medicine. 2009 Mar;24(1):1</a:t>
            </a:r>
            <a:r>
              <a:rPr lang="en-US" dirty="0" smtClean="0"/>
              <a:t>.</a:t>
            </a:r>
          </a:p>
          <a:p>
            <a:r>
              <a:rPr lang="en-US" dirty="0" err="1"/>
              <a:t>Patsalos</a:t>
            </a:r>
            <a:r>
              <a:rPr lang="en-US" dirty="0"/>
              <a:t> PN, Berry DJ, Bourgeois BF, </a:t>
            </a:r>
            <a:r>
              <a:rPr lang="en-US" dirty="0" err="1"/>
              <a:t>Cloyd</a:t>
            </a:r>
            <a:r>
              <a:rPr lang="en-US" dirty="0"/>
              <a:t> JC, </a:t>
            </a:r>
            <a:r>
              <a:rPr lang="en-US" dirty="0" err="1"/>
              <a:t>Glauser</a:t>
            </a:r>
            <a:r>
              <a:rPr lang="en-US" dirty="0"/>
              <a:t> TA, </a:t>
            </a:r>
            <a:r>
              <a:rPr lang="en-US" dirty="0" err="1"/>
              <a:t>Johannessen</a:t>
            </a:r>
            <a:r>
              <a:rPr lang="en-US" dirty="0"/>
              <a:t> SI, </a:t>
            </a:r>
            <a:r>
              <a:rPr lang="en-US" dirty="0" err="1"/>
              <a:t>Leppik</a:t>
            </a:r>
            <a:r>
              <a:rPr lang="en-US" dirty="0"/>
              <a:t> IE, </a:t>
            </a:r>
            <a:r>
              <a:rPr lang="en-US" dirty="0" err="1"/>
              <a:t>Tomson</a:t>
            </a:r>
            <a:r>
              <a:rPr lang="en-US" dirty="0"/>
              <a:t> T, </a:t>
            </a:r>
            <a:r>
              <a:rPr lang="en-US" dirty="0" err="1"/>
              <a:t>Perucca</a:t>
            </a:r>
            <a:r>
              <a:rPr lang="en-US" dirty="0"/>
              <a:t> E. Antiepileptic drugs—best practice guidelines for therapeutic drug monitoring: a position paper by the </a:t>
            </a:r>
            <a:r>
              <a:rPr lang="en-US" dirty="0" err="1"/>
              <a:t>subcommission</a:t>
            </a:r>
            <a:r>
              <a:rPr lang="en-US" dirty="0"/>
              <a:t> on therapeutic drug monitoring, ILAE Commission on Therapeutic Strategies. </a:t>
            </a:r>
            <a:r>
              <a:rPr lang="en-US" dirty="0" err="1"/>
              <a:t>Epilepsia</a:t>
            </a:r>
            <a:r>
              <a:rPr lang="en-US" dirty="0"/>
              <a:t>. 2008 Jul;49(7):1239-76</a:t>
            </a:r>
            <a:r>
              <a:rPr lang="en-US" dirty="0" smtClean="0"/>
              <a:t>.</a:t>
            </a:r>
          </a:p>
          <a:p>
            <a:r>
              <a:rPr lang="en-US" dirty="0" err="1"/>
              <a:t>Bertilsson</a:t>
            </a:r>
            <a:r>
              <a:rPr lang="en-US" dirty="0"/>
              <a:t> L. Clinical pharmacokinetics of carbamazepine. Clinical pharmacokinetics. 1978 Apr 1;3(2):128-43.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536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191000"/>
            <a:ext cx="8229600" cy="25908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en-US" sz="2400" dirty="0" smtClean="0"/>
              <a:t>Submitted By:</a:t>
            </a:r>
            <a:br>
              <a:rPr lang="en-US" sz="2400" dirty="0" smtClean="0"/>
            </a:br>
            <a:r>
              <a:rPr lang="en-US" sz="2400" dirty="0" smtClean="0"/>
              <a:t>Muhammad </a:t>
            </a:r>
            <a:r>
              <a:rPr lang="en-US" sz="2400" dirty="0" err="1" smtClean="0"/>
              <a:t>Usman</a:t>
            </a:r>
            <a:r>
              <a:rPr lang="en-US" sz="2400" dirty="0" smtClean="0"/>
              <a:t> Khan</a:t>
            </a:r>
            <a:br>
              <a:rPr lang="en-US" sz="2400" dirty="0" smtClean="0"/>
            </a:br>
            <a:r>
              <a:rPr lang="en-US" sz="2400" dirty="0" smtClean="0"/>
              <a:t>Roll no. 02</a:t>
            </a:r>
            <a:br>
              <a:rPr lang="en-US" sz="2400" dirty="0" smtClean="0"/>
            </a:br>
            <a:r>
              <a:rPr lang="en-US" sz="2400" dirty="0" smtClean="0"/>
              <a:t>PhD. Pharmaceutics</a:t>
            </a:r>
            <a:br>
              <a:rPr lang="en-US" sz="2400" dirty="0" smtClean="0"/>
            </a:br>
            <a:r>
              <a:rPr lang="en-US" sz="2400" dirty="0" smtClean="0"/>
              <a:t>2019-22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011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62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Therapeutic Drug Monitoring (TDM)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/>
          <a:lstStyle/>
          <a:p>
            <a:r>
              <a:rPr lang="en-US" sz="2800" dirty="0" smtClean="0"/>
              <a:t>It </a:t>
            </a:r>
            <a:r>
              <a:rPr lang="en-US" sz="2800" dirty="0"/>
              <a:t>refers to the measurement of drug concentrations in biological fluids with the purpose of </a:t>
            </a:r>
            <a:r>
              <a:rPr lang="en-US" sz="2800" dirty="0" smtClean="0"/>
              <a:t>optimizing </a:t>
            </a:r>
            <a:r>
              <a:rPr lang="en-US" sz="2800" dirty="0"/>
              <a:t>a patient’s drug therapy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TDM refers to the tool </a:t>
            </a:r>
            <a:r>
              <a:rPr lang="en-US" sz="2800" dirty="0" smtClean="0"/>
              <a:t>that is used </a:t>
            </a:r>
            <a:r>
              <a:rPr lang="en-US" sz="2800" dirty="0"/>
              <a:t>to </a:t>
            </a:r>
            <a:r>
              <a:rPr lang="en-US" sz="2800" dirty="0" smtClean="0"/>
              <a:t>individualize </a:t>
            </a:r>
            <a:r>
              <a:rPr lang="en-US" sz="2800" dirty="0"/>
              <a:t>dosage regimen by maintaining plasma or blood drug concentrations within the therapeutic range</a:t>
            </a:r>
            <a:r>
              <a:rPr lang="en-US" sz="2800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657600"/>
            <a:ext cx="5972175" cy="2471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CRITERIA OF DRUGS IN TDM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Drug with narrow therapeutic index.</a:t>
            </a:r>
          </a:p>
          <a:p>
            <a:r>
              <a:rPr lang="en-US" dirty="0" smtClean="0"/>
              <a:t>Drug should exhibit non-linear kinetics.</a:t>
            </a:r>
          </a:p>
          <a:p>
            <a:r>
              <a:rPr lang="en-US" dirty="0" smtClean="0"/>
              <a:t>Drug should have a beneficial concentration response relationship between the blood drug concentration and pharmacological effects with respect to both efficacy and toxicity.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783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INDICATIONS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Drugs which have narrow therapeutic index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</a:t>
            </a:r>
            <a:r>
              <a:rPr lang="en-US" dirty="0" smtClean="0"/>
              <a:t>rugs which exhibit poor and erratic response.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Drugs which </a:t>
            </a:r>
            <a:r>
              <a:rPr lang="en-US" dirty="0" smtClean="0"/>
              <a:t>exhibit relatively wider inter-individual variation in drug metabolism.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Patient exhibiting the signs and symptoms of toxicity (Theophylline intake and persistent nausea)</a:t>
            </a:r>
          </a:p>
        </p:txBody>
      </p:sp>
    </p:spTree>
    <p:extLst>
      <p:ext uri="{BB962C8B-B14F-4D97-AF65-F5344CB8AC3E}">
        <p14:creationId xmlns:p14="http://schemas.microsoft.com/office/powerpoint/2010/main" val="213539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/>
              <a:t>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alibri" pitchFamily="34" charset="0"/>
              </a:rPr>
              <a:t>5.  To minimize the risk of toxicity.</a:t>
            </a:r>
            <a:br>
              <a:rPr lang="en-US" dirty="0">
                <a:cs typeface="Calibri" pitchFamily="34" charset="0"/>
              </a:rPr>
            </a:br>
            <a:r>
              <a:rPr lang="en-US" dirty="0">
                <a:cs typeface="Calibri" pitchFamily="34" charset="0"/>
              </a:rPr>
              <a:t>6.  To identify the poison and to determine the severity.</a:t>
            </a:r>
            <a:br>
              <a:rPr lang="en-US" dirty="0">
                <a:cs typeface="Calibri" pitchFamily="34" charset="0"/>
              </a:rPr>
            </a:br>
            <a:r>
              <a:rPr lang="en-US" dirty="0">
                <a:cs typeface="Calibri" pitchFamily="34" charset="0"/>
              </a:rPr>
              <a:t>7.  Drugs for which signs of overdose or under dose are difficult to distinguish.</a:t>
            </a:r>
            <a:br>
              <a:rPr lang="en-US" dirty="0">
                <a:cs typeface="Calibri" pitchFamily="34" charset="0"/>
              </a:rPr>
            </a:br>
            <a:r>
              <a:rPr lang="en-US" dirty="0">
                <a:cs typeface="Calibri" pitchFamily="34" charset="0"/>
              </a:rPr>
              <a:t>8.  When patients are receiving multiple drug therapy.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7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CLINICAL APPLICATIONS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confirm adequate serum concentrations where clinical response is inadequate. TDM can be used to maintain the minimum concentration required to exhibit efficacy.</a:t>
            </a:r>
          </a:p>
          <a:p>
            <a:r>
              <a:rPr lang="en-US" dirty="0" smtClean="0"/>
              <a:t>To avoid drug toxicity.</a:t>
            </a:r>
          </a:p>
          <a:p>
            <a:r>
              <a:rPr lang="en-US" dirty="0" smtClean="0"/>
              <a:t>To individualize dosing of some drugs with an unpredictable dose-response curve; Phenytoin</a:t>
            </a:r>
          </a:p>
          <a:p>
            <a:r>
              <a:rPr lang="en-US" dirty="0" smtClean="0"/>
              <a:t>To assess medication compliance.</a:t>
            </a:r>
          </a:p>
        </p:txBody>
      </p:sp>
    </p:spTree>
    <p:extLst>
      <p:ext uri="{BB962C8B-B14F-4D97-AF65-F5344CB8AC3E}">
        <p14:creationId xmlns:p14="http://schemas.microsoft.com/office/powerpoint/2010/main" val="11500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/>
              <a:t>CLINICAL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help </a:t>
            </a:r>
            <a:r>
              <a:rPr lang="en-US" dirty="0" smtClean="0"/>
              <a:t>predict </a:t>
            </a:r>
            <a:r>
              <a:rPr lang="en-US" dirty="0"/>
              <a:t>a </a:t>
            </a:r>
            <a:r>
              <a:rPr lang="en-US" dirty="0" smtClean="0"/>
              <a:t>patients </a:t>
            </a:r>
            <a:r>
              <a:rPr lang="en-US" dirty="0"/>
              <a:t>dose requirements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minimize the time period needed for dose adjustment.</a:t>
            </a:r>
          </a:p>
          <a:p>
            <a:r>
              <a:rPr lang="en-US" dirty="0" smtClean="0"/>
              <a:t>To identify poisons and to assess the severity of poisoning on an emergency basis in a poisoned patient.</a:t>
            </a:r>
          </a:p>
          <a:p>
            <a:r>
              <a:rPr lang="en-US" dirty="0" smtClean="0"/>
              <a:t>To assist dose adjustment in various disease states.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48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EXAMPLES OF DRUGS FOR TDM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Bronchodilators</a:t>
            </a:r>
            <a:r>
              <a:rPr lang="en-US" b="1" dirty="0" smtClean="0">
                <a:solidFill>
                  <a:schemeClr val="accent1"/>
                </a:solidFill>
              </a:rPr>
              <a:t>:</a:t>
            </a:r>
            <a:r>
              <a:rPr lang="en-US" dirty="0" smtClean="0"/>
              <a:t> Theophylline</a:t>
            </a:r>
          </a:p>
          <a:p>
            <a:r>
              <a:rPr lang="en-US" sz="2800" b="1" dirty="0" smtClean="0">
                <a:solidFill>
                  <a:schemeClr val="accent1"/>
                </a:solidFill>
              </a:rPr>
              <a:t>Antibiotics: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b="1" dirty="0" smtClean="0">
                <a:solidFill>
                  <a:schemeClr val="accent1"/>
                </a:solidFill>
              </a:rPr>
              <a:t>Aminoglycosides:</a:t>
            </a:r>
            <a:r>
              <a:rPr lang="en-US" dirty="0" smtClean="0"/>
              <a:t> Gentamicin, </a:t>
            </a:r>
            <a:r>
              <a:rPr lang="en-US" dirty="0" err="1" smtClean="0"/>
              <a:t>Amikacin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b="1" dirty="0" smtClean="0">
                <a:solidFill>
                  <a:schemeClr val="accent1"/>
                </a:solidFill>
              </a:rPr>
              <a:t>Others:</a:t>
            </a:r>
            <a:r>
              <a:rPr lang="en-US" dirty="0" smtClean="0"/>
              <a:t> </a:t>
            </a:r>
            <a:r>
              <a:rPr lang="en-US" dirty="0" err="1" smtClean="0"/>
              <a:t>Vancomycin</a:t>
            </a:r>
            <a:endParaRPr lang="en-US" dirty="0" smtClean="0"/>
          </a:p>
          <a:p>
            <a:r>
              <a:rPr lang="en-US" sz="2800" b="1" dirty="0" err="1" smtClean="0">
                <a:solidFill>
                  <a:schemeClr val="accent1"/>
                </a:solidFill>
              </a:rPr>
              <a:t>Immunosuppressants</a:t>
            </a:r>
            <a:r>
              <a:rPr lang="en-US" sz="2800" b="1" dirty="0" smtClean="0">
                <a:solidFill>
                  <a:schemeClr val="accent1"/>
                </a:solidFill>
              </a:rPr>
              <a:t>:</a:t>
            </a:r>
            <a:r>
              <a:rPr lang="en-US" dirty="0" smtClean="0"/>
              <a:t> Cyclosporine</a:t>
            </a:r>
          </a:p>
          <a:p>
            <a:r>
              <a:rPr lang="en-US" sz="2800" b="1" dirty="0" smtClean="0">
                <a:solidFill>
                  <a:schemeClr val="accent1"/>
                </a:solidFill>
              </a:rPr>
              <a:t>Anti-cancers:</a:t>
            </a:r>
            <a:r>
              <a:rPr lang="en-US" dirty="0" smtClean="0"/>
              <a:t> </a:t>
            </a:r>
            <a:r>
              <a:rPr lang="en-US" dirty="0" err="1" smtClean="0"/>
              <a:t>Methptrexate</a:t>
            </a:r>
            <a:endParaRPr lang="en-US" dirty="0" smtClean="0"/>
          </a:p>
          <a:p>
            <a:r>
              <a:rPr lang="en-US" sz="2800" b="1" dirty="0" smtClean="0">
                <a:solidFill>
                  <a:schemeClr val="accent1"/>
                </a:solidFill>
              </a:rPr>
              <a:t>Cardiac Drugs:</a:t>
            </a:r>
            <a:r>
              <a:rPr lang="en-US" dirty="0" smtClean="0"/>
              <a:t> Digoxin, Lidocaine</a:t>
            </a:r>
          </a:p>
          <a:p>
            <a:r>
              <a:rPr lang="en-US" sz="2800" b="1" dirty="0" smtClean="0">
                <a:solidFill>
                  <a:schemeClr val="accent1"/>
                </a:solidFill>
              </a:rPr>
              <a:t>Psychoactive Drugs:</a:t>
            </a:r>
            <a:r>
              <a:rPr lang="en-US" dirty="0" smtClean="0"/>
              <a:t> Lithium, TCA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95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3156</TotalTime>
  <Words>689</Words>
  <Application>Microsoft Office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THERAPEUTIC DRUG MONITORING</vt:lpstr>
      <vt:lpstr>Submitted By: Muhammad Usman Khan Roll no. 02 PhD. Pharmaceutics 2019-22</vt:lpstr>
      <vt:lpstr>Therapeutic Drug Monitoring (TDM)</vt:lpstr>
      <vt:lpstr>CRITERIA OF DRUGS IN TDM</vt:lpstr>
      <vt:lpstr>INDICATIONS</vt:lpstr>
      <vt:lpstr>INDICATIONS</vt:lpstr>
      <vt:lpstr>CLINICAL APPLICATIONS</vt:lpstr>
      <vt:lpstr>CLINICAL APPLICATIONS</vt:lpstr>
      <vt:lpstr>EXAMPLES OF DRUGS FOR TDM</vt:lpstr>
      <vt:lpstr>1. Carbamazepine</vt:lpstr>
      <vt:lpstr>2. Digoxin</vt:lpstr>
      <vt:lpstr>3. Lithium</vt:lpstr>
      <vt:lpstr>4. Phenytoin</vt:lpstr>
      <vt:lpstr>5. Theophylline</vt:lpstr>
      <vt:lpstr>References: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Therapeutic Drug Monitoring</dc:title>
  <dc:creator>Windows User</dc:creator>
  <cp:lastModifiedBy>Windows User</cp:lastModifiedBy>
  <cp:revision>66</cp:revision>
  <dcterms:created xsi:type="dcterms:W3CDTF">2020-03-23T03:38:22Z</dcterms:created>
  <dcterms:modified xsi:type="dcterms:W3CDTF">2020-05-04T08:02:47Z</dcterms:modified>
</cp:coreProperties>
</file>