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62" r:id="rId5"/>
    <p:sldId id="258" r:id="rId6"/>
    <p:sldId id="267" r:id="rId7"/>
    <p:sldId id="261" r:id="rId8"/>
    <p:sldId id="259" r:id="rId9"/>
    <p:sldId id="263" r:id="rId10"/>
    <p:sldId id="264" r:id="rId11"/>
    <p:sldId id="265" r:id="rId12"/>
    <p:sldId id="278" r:id="rId13"/>
    <p:sldId id="266" r:id="rId14"/>
    <p:sldId id="279" r:id="rId15"/>
    <p:sldId id="280" r:id="rId16"/>
    <p:sldId id="268" r:id="rId17"/>
    <p:sldId id="269" r:id="rId18"/>
    <p:sldId id="276" r:id="rId19"/>
    <p:sldId id="270" r:id="rId20"/>
    <p:sldId id="271" r:id="rId21"/>
    <p:sldId id="272" r:id="rId22"/>
    <p:sldId id="275" r:id="rId23"/>
    <p:sldId id="277" r:id="rId24"/>
    <p:sldId id="273"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ABE17FC-822A-4420-B45D-170C69A7920F}" type="datetimeFigureOut">
              <a:rPr lang="en-US" smtClean="0"/>
              <a:t>3/1/2019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C18347C-41CA-4E01-8362-101D4C623EF7}"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BE17FC-822A-4420-B45D-170C69A7920F}" type="datetimeFigureOut">
              <a:rPr lang="en-US" smtClean="0"/>
              <a:t>3/1/2019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C18347C-41CA-4E01-8362-101D4C623EF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BE17FC-822A-4420-B45D-170C69A7920F}" type="datetimeFigureOut">
              <a:rPr lang="en-US" smtClean="0"/>
              <a:t>3/1/2019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C18347C-41CA-4E01-8362-101D4C623EF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BE17FC-822A-4420-B45D-170C69A7920F}" type="datetimeFigureOut">
              <a:rPr lang="en-US" smtClean="0"/>
              <a:t>3/1/2019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C18347C-41CA-4E01-8362-101D4C623EF7}"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ABE17FC-822A-4420-B45D-170C69A7920F}" type="datetimeFigureOut">
              <a:rPr lang="en-US" smtClean="0"/>
              <a:t>3/1/2019</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C18347C-41CA-4E01-8362-101D4C623EF7}"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ABE17FC-822A-4420-B45D-170C69A7920F}" type="datetimeFigureOut">
              <a:rPr lang="en-US" smtClean="0"/>
              <a:t>3/1/2019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C18347C-41CA-4E01-8362-101D4C623EF7}"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ABE17FC-822A-4420-B45D-170C69A7920F}" type="datetimeFigureOut">
              <a:rPr lang="en-US" smtClean="0"/>
              <a:t>3/1/2019</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7C18347C-41CA-4E01-8362-101D4C623EF7}"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ABE17FC-822A-4420-B45D-170C69A7920F}" type="datetimeFigureOut">
              <a:rPr lang="en-US" smtClean="0"/>
              <a:t>3/1/2019</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7C18347C-41CA-4E01-8362-101D4C623EF7}"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ABE17FC-822A-4420-B45D-170C69A7920F}" type="datetimeFigureOut">
              <a:rPr lang="en-US" smtClean="0"/>
              <a:t>3/1/2019</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7C18347C-41CA-4E01-8362-101D4C623EF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ABE17FC-822A-4420-B45D-170C69A7920F}" type="datetimeFigureOut">
              <a:rPr lang="en-US" smtClean="0"/>
              <a:t>3/1/2019</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C18347C-41CA-4E01-8362-101D4C623EF7}"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ABE17FC-822A-4420-B45D-170C69A7920F}" type="datetimeFigureOut">
              <a:rPr lang="en-US" smtClean="0"/>
              <a:t>3/1/2019</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C18347C-41CA-4E01-8362-101D4C623EF7}"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BE17FC-822A-4420-B45D-170C69A7920F}" type="datetimeFigureOut">
              <a:rPr lang="en-US" smtClean="0"/>
              <a:t>3/1/2019</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C18347C-41CA-4E01-8362-101D4C623EF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medicinenet.com/obesity_weight_loss/article.htm" TargetMode="External"/><Relationship Id="rId3" Type="http://schemas.openxmlformats.org/officeDocument/2006/relationships/hyperlink" Target="https://www.medicinenet.com/stroke_symptoms_and_treatment/article.htm" TargetMode="External"/><Relationship Id="rId7" Type="http://schemas.openxmlformats.org/officeDocument/2006/relationships/hyperlink" Target="https://www.medicinenet.com/diabetes_mellitus/article.htm" TargetMode="External"/><Relationship Id="rId2" Type="http://schemas.openxmlformats.org/officeDocument/2006/relationships/hyperlink" Target="https://www.medicinenet.com/arthritis/article.htm" TargetMode="External"/><Relationship Id="rId1" Type="http://schemas.openxmlformats.org/officeDocument/2006/relationships/slideLayout" Target="../slideLayouts/slideLayout2.xml"/><Relationship Id="rId6" Type="http://schemas.openxmlformats.org/officeDocument/2006/relationships/hyperlink" Target="https://www.medicinenet.com/colon_cancer/article.htm" TargetMode="External"/><Relationship Id="rId5" Type="http://schemas.openxmlformats.org/officeDocument/2006/relationships/hyperlink" Target="https://www.medicinenet.com/breast_anatomy/article.htm" TargetMode="External"/><Relationship Id="rId4" Type="http://schemas.openxmlformats.org/officeDocument/2006/relationships/hyperlink" Target="https://www.medicinenet.com/cancer/article.htm" TargetMode="External"/><Relationship Id="rId9" Type="http://schemas.openxmlformats.org/officeDocument/2006/relationships/hyperlink" Target="https://www.medicinenet.com/plague_facts/article.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Medical Geography</a:t>
            </a:r>
            <a:endParaRPr lang="en-US" dirty="0"/>
          </a:p>
        </p:txBody>
      </p:sp>
      <p:sp>
        <p:nvSpPr>
          <p:cNvPr id="3" name="Subtitle 2"/>
          <p:cNvSpPr>
            <a:spLocks noGrp="1"/>
          </p:cNvSpPr>
          <p:nvPr>
            <p:ph type="subTitle" idx="1"/>
          </p:nvPr>
        </p:nvSpPr>
        <p:spPr/>
        <p:txBody>
          <a:bodyPr/>
          <a:lstStyle/>
          <a:p>
            <a:r>
              <a:rPr lang="en-US" dirty="0" smtClean="0"/>
              <a:t>Medical Geography</a:t>
            </a:r>
            <a:endParaRPr lang="en-US" dirty="0"/>
          </a:p>
        </p:txBody>
      </p:sp>
    </p:spTree>
    <p:extLst>
      <p:ext uri="{BB962C8B-B14F-4D97-AF65-F5344CB8AC3E}">
        <p14:creationId xmlns:p14="http://schemas.microsoft.com/office/powerpoint/2010/main" val="2827714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10600" cy="5638800"/>
          </a:xfrm>
        </p:spPr>
        <p:txBody>
          <a:bodyPr>
            <a:normAutofit fontScale="92500" lnSpcReduction="20000"/>
          </a:bodyPr>
          <a:lstStyle/>
          <a:p>
            <a:pPr marL="109728" indent="0">
              <a:buNone/>
            </a:pPr>
            <a:r>
              <a:rPr lang="en-US" b="1" dirty="0">
                <a:latin typeface="Calibri" panose="020F0502020204030204" pitchFamily="34" charset="0"/>
              </a:rPr>
              <a:t>Two main types of diseases:</a:t>
            </a:r>
          </a:p>
          <a:p>
            <a:pPr marL="109728" indent="0" algn="just">
              <a:buNone/>
            </a:pPr>
            <a:r>
              <a:rPr lang="en-US" dirty="0">
                <a:latin typeface="Calibri" panose="020F0502020204030204" pitchFamily="34" charset="0"/>
              </a:rPr>
              <a:t>1. Infectious / transmissible </a:t>
            </a:r>
            <a:r>
              <a:rPr lang="en-US" dirty="0" smtClean="0">
                <a:latin typeface="Calibri" panose="020F0502020204030204" pitchFamily="34" charset="0"/>
              </a:rPr>
              <a:t>/contagious </a:t>
            </a:r>
            <a:r>
              <a:rPr lang="en-US" dirty="0">
                <a:latin typeface="Calibri" panose="020F0502020204030204" pitchFamily="34" charset="0"/>
              </a:rPr>
              <a:t>/communicable </a:t>
            </a:r>
            <a:r>
              <a:rPr lang="en-US" dirty="0" smtClean="0">
                <a:latin typeface="Calibri" panose="020F0502020204030204" pitchFamily="34" charset="0"/>
              </a:rPr>
              <a:t>/ or pathogenic</a:t>
            </a:r>
            <a:r>
              <a:rPr lang="en-US" dirty="0">
                <a:latin typeface="Calibri" panose="020F0502020204030204" pitchFamily="34" charset="0"/>
              </a:rPr>
              <a:t>.</a:t>
            </a:r>
          </a:p>
          <a:p>
            <a:pPr marL="109728" indent="0" algn="just">
              <a:buNone/>
            </a:pPr>
            <a:r>
              <a:rPr lang="en-US" dirty="0">
                <a:latin typeface="Calibri" panose="020F0502020204030204" pitchFamily="34" charset="0"/>
              </a:rPr>
              <a:t>Diseases that can be transmitted </a:t>
            </a:r>
            <a:r>
              <a:rPr lang="en-US" dirty="0" smtClean="0">
                <a:latin typeface="Calibri" panose="020F0502020204030204" pitchFamily="34" charset="0"/>
              </a:rPr>
              <a:t>from person </a:t>
            </a:r>
            <a:r>
              <a:rPr lang="en-US" dirty="0">
                <a:latin typeface="Calibri" panose="020F0502020204030204" pitchFamily="34" charset="0"/>
              </a:rPr>
              <a:t>to person (or between species</a:t>
            </a:r>
            <a:r>
              <a:rPr lang="en-US" dirty="0" smtClean="0">
                <a:latin typeface="Calibri" panose="020F0502020204030204" pitchFamily="34" charset="0"/>
              </a:rPr>
              <a:t>). Usually </a:t>
            </a:r>
            <a:r>
              <a:rPr lang="en-US" dirty="0">
                <a:latin typeface="Calibri" panose="020F0502020204030204" pitchFamily="34" charset="0"/>
              </a:rPr>
              <a:t>involve a causal </a:t>
            </a:r>
            <a:r>
              <a:rPr lang="en-US" dirty="0" smtClean="0">
                <a:latin typeface="Calibri" panose="020F0502020204030204" pitchFamily="34" charset="0"/>
              </a:rPr>
              <a:t>agent or caused by a pathogen </a:t>
            </a:r>
            <a:r>
              <a:rPr lang="en-US" dirty="0">
                <a:latin typeface="Calibri" panose="020F0502020204030204" pitchFamily="34" charset="0"/>
              </a:rPr>
              <a:t>(</a:t>
            </a:r>
            <a:r>
              <a:rPr lang="en-US" dirty="0" smtClean="0">
                <a:latin typeface="Calibri" panose="020F0502020204030204" pitchFamily="34" charset="0"/>
              </a:rPr>
              <a:t>e.g. bacteria </a:t>
            </a:r>
            <a:r>
              <a:rPr lang="en-US" dirty="0">
                <a:latin typeface="Calibri" panose="020F0502020204030204" pitchFamily="34" charset="0"/>
              </a:rPr>
              <a:t>or virus), but may be genetic</a:t>
            </a:r>
            <a:r>
              <a:rPr lang="en-US" dirty="0" smtClean="0">
                <a:latin typeface="Calibri" panose="020F0502020204030204" pitchFamily="34" charset="0"/>
              </a:rPr>
              <a:t>.</a:t>
            </a:r>
          </a:p>
          <a:p>
            <a:pPr marL="109728" indent="0" algn="just">
              <a:buNone/>
            </a:pPr>
            <a:r>
              <a:rPr lang="en-US" dirty="0" smtClean="0">
                <a:latin typeface="Calibri" panose="020F0502020204030204" pitchFamily="34" charset="0"/>
              </a:rPr>
              <a:t>Examples : mumps, Malaria, Dengue fever, Hepatitis B, Cholera, Common cold etc.</a:t>
            </a:r>
          </a:p>
          <a:p>
            <a:pPr marL="109728" indent="0" algn="just">
              <a:buNone/>
            </a:pPr>
            <a:r>
              <a:rPr lang="en-US" dirty="0" smtClean="0">
                <a:latin typeface="Calibri" panose="020F0502020204030204" pitchFamily="34" charset="0"/>
              </a:rPr>
              <a:t>2</a:t>
            </a:r>
            <a:r>
              <a:rPr lang="en-US" dirty="0">
                <a:latin typeface="Calibri" panose="020F0502020204030204" pitchFamily="34" charset="0"/>
              </a:rPr>
              <a:t>. Degenerative / non-infectious </a:t>
            </a:r>
            <a:r>
              <a:rPr lang="en-US" dirty="0" smtClean="0">
                <a:latin typeface="Calibri" panose="020F0502020204030204" pitchFamily="34" charset="0"/>
              </a:rPr>
              <a:t>/ non-transmissible </a:t>
            </a:r>
            <a:r>
              <a:rPr lang="en-US" dirty="0">
                <a:latin typeface="Calibri" panose="020F0502020204030204" pitchFamily="34" charset="0"/>
              </a:rPr>
              <a:t>/</a:t>
            </a:r>
            <a:r>
              <a:rPr lang="en-US" dirty="0" smtClean="0">
                <a:latin typeface="Calibri" panose="020F0502020204030204" pitchFamily="34" charset="0"/>
              </a:rPr>
              <a:t>non-communicable. Traditionally </a:t>
            </a:r>
            <a:r>
              <a:rPr lang="en-US" dirty="0">
                <a:latin typeface="Calibri" panose="020F0502020204030204" pitchFamily="34" charset="0"/>
              </a:rPr>
              <a:t>assumed to be </a:t>
            </a:r>
            <a:r>
              <a:rPr lang="en-US" dirty="0" smtClean="0">
                <a:latin typeface="Calibri" panose="020F0502020204030204" pitchFamily="34" charset="0"/>
              </a:rPr>
              <a:t>associated with </a:t>
            </a:r>
            <a:r>
              <a:rPr lang="en-US" dirty="0">
                <a:latin typeface="Calibri" panose="020F0502020204030204" pitchFamily="34" charset="0"/>
              </a:rPr>
              <a:t>the ageing </a:t>
            </a:r>
            <a:r>
              <a:rPr lang="en-US" dirty="0" smtClean="0">
                <a:latin typeface="Calibri" panose="020F0502020204030204" pitchFamily="34" charset="0"/>
              </a:rPr>
              <a:t>process</a:t>
            </a:r>
            <a:r>
              <a:rPr lang="en-US" dirty="0">
                <a:solidFill>
                  <a:prstClr val="black"/>
                </a:solidFill>
                <a:latin typeface="Calibri" panose="020F0502020204030204" pitchFamily="34" charset="0"/>
              </a:rPr>
              <a:t> (i.e. risks increase as body degenerates with age</a:t>
            </a:r>
            <a:r>
              <a:rPr lang="en-US" dirty="0" smtClean="0">
                <a:solidFill>
                  <a:prstClr val="black"/>
                </a:solidFill>
                <a:latin typeface="Calibri" panose="020F0502020204030204" pitchFamily="34" charset="0"/>
              </a:rPr>
              <a:t>)</a:t>
            </a:r>
            <a:r>
              <a:rPr lang="en-US" dirty="0" smtClean="0">
                <a:latin typeface="Calibri" panose="020F0502020204030204" pitchFamily="34" charset="0"/>
              </a:rPr>
              <a:t>. </a:t>
            </a:r>
            <a:r>
              <a:rPr lang="en-US" dirty="0">
                <a:latin typeface="Calibri" panose="020F0502020204030204" pitchFamily="34" charset="0"/>
              </a:rPr>
              <a:t>T</a:t>
            </a:r>
            <a:r>
              <a:rPr lang="en-US" dirty="0" smtClean="0">
                <a:latin typeface="Calibri" panose="020F0502020204030204" pitchFamily="34" charset="0"/>
              </a:rPr>
              <a:t>hey </a:t>
            </a:r>
            <a:r>
              <a:rPr lang="en-US" dirty="0">
                <a:latin typeface="Calibri" panose="020F0502020204030204" pitchFamily="34" charset="0"/>
              </a:rPr>
              <a:t>are caused by such factors as lifestyle choices, environmental toxins, or </a:t>
            </a:r>
            <a:r>
              <a:rPr lang="en-US" dirty="0" smtClean="0">
                <a:latin typeface="Calibri" panose="020F0502020204030204" pitchFamily="34" charset="0"/>
              </a:rPr>
              <a:t>mutations (the changing </a:t>
            </a:r>
            <a:r>
              <a:rPr lang="en-US" dirty="0">
                <a:latin typeface="Calibri" panose="020F0502020204030204" pitchFamily="34" charset="0"/>
              </a:rPr>
              <a:t>of the structure of a </a:t>
            </a:r>
            <a:r>
              <a:rPr lang="en-US" dirty="0" smtClean="0">
                <a:latin typeface="Calibri" panose="020F0502020204030204" pitchFamily="34" charset="0"/>
              </a:rPr>
              <a:t>gene).</a:t>
            </a:r>
          </a:p>
          <a:p>
            <a:pPr marL="109728" indent="0" algn="just">
              <a:buNone/>
            </a:pPr>
            <a:r>
              <a:rPr lang="en-US" dirty="0" smtClean="0">
                <a:latin typeface="Calibri" panose="020F0502020204030204" pitchFamily="34" charset="0"/>
              </a:rPr>
              <a:t>Most heart diseases, Diabetes, immune system diseases such as certain allergies,</a:t>
            </a:r>
            <a:endParaRPr lang="en-US" dirty="0">
              <a:latin typeface="Calibri" panose="020F0502020204030204" pitchFamily="34" charset="0"/>
            </a:endParaRPr>
          </a:p>
        </p:txBody>
      </p:sp>
      <p:sp>
        <p:nvSpPr>
          <p:cNvPr id="3" name="Title 2"/>
          <p:cNvSpPr>
            <a:spLocks noGrp="1"/>
          </p:cNvSpPr>
          <p:nvPr>
            <p:ph type="title"/>
          </p:nvPr>
        </p:nvSpPr>
        <p:spPr>
          <a:xfrm>
            <a:off x="381000" y="274638"/>
            <a:ext cx="8305800" cy="868362"/>
          </a:xfrm>
        </p:spPr>
        <p:txBody>
          <a:bodyPr/>
          <a:lstStyle/>
          <a:p>
            <a:pPr algn="ctr"/>
            <a:r>
              <a:rPr lang="en-US" dirty="0" smtClean="0"/>
              <a:t>Types of Diseases</a:t>
            </a:r>
            <a:endParaRPr lang="en-US" dirty="0"/>
          </a:p>
        </p:txBody>
      </p:sp>
    </p:spTree>
    <p:extLst>
      <p:ext uri="{BB962C8B-B14F-4D97-AF65-F5344CB8AC3E}">
        <p14:creationId xmlns:p14="http://schemas.microsoft.com/office/powerpoint/2010/main" val="2682622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b="1" u="sng" dirty="0">
                <a:latin typeface="Calibri" panose="020F0502020204030204" pitchFamily="34" charset="0"/>
              </a:rPr>
              <a:t>Chronic disease: </a:t>
            </a:r>
            <a:r>
              <a:rPr lang="en-US" dirty="0">
                <a:latin typeface="Calibri" panose="020F0502020204030204" pitchFamily="34" charset="0"/>
              </a:rPr>
              <a:t>A disease that persists for a long time. A chronic disease is one lasting 3 months or more, by the definition of the U.S. National Center for Health Statistics. Chronic diseases generally cannot be prevented by vaccines or cured by medication, nor do they just </a:t>
            </a:r>
            <a:r>
              <a:rPr lang="en-US" dirty="0" smtClean="0">
                <a:latin typeface="Calibri" panose="020F0502020204030204" pitchFamily="34" charset="0"/>
              </a:rPr>
              <a:t>disappear</a:t>
            </a:r>
          </a:p>
          <a:p>
            <a:pPr algn="just"/>
            <a:r>
              <a:rPr lang="en-US" dirty="0">
                <a:latin typeface="Roboto"/>
              </a:rPr>
              <a:t>Chronic diseases tend to become more common with age. The leading chronic diseases in developed countries include </a:t>
            </a:r>
            <a:r>
              <a:rPr lang="en-US" dirty="0" smtClean="0">
                <a:latin typeface="Roboto"/>
                <a:hlinkClick r:id="rId2"/>
              </a:rPr>
              <a:t>arthritis</a:t>
            </a:r>
            <a:r>
              <a:rPr lang="en-US" dirty="0">
                <a:latin typeface="Roboto"/>
              </a:rPr>
              <a:t>, cardiovascular disease such as heart attacks and </a:t>
            </a:r>
            <a:r>
              <a:rPr lang="en-US" dirty="0">
                <a:latin typeface="Roboto"/>
                <a:hlinkClick r:id="rId3"/>
              </a:rPr>
              <a:t>stroke</a:t>
            </a:r>
            <a:r>
              <a:rPr lang="en-US" dirty="0">
                <a:latin typeface="Roboto"/>
              </a:rPr>
              <a:t>, </a:t>
            </a:r>
            <a:r>
              <a:rPr lang="en-US" dirty="0">
                <a:latin typeface="Roboto"/>
                <a:hlinkClick r:id="rId4"/>
              </a:rPr>
              <a:t>cancer</a:t>
            </a:r>
            <a:r>
              <a:rPr lang="en-US" dirty="0">
                <a:latin typeface="Roboto"/>
              </a:rPr>
              <a:t> such as </a:t>
            </a:r>
            <a:r>
              <a:rPr lang="en-US" dirty="0">
                <a:latin typeface="Roboto"/>
                <a:hlinkClick r:id="rId5"/>
              </a:rPr>
              <a:t>breast</a:t>
            </a:r>
            <a:r>
              <a:rPr lang="en-US" dirty="0">
                <a:latin typeface="Roboto"/>
              </a:rPr>
              <a:t> and </a:t>
            </a:r>
            <a:r>
              <a:rPr lang="en-US" dirty="0">
                <a:latin typeface="Roboto"/>
                <a:hlinkClick r:id="rId6"/>
              </a:rPr>
              <a:t>colon cancer</a:t>
            </a:r>
            <a:r>
              <a:rPr lang="en-US" dirty="0">
                <a:latin typeface="Roboto"/>
              </a:rPr>
              <a:t>, </a:t>
            </a:r>
            <a:r>
              <a:rPr lang="en-US" dirty="0">
                <a:latin typeface="Roboto"/>
                <a:hlinkClick r:id="rId7"/>
              </a:rPr>
              <a:t>diabetes</a:t>
            </a:r>
            <a:r>
              <a:rPr lang="en-US" dirty="0">
                <a:latin typeface="Roboto"/>
              </a:rPr>
              <a:t>, epilepsy and seizures, </a:t>
            </a:r>
            <a:r>
              <a:rPr lang="en-US" dirty="0">
                <a:latin typeface="Roboto"/>
                <a:hlinkClick r:id="rId8"/>
              </a:rPr>
              <a:t>obesity</a:t>
            </a:r>
            <a:r>
              <a:rPr lang="en-US" dirty="0">
                <a:latin typeface="Roboto"/>
              </a:rPr>
              <a:t>, and oral health problems. Each of these conditions </a:t>
            </a:r>
            <a:r>
              <a:rPr lang="en-US" dirty="0">
                <a:latin typeface="Roboto"/>
                <a:hlinkClick r:id="rId9"/>
              </a:rPr>
              <a:t>plague</a:t>
            </a:r>
            <a:r>
              <a:rPr lang="en-US" dirty="0">
                <a:latin typeface="Roboto"/>
              </a:rPr>
              <a:t> older adults in the US (and other developed nations).</a:t>
            </a:r>
            <a:endParaRPr lang="en-US" dirty="0">
              <a:latin typeface="Calibri" panose="020F0502020204030204" pitchFamily="34" charset="0"/>
            </a:endParaRPr>
          </a:p>
        </p:txBody>
      </p:sp>
      <p:sp>
        <p:nvSpPr>
          <p:cNvPr id="3" name="Title 2"/>
          <p:cNvSpPr>
            <a:spLocks noGrp="1"/>
          </p:cNvSpPr>
          <p:nvPr>
            <p:ph type="title"/>
          </p:nvPr>
        </p:nvSpPr>
        <p:spPr/>
        <p:txBody>
          <a:bodyPr/>
          <a:lstStyle/>
          <a:p>
            <a:pPr algn="ctr"/>
            <a:r>
              <a:rPr lang="en-US" dirty="0" smtClean="0"/>
              <a:t>Chronic and Acute Diseases</a:t>
            </a:r>
            <a:endParaRPr lang="en-US" dirty="0"/>
          </a:p>
        </p:txBody>
      </p:sp>
    </p:spTree>
    <p:extLst>
      <p:ext uri="{BB962C8B-B14F-4D97-AF65-F5344CB8AC3E}">
        <p14:creationId xmlns:p14="http://schemas.microsoft.com/office/powerpoint/2010/main" val="194262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a:latin typeface="Calibri" panose="020F0502020204030204" pitchFamily="34" charset="0"/>
              </a:rPr>
              <a:t>Infectious diseases were </a:t>
            </a:r>
            <a:r>
              <a:rPr lang="en-US" dirty="0" smtClean="0">
                <a:latin typeface="Calibri" panose="020F0502020204030204" pitchFamily="34" charset="0"/>
              </a:rPr>
              <a:t>the major </a:t>
            </a:r>
            <a:r>
              <a:rPr lang="en-US" dirty="0">
                <a:latin typeface="Calibri" panose="020F0502020204030204" pitchFamily="34" charset="0"/>
              </a:rPr>
              <a:t>cause of death </a:t>
            </a:r>
            <a:r>
              <a:rPr lang="en-US" dirty="0" smtClean="0">
                <a:latin typeface="Calibri" panose="020F0502020204030204" pitchFamily="34" charset="0"/>
              </a:rPr>
              <a:t>throughout history. Infectious </a:t>
            </a:r>
            <a:r>
              <a:rPr lang="en-US" dirty="0">
                <a:latin typeface="Calibri" panose="020F0502020204030204" pitchFamily="34" charset="0"/>
              </a:rPr>
              <a:t>diseases declined </a:t>
            </a:r>
            <a:r>
              <a:rPr lang="en-US" dirty="0" smtClean="0">
                <a:latin typeface="Calibri" panose="020F0502020204030204" pitchFamily="34" charset="0"/>
              </a:rPr>
              <a:t>as the </a:t>
            </a:r>
            <a:r>
              <a:rPr lang="en-US" dirty="0">
                <a:latin typeface="Calibri" panose="020F0502020204030204" pitchFamily="34" charset="0"/>
              </a:rPr>
              <a:t>major cause of death </a:t>
            </a:r>
            <a:r>
              <a:rPr lang="en-US" dirty="0" smtClean="0">
                <a:latin typeface="Calibri" panose="020F0502020204030204" pitchFamily="34" charset="0"/>
              </a:rPr>
              <a:t>in developed </a:t>
            </a:r>
            <a:r>
              <a:rPr lang="en-US" dirty="0">
                <a:latin typeface="Calibri" panose="020F0502020204030204" pitchFamily="34" charset="0"/>
              </a:rPr>
              <a:t>countries </a:t>
            </a:r>
            <a:r>
              <a:rPr lang="en-US" dirty="0" smtClean="0">
                <a:latin typeface="Calibri" panose="020F0502020204030204" pitchFamily="34" charset="0"/>
              </a:rPr>
              <a:t>mid-19</a:t>
            </a:r>
            <a:r>
              <a:rPr lang="en-US" baseline="30000" dirty="0" smtClean="0">
                <a:latin typeface="Calibri" panose="020F0502020204030204" pitchFamily="34" charset="0"/>
              </a:rPr>
              <a:t>th</a:t>
            </a:r>
            <a:r>
              <a:rPr lang="en-US" dirty="0" smtClean="0">
                <a:latin typeface="Calibri" panose="020F0502020204030204" pitchFamily="34" charset="0"/>
              </a:rPr>
              <a:t> century </a:t>
            </a:r>
            <a:r>
              <a:rPr lang="en-US" dirty="0">
                <a:latin typeface="Calibri" panose="020F0502020204030204" pitchFamily="34" charset="0"/>
              </a:rPr>
              <a:t>to mid-20th century.</a:t>
            </a:r>
          </a:p>
          <a:p>
            <a:pPr algn="just"/>
            <a:r>
              <a:rPr lang="en-US" dirty="0" smtClean="0">
                <a:latin typeface="Calibri" panose="020F0502020204030204" pitchFamily="34" charset="0"/>
              </a:rPr>
              <a:t>Non-infectious </a:t>
            </a:r>
            <a:r>
              <a:rPr lang="en-US" dirty="0">
                <a:latin typeface="Calibri" panose="020F0502020204030204" pitchFamily="34" charset="0"/>
              </a:rPr>
              <a:t>diseases </a:t>
            </a:r>
            <a:r>
              <a:rPr lang="en-US" dirty="0" smtClean="0">
                <a:latin typeface="Calibri" panose="020F0502020204030204" pitchFamily="34" charset="0"/>
              </a:rPr>
              <a:t>are now </a:t>
            </a:r>
            <a:r>
              <a:rPr lang="en-US" dirty="0">
                <a:latin typeface="Calibri" panose="020F0502020204030204" pitchFamily="34" charset="0"/>
              </a:rPr>
              <a:t>the major cause of </a:t>
            </a:r>
            <a:r>
              <a:rPr lang="en-US" dirty="0" smtClean="0">
                <a:latin typeface="Calibri" panose="020F0502020204030204" pitchFamily="34" charset="0"/>
              </a:rPr>
              <a:t>death, and </a:t>
            </a:r>
            <a:r>
              <a:rPr lang="en-US" dirty="0">
                <a:latin typeface="Calibri" panose="020F0502020204030204" pitchFamily="34" charset="0"/>
              </a:rPr>
              <a:t>life expectancy is </a:t>
            </a:r>
            <a:r>
              <a:rPr lang="en-US" dirty="0" smtClean="0">
                <a:latin typeface="Calibri" panose="020F0502020204030204" pitchFamily="34" charset="0"/>
              </a:rPr>
              <a:t>much higher</a:t>
            </a:r>
            <a:r>
              <a:rPr lang="en-US" dirty="0">
                <a:latin typeface="Calibri" panose="020F0502020204030204" pitchFamily="34" charset="0"/>
              </a:rPr>
              <a:t>.</a:t>
            </a:r>
          </a:p>
          <a:p>
            <a:pPr algn="just"/>
            <a:r>
              <a:rPr lang="en-US" dirty="0">
                <a:latin typeface="Calibri" panose="020F0502020204030204" pitchFamily="34" charset="0"/>
              </a:rPr>
              <a:t>• Infectious diseases could </a:t>
            </a:r>
            <a:r>
              <a:rPr lang="en-US" dirty="0" smtClean="0">
                <a:latin typeface="Calibri" panose="020F0502020204030204" pitchFamily="34" charset="0"/>
              </a:rPr>
              <a:t>make a comeback (example </a:t>
            </a:r>
            <a:r>
              <a:rPr lang="en-US" dirty="0">
                <a:latin typeface="Calibri" panose="020F0502020204030204" pitchFamily="34" charset="0"/>
              </a:rPr>
              <a:t>MRSA </a:t>
            </a:r>
            <a:r>
              <a:rPr lang="en-US" dirty="0" smtClean="0">
                <a:latin typeface="Calibri" panose="020F0502020204030204" pitchFamily="34" charset="0"/>
              </a:rPr>
              <a:t>- methicillin-resistant Staphylococcus aureus</a:t>
            </a:r>
            <a:r>
              <a:rPr lang="en-US" dirty="0">
                <a:latin typeface="Calibri" panose="020F0502020204030204" pitchFamily="34" charset="0"/>
              </a:rPr>
              <a:t>, or staph infections).</a:t>
            </a:r>
          </a:p>
        </p:txBody>
      </p:sp>
      <p:sp>
        <p:nvSpPr>
          <p:cNvPr id="3" name="Title 2"/>
          <p:cNvSpPr>
            <a:spLocks noGrp="1"/>
          </p:cNvSpPr>
          <p:nvPr>
            <p:ph type="title"/>
          </p:nvPr>
        </p:nvSpPr>
        <p:spPr/>
        <p:txBody>
          <a:bodyPr/>
          <a:lstStyle/>
          <a:p>
            <a:pPr algn="ctr"/>
            <a:r>
              <a:rPr lang="en-US" dirty="0" smtClean="0"/>
              <a:t> Contd.</a:t>
            </a:r>
            <a:endParaRPr lang="en-US" dirty="0"/>
          </a:p>
        </p:txBody>
      </p:sp>
    </p:spTree>
    <p:extLst>
      <p:ext uri="{BB962C8B-B14F-4D97-AF65-F5344CB8AC3E}">
        <p14:creationId xmlns:p14="http://schemas.microsoft.com/office/powerpoint/2010/main" val="2221263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b="1" u="sng" dirty="0" smtClean="0">
                <a:latin typeface="Calibri" panose="020F0502020204030204" pitchFamily="34" charset="0"/>
              </a:rPr>
              <a:t>Acute Disease: </a:t>
            </a:r>
            <a:r>
              <a:rPr lang="en-US" dirty="0" smtClean="0">
                <a:latin typeface="Calibri" panose="020F0502020204030204" pitchFamily="34" charset="0"/>
              </a:rPr>
              <a:t>In </a:t>
            </a:r>
            <a:r>
              <a:rPr lang="en-US" dirty="0">
                <a:latin typeface="Calibri" panose="020F0502020204030204" pitchFamily="34" charset="0"/>
              </a:rPr>
              <a:t>medicine, describing a disease as acute denotes that it is of short </a:t>
            </a:r>
            <a:r>
              <a:rPr lang="en-US" dirty="0" smtClean="0">
                <a:latin typeface="Calibri" panose="020F0502020204030204" pitchFamily="34" charset="0"/>
              </a:rPr>
              <a:t>duration, having </a:t>
            </a:r>
            <a:r>
              <a:rPr lang="en-US" dirty="0">
                <a:latin typeface="Calibri" panose="020F0502020204030204" pitchFamily="34" charset="0"/>
              </a:rPr>
              <a:t>a sudden onset, sharp rise, and short </a:t>
            </a:r>
            <a:r>
              <a:rPr lang="en-US" dirty="0" smtClean="0">
                <a:latin typeface="Calibri" panose="020F0502020204030204" pitchFamily="34" charset="0"/>
              </a:rPr>
              <a:t>course.</a:t>
            </a:r>
          </a:p>
          <a:p>
            <a:pPr algn="just"/>
            <a:r>
              <a:rPr lang="en-US" dirty="0" smtClean="0">
                <a:latin typeface="Calibri" panose="020F0502020204030204" pitchFamily="34" charset="0"/>
              </a:rPr>
              <a:t>Examples Diarrhea, Stroke, Inflammation, Bronchitis, Laryngitis etc.</a:t>
            </a:r>
          </a:p>
          <a:p>
            <a:pPr marL="109728" indent="0" algn="just">
              <a:buNone/>
            </a:pPr>
            <a:r>
              <a:rPr lang="en-US" dirty="0" smtClean="0">
                <a:latin typeface="Calibri" panose="020F0502020204030204" pitchFamily="34" charset="0"/>
              </a:rPr>
              <a:t>Usually most of the infectious diseases are acute and if not treated properly may convert into chronic diseases.</a:t>
            </a:r>
            <a:endParaRPr lang="en-US" dirty="0">
              <a:latin typeface="Calibri" panose="020F0502020204030204" pitchFamily="34" charset="0"/>
            </a:endParaRPr>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2738565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8686800" cy="5943600"/>
          </a:xfrm>
        </p:spPr>
        <p:txBody>
          <a:bodyPr>
            <a:noAutofit/>
          </a:bodyPr>
          <a:lstStyle/>
          <a:p>
            <a:pPr algn="just"/>
            <a:r>
              <a:rPr lang="en-US" sz="2400" b="1" dirty="0">
                <a:latin typeface="Calibri" panose="020F0502020204030204" pitchFamily="34" charset="0"/>
              </a:rPr>
              <a:t>Most infectious diseases are caused by </a:t>
            </a:r>
            <a:r>
              <a:rPr lang="en-US" sz="2400" b="1" dirty="0" smtClean="0">
                <a:latin typeface="Calibri" panose="020F0502020204030204" pitchFamily="34" charset="0"/>
              </a:rPr>
              <a:t>a particular </a:t>
            </a:r>
            <a:r>
              <a:rPr lang="en-US" sz="2400" b="1" dirty="0">
                <a:latin typeface="Calibri" panose="020F0502020204030204" pitchFamily="34" charset="0"/>
              </a:rPr>
              <a:t>species of microorganism (</a:t>
            </a:r>
            <a:r>
              <a:rPr lang="en-US" sz="2400" b="1" dirty="0" smtClean="0">
                <a:latin typeface="Calibri" panose="020F0502020204030204" pitchFamily="34" charset="0"/>
              </a:rPr>
              <a:t>or microbe</a:t>
            </a:r>
            <a:r>
              <a:rPr lang="en-US" sz="2400" b="1" dirty="0">
                <a:latin typeface="Calibri" panose="020F0502020204030204" pitchFamily="34" charset="0"/>
              </a:rPr>
              <a:t>), but some larger organisms </a:t>
            </a:r>
            <a:r>
              <a:rPr lang="en-US" sz="2400" b="1" dirty="0" smtClean="0">
                <a:latin typeface="Calibri" panose="020F0502020204030204" pitchFamily="34" charset="0"/>
              </a:rPr>
              <a:t>also cause disease. Microorganisms </a:t>
            </a:r>
            <a:r>
              <a:rPr lang="en-US" sz="2400" b="1" dirty="0">
                <a:latin typeface="Calibri" panose="020F0502020204030204" pitchFamily="34" charset="0"/>
              </a:rPr>
              <a:t>are ubiquitous. Only </a:t>
            </a:r>
            <a:r>
              <a:rPr lang="en-US" sz="2400" b="1" dirty="0" smtClean="0">
                <a:latin typeface="Calibri" panose="020F0502020204030204" pitchFamily="34" charset="0"/>
              </a:rPr>
              <a:t>a small </a:t>
            </a:r>
            <a:r>
              <a:rPr lang="en-US" sz="2400" b="1" dirty="0">
                <a:latin typeface="Calibri" panose="020F0502020204030204" pitchFamily="34" charset="0"/>
              </a:rPr>
              <a:t>minority of microorganisms </a:t>
            </a:r>
            <a:r>
              <a:rPr lang="en-US" sz="2400" b="1" dirty="0" smtClean="0">
                <a:latin typeface="Calibri" panose="020F0502020204030204" pitchFamily="34" charset="0"/>
              </a:rPr>
              <a:t>are pathogenic </a:t>
            </a:r>
            <a:r>
              <a:rPr lang="en-US" sz="2400" b="1" dirty="0">
                <a:latin typeface="Calibri" panose="020F0502020204030204" pitchFamily="34" charset="0"/>
              </a:rPr>
              <a:t>(i.e. disease causing).</a:t>
            </a:r>
          </a:p>
          <a:p>
            <a:pPr algn="just"/>
            <a:r>
              <a:rPr lang="en-US" sz="2400" b="1" u="sng" dirty="0" smtClean="0">
                <a:latin typeface="Calibri" panose="020F0502020204030204" pitchFamily="34" charset="0"/>
              </a:rPr>
              <a:t>Pathogenic </a:t>
            </a:r>
            <a:r>
              <a:rPr lang="en-US" sz="2400" b="1" u="sng" dirty="0">
                <a:latin typeface="Calibri" panose="020F0502020204030204" pitchFamily="34" charset="0"/>
              </a:rPr>
              <a:t>Factors</a:t>
            </a:r>
          </a:p>
          <a:p>
            <a:pPr algn="just"/>
            <a:r>
              <a:rPr lang="en-US" sz="2400" b="1" dirty="0">
                <a:latin typeface="Calibri" panose="020F0502020204030204" pitchFamily="34" charset="0"/>
              </a:rPr>
              <a:t>1. Hosts - the human (or other </a:t>
            </a:r>
            <a:r>
              <a:rPr lang="en-US" sz="2400" b="1" dirty="0" smtClean="0">
                <a:latin typeface="Calibri" panose="020F0502020204030204" pitchFamily="34" charset="0"/>
              </a:rPr>
              <a:t>organism) infected</a:t>
            </a:r>
            <a:r>
              <a:rPr lang="en-US" sz="2400" b="1" dirty="0">
                <a:latin typeface="Calibri" panose="020F0502020204030204" pitchFamily="34" charset="0"/>
              </a:rPr>
              <a:t>.</a:t>
            </a:r>
          </a:p>
          <a:p>
            <a:pPr algn="just"/>
            <a:r>
              <a:rPr lang="en-US" sz="2400" b="1" dirty="0">
                <a:latin typeface="Calibri" panose="020F0502020204030204" pitchFamily="34" charset="0"/>
              </a:rPr>
              <a:t>2. Causal agents – the organism </a:t>
            </a:r>
            <a:r>
              <a:rPr lang="en-US" sz="2400" b="1" dirty="0" smtClean="0">
                <a:latin typeface="Calibri" panose="020F0502020204030204" pitchFamily="34" charset="0"/>
              </a:rPr>
              <a:t>that causes </a:t>
            </a:r>
            <a:r>
              <a:rPr lang="en-US" sz="2400" b="1" dirty="0">
                <a:latin typeface="Calibri" panose="020F0502020204030204" pitchFamily="34" charset="0"/>
              </a:rPr>
              <a:t>the disease.</a:t>
            </a:r>
          </a:p>
          <a:p>
            <a:pPr algn="just"/>
            <a:r>
              <a:rPr lang="en-US" sz="2400" b="1" dirty="0">
                <a:latin typeface="Calibri" panose="020F0502020204030204" pitchFamily="34" charset="0"/>
              </a:rPr>
              <a:t>3. Vectors – organisms (usually </a:t>
            </a:r>
            <a:r>
              <a:rPr lang="en-US" sz="2400" b="1" dirty="0" smtClean="0">
                <a:latin typeface="Calibri" panose="020F0502020204030204" pitchFamily="34" charset="0"/>
              </a:rPr>
              <a:t>an arthropod</a:t>
            </a:r>
            <a:r>
              <a:rPr lang="en-US" sz="2400" b="1" dirty="0">
                <a:latin typeface="Calibri" panose="020F0502020204030204" pitchFamily="34" charset="0"/>
              </a:rPr>
              <a:t>) which transmit the </a:t>
            </a:r>
            <a:r>
              <a:rPr lang="en-US" sz="2400" b="1" dirty="0" smtClean="0">
                <a:latin typeface="Calibri" panose="020F0502020204030204" pitchFamily="34" charset="0"/>
              </a:rPr>
              <a:t>causal agent from </a:t>
            </a:r>
            <a:r>
              <a:rPr lang="en-US" sz="2400" b="1" dirty="0">
                <a:latin typeface="Calibri" panose="020F0502020204030204" pitchFamily="34" charset="0"/>
              </a:rPr>
              <a:t>one infected host to a new host.</a:t>
            </a:r>
          </a:p>
          <a:p>
            <a:pPr algn="just"/>
            <a:r>
              <a:rPr lang="en-US" sz="2400" b="1" dirty="0">
                <a:latin typeface="Calibri" panose="020F0502020204030204" pitchFamily="34" charset="0"/>
              </a:rPr>
              <a:t>4. Intermediate hosts - organisms (usually</a:t>
            </a:r>
          </a:p>
          <a:p>
            <a:pPr algn="just"/>
            <a:r>
              <a:rPr lang="en-US" sz="2400" b="1" dirty="0" err="1">
                <a:latin typeface="Calibri" panose="020F0502020204030204" pitchFamily="34" charset="0"/>
              </a:rPr>
              <a:t>molluscs</a:t>
            </a:r>
            <a:r>
              <a:rPr lang="en-US" sz="2400" b="1" dirty="0">
                <a:latin typeface="Calibri" panose="020F0502020204030204" pitchFamily="34" charset="0"/>
              </a:rPr>
              <a:t>, fish or mammals) which </a:t>
            </a:r>
            <a:r>
              <a:rPr lang="en-US" sz="2400" b="1" dirty="0" smtClean="0">
                <a:latin typeface="Calibri" panose="020F0502020204030204" pitchFamily="34" charset="0"/>
              </a:rPr>
              <a:t>are essential </a:t>
            </a:r>
            <a:r>
              <a:rPr lang="en-US" sz="2400" b="1" dirty="0">
                <a:latin typeface="Calibri" panose="020F0502020204030204" pitchFamily="34" charset="0"/>
              </a:rPr>
              <a:t>to the life cycle of the </a:t>
            </a:r>
            <a:r>
              <a:rPr lang="en-US" sz="2400" b="1" dirty="0" smtClean="0">
                <a:latin typeface="Calibri" panose="020F0502020204030204" pitchFamily="34" charset="0"/>
              </a:rPr>
              <a:t>causative agent</a:t>
            </a:r>
            <a:r>
              <a:rPr lang="en-US" sz="2400" b="1" dirty="0">
                <a:latin typeface="Calibri" panose="020F0502020204030204" pitchFamily="34" charset="0"/>
              </a:rPr>
              <a:t>.</a:t>
            </a:r>
          </a:p>
          <a:p>
            <a:pPr algn="just"/>
            <a:r>
              <a:rPr lang="en-US" sz="2400" b="1" dirty="0">
                <a:latin typeface="Calibri" panose="020F0502020204030204" pitchFamily="34" charset="0"/>
              </a:rPr>
              <a:t>5. Reservoirs – other species which act </a:t>
            </a:r>
            <a:r>
              <a:rPr lang="en-US" sz="2400" b="1" dirty="0" smtClean="0">
                <a:latin typeface="Calibri" panose="020F0502020204030204" pitchFamily="34" charset="0"/>
              </a:rPr>
              <a:t>as a </a:t>
            </a:r>
            <a:r>
              <a:rPr lang="en-US" sz="2400" b="1" dirty="0">
                <a:latin typeface="Calibri" panose="020F0502020204030204" pitchFamily="34" charset="0"/>
              </a:rPr>
              <a:t>host to the causal </a:t>
            </a:r>
            <a:r>
              <a:rPr lang="en-US" sz="2400" b="1" dirty="0" smtClean="0">
                <a:latin typeface="Calibri" panose="020F0502020204030204" pitchFamily="34" charset="0"/>
              </a:rPr>
              <a:t>agent.</a:t>
            </a:r>
          </a:p>
          <a:p>
            <a:pPr algn="just"/>
            <a:endParaRPr lang="en-US" sz="1800" b="1" dirty="0">
              <a:latin typeface="Calibri" panose="020F0502020204030204" pitchFamily="34" charset="0"/>
            </a:endParaRPr>
          </a:p>
        </p:txBody>
      </p:sp>
      <p:sp>
        <p:nvSpPr>
          <p:cNvPr id="3" name="Title 2"/>
          <p:cNvSpPr>
            <a:spLocks noGrp="1"/>
          </p:cNvSpPr>
          <p:nvPr>
            <p:ph type="title"/>
          </p:nvPr>
        </p:nvSpPr>
        <p:spPr>
          <a:xfrm>
            <a:off x="457200" y="274638"/>
            <a:ext cx="8229600" cy="792162"/>
          </a:xfrm>
        </p:spPr>
        <p:txBody>
          <a:bodyPr/>
          <a:lstStyle/>
          <a:p>
            <a:pPr algn="ctr"/>
            <a:r>
              <a:rPr lang="en-US" dirty="0" smtClean="0"/>
              <a:t>Contd</a:t>
            </a:r>
            <a:r>
              <a:rPr lang="en-US" dirty="0"/>
              <a:t>.</a:t>
            </a:r>
          </a:p>
        </p:txBody>
      </p:sp>
    </p:spTree>
    <p:extLst>
      <p:ext uri="{BB962C8B-B14F-4D97-AF65-F5344CB8AC3E}">
        <p14:creationId xmlns:p14="http://schemas.microsoft.com/office/powerpoint/2010/main" val="4001649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305800" cy="4711891"/>
          </a:xfrm>
        </p:spPr>
        <p:txBody>
          <a:bodyPr>
            <a:noAutofit/>
          </a:bodyPr>
          <a:lstStyle/>
          <a:p>
            <a:pPr algn="just"/>
            <a:r>
              <a:rPr lang="en-US" sz="2800" b="1" u="sng" dirty="0">
                <a:latin typeface="Calibri" panose="020F0502020204030204" pitchFamily="34" charset="0"/>
              </a:rPr>
              <a:t>Disease Prevention</a:t>
            </a:r>
          </a:p>
          <a:p>
            <a:pPr algn="just"/>
            <a:r>
              <a:rPr lang="en-US" sz="2800" dirty="0" smtClean="0">
                <a:latin typeface="Calibri" panose="020F0502020204030204" pitchFamily="34" charset="0"/>
              </a:rPr>
              <a:t>All </a:t>
            </a:r>
            <a:r>
              <a:rPr lang="en-US" sz="2800" dirty="0">
                <a:latin typeface="Calibri" panose="020F0502020204030204" pitchFamily="34" charset="0"/>
              </a:rPr>
              <a:t>infectious diseases require at least two factors (host + agent).</a:t>
            </a:r>
          </a:p>
          <a:p>
            <a:pPr algn="just"/>
            <a:r>
              <a:rPr lang="en-US" sz="2800" dirty="0" smtClean="0">
                <a:latin typeface="Calibri" panose="020F0502020204030204" pitchFamily="34" charset="0"/>
              </a:rPr>
              <a:t>Many </a:t>
            </a:r>
            <a:r>
              <a:rPr lang="en-US" sz="2800" dirty="0">
                <a:latin typeface="Calibri" panose="020F0502020204030204" pitchFamily="34" charset="0"/>
              </a:rPr>
              <a:t>require additional factors (</a:t>
            </a:r>
            <a:r>
              <a:rPr lang="en-US" sz="2800" dirty="0" err="1">
                <a:latin typeface="Calibri" panose="020F0502020204030204" pitchFamily="34" charset="0"/>
              </a:rPr>
              <a:t>i.e.vector</a:t>
            </a:r>
            <a:r>
              <a:rPr lang="en-US" sz="2800" dirty="0">
                <a:latin typeface="Calibri" panose="020F0502020204030204" pitchFamily="34" charset="0"/>
              </a:rPr>
              <a:t>, intermediate host, or reservoir).</a:t>
            </a:r>
          </a:p>
          <a:p>
            <a:pPr algn="just"/>
            <a:r>
              <a:rPr lang="en-US" sz="2800" dirty="0" smtClean="0">
                <a:latin typeface="Calibri" panose="020F0502020204030204" pitchFamily="34" charset="0"/>
              </a:rPr>
              <a:t>Each </a:t>
            </a:r>
            <a:r>
              <a:rPr lang="en-US" sz="2800" dirty="0">
                <a:latin typeface="Calibri" panose="020F0502020204030204" pitchFamily="34" charset="0"/>
              </a:rPr>
              <a:t>factor has its own ‘geography</a:t>
            </a:r>
            <a:r>
              <a:rPr lang="en-US" sz="2800" dirty="0" smtClean="0">
                <a:latin typeface="Calibri" panose="020F0502020204030204" pitchFamily="34" charset="0"/>
              </a:rPr>
              <a:t>’. These </a:t>
            </a:r>
            <a:r>
              <a:rPr lang="en-US" sz="2800" dirty="0">
                <a:latin typeface="Calibri" panose="020F0502020204030204" pitchFamily="34" charset="0"/>
              </a:rPr>
              <a:t>geographies must overlap for the disease to be present.</a:t>
            </a:r>
          </a:p>
          <a:p>
            <a:pPr algn="just"/>
            <a:r>
              <a:rPr lang="en-US" sz="2800" dirty="0" smtClean="0">
                <a:latin typeface="Calibri" panose="020F0502020204030204" pitchFamily="34" charset="0"/>
              </a:rPr>
              <a:t>Diseases </a:t>
            </a:r>
            <a:r>
              <a:rPr lang="en-US" sz="2800" dirty="0">
                <a:latin typeface="Calibri" panose="020F0502020204030204" pitchFamily="34" charset="0"/>
              </a:rPr>
              <a:t>may be prevented by </a:t>
            </a:r>
            <a:r>
              <a:rPr lang="en-US" sz="2800" dirty="0" smtClean="0">
                <a:latin typeface="Calibri" panose="020F0502020204030204" pitchFamily="34" charset="0"/>
              </a:rPr>
              <a:t>eliminating one </a:t>
            </a:r>
            <a:r>
              <a:rPr lang="en-US" sz="2800" dirty="0">
                <a:latin typeface="Calibri" panose="020F0502020204030204" pitchFamily="34" charset="0"/>
              </a:rPr>
              <a:t>of the factors.</a:t>
            </a:r>
          </a:p>
          <a:p>
            <a:pPr algn="just"/>
            <a:r>
              <a:rPr lang="en-US" sz="2800" dirty="0">
                <a:latin typeface="Calibri" panose="020F0502020204030204" pitchFamily="34" charset="0"/>
              </a:rPr>
              <a:t>T</a:t>
            </a:r>
            <a:r>
              <a:rPr lang="en-US" sz="2800" dirty="0" smtClean="0">
                <a:latin typeface="Calibri" panose="020F0502020204030204" pitchFamily="34" charset="0"/>
              </a:rPr>
              <a:t>his </a:t>
            </a:r>
            <a:r>
              <a:rPr lang="en-US" sz="2800" dirty="0">
                <a:latin typeface="Calibri" panose="020F0502020204030204" pitchFamily="34" charset="0"/>
              </a:rPr>
              <a:t>is not only difficult, but it may </a:t>
            </a:r>
            <a:r>
              <a:rPr lang="en-US" sz="2800" dirty="0" smtClean="0">
                <a:latin typeface="Calibri" panose="020F0502020204030204" pitchFamily="34" charset="0"/>
              </a:rPr>
              <a:t>have unforeseen </a:t>
            </a:r>
            <a:r>
              <a:rPr lang="en-US" sz="2800" dirty="0">
                <a:latin typeface="Calibri" panose="020F0502020204030204" pitchFamily="34" charset="0"/>
              </a:rPr>
              <a:t>ecological consequences.</a:t>
            </a:r>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564485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305800" cy="4864291"/>
          </a:xfrm>
        </p:spPr>
        <p:txBody>
          <a:bodyPr>
            <a:noAutofit/>
          </a:bodyPr>
          <a:lstStyle/>
          <a:p>
            <a:pPr algn="just"/>
            <a:r>
              <a:rPr lang="en-US" sz="2400" dirty="0" smtClean="0">
                <a:latin typeface="Calibri" panose="020F0502020204030204" pitchFamily="34" charset="0"/>
                <a:ea typeface="Calibri"/>
                <a:cs typeface="Times New Roman"/>
              </a:rPr>
              <a:t>The idea that place and location may influence health is not exactly new and </a:t>
            </a:r>
            <a:r>
              <a:rPr lang="en-US" sz="2400" dirty="0" smtClean="0">
                <a:latin typeface="Calibri" panose="020F0502020204030204" pitchFamily="34" charset="0"/>
              </a:rPr>
              <a:t>Medical Geography has along a history</a:t>
            </a:r>
          </a:p>
          <a:p>
            <a:pPr algn="just"/>
            <a:r>
              <a:rPr lang="en-US" sz="2400" b="1" u="sng" dirty="0" smtClean="0">
                <a:latin typeface="Calibri" panose="020F0502020204030204" pitchFamily="34" charset="0"/>
              </a:rPr>
              <a:t>Medical Geography in Ancient Greek time</a:t>
            </a:r>
          </a:p>
          <a:p>
            <a:pPr algn="just"/>
            <a:r>
              <a:rPr lang="en-US" sz="2400" dirty="0" smtClean="0">
                <a:latin typeface="Calibri" panose="020F0502020204030204" pitchFamily="34" charset="0"/>
              </a:rPr>
              <a:t>Since the ancient Greek time, Hippocrates (4</a:t>
            </a:r>
            <a:r>
              <a:rPr lang="en-US" sz="2400" baseline="30000" dirty="0" smtClean="0">
                <a:latin typeface="Calibri" panose="020F0502020204030204" pitchFamily="34" charset="0"/>
              </a:rPr>
              <a:t>th</a:t>
            </a:r>
            <a:r>
              <a:rPr lang="en-US" sz="2400" dirty="0" smtClean="0">
                <a:latin typeface="Calibri" panose="020F0502020204030204" pitchFamily="34" charset="0"/>
              </a:rPr>
              <a:t> century BC) people have studied the effect of location on one’s health</a:t>
            </a:r>
          </a:p>
          <a:p>
            <a:pPr algn="just"/>
            <a:r>
              <a:rPr lang="en-US" sz="2400" dirty="0" smtClean="0">
                <a:latin typeface="Calibri" panose="020F0502020204030204" pitchFamily="34" charset="0"/>
              </a:rPr>
              <a:t> </a:t>
            </a:r>
            <a:r>
              <a:rPr lang="en-US" sz="2400" dirty="0">
                <a:latin typeface="Calibri" panose="020F0502020204030204" pitchFamily="34" charset="0"/>
              </a:rPr>
              <a:t>it </a:t>
            </a:r>
            <a:r>
              <a:rPr lang="en-US" sz="2400" dirty="0" smtClean="0">
                <a:latin typeface="Calibri" panose="020F0502020204030204" pitchFamily="34" charset="0"/>
              </a:rPr>
              <a:t>had </a:t>
            </a:r>
            <a:r>
              <a:rPr lang="en-US" sz="2400" dirty="0">
                <a:latin typeface="Calibri" panose="020F0502020204030204" pitchFamily="34" charset="0"/>
              </a:rPr>
              <a:t>been known that certain diseases such as malaria occur in some places and not </a:t>
            </a:r>
            <a:r>
              <a:rPr lang="en-US" sz="2400" dirty="0" smtClean="0">
                <a:latin typeface="Calibri" panose="020F0502020204030204" pitchFamily="34" charset="0"/>
              </a:rPr>
              <a:t>others. </a:t>
            </a:r>
            <a:r>
              <a:rPr lang="en-US" sz="2400" dirty="0">
                <a:latin typeface="Calibri" panose="020F0502020204030204" pitchFamily="34" charset="0"/>
              </a:rPr>
              <a:t>Malaria is not a disease of mountain </a:t>
            </a:r>
            <a:r>
              <a:rPr lang="en-US" sz="2400" dirty="0" smtClean="0">
                <a:latin typeface="Calibri" panose="020F0502020204030204" pitchFamily="34" charset="0"/>
              </a:rPr>
              <a:t>tops and people living at low elevations near waterways would be more prone to malaria as compared to  those living at higher elevations or drier, less humid areas.</a:t>
            </a:r>
          </a:p>
          <a:p>
            <a:pPr algn="just"/>
            <a:r>
              <a:rPr lang="en-US" sz="2400" dirty="0" smtClean="0">
                <a:latin typeface="Calibri" panose="020F0502020204030204" pitchFamily="34" charset="0"/>
              </a:rPr>
              <a:t>Though the reasons for these variations were not fully understood at that time, but the study of this spatial distribution of disease was the beginning of Medical Geography</a:t>
            </a:r>
            <a:endParaRPr lang="en-US" sz="2400" dirty="0">
              <a:latin typeface="Calibri" panose="020F0502020204030204" pitchFamily="34" charset="0"/>
            </a:endParaRPr>
          </a:p>
        </p:txBody>
      </p:sp>
      <p:sp>
        <p:nvSpPr>
          <p:cNvPr id="3" name="Title 2"/>
          <p:cNvSpPr>
            <a:spLocks noGrp="1"/>
          </p:cNvSpPr>
          <p:nvPr>
            <p:ph type="title"/>
          </p:nvPr>
        </p:nvSpPr>
        <p:spPr/>
        <p:txBody>
          <a:bodyPr/>
          <a:lstStyle/>
          <a:p>
            <a:pPr algn="ctr"/>
            <a:r>
              <a:rPr lang="en-US" dirty="0" smtClean="0"/>
              <a:t>History of Medical Geography</a:t>
            </a:r>
            <a:endParaRPr lang="en-US" dirty="0"/>
          </a:p>
        </p:txBody>
      </p:sp>
    </p:spTree>
    <p:extLst>
      <p:ext uri="{BB962C8B-B14F-4D97-AF65-F5344CB8AC3E}">
        <p14:creationId xmlns:p14="http://schemas.microsoft.com/office/powerpoint/2010/main" val="8222693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en-US" b="1" u="sng" dirty="0" smtClean="0">
                <a:latin typeface="Calibri" panose="020F0502020204030204" pitchFamily="34" charset="0"/>
              </a:rPr>
              <a:t>Medical Geography in mid 1800s</a:t>
            </a:r>
          </a:p>
          <a:p>
            <a:pPr algn="just"/>
            <a:r>
              <a:rPr lang="en-US" dirty="0" smtClean="0">
                <a:latin typeface="Calibri" panose="020F0502020204030204" pitchFamily="34" charset="0"/>
              </a:rPr>
              <a:t>Further prominence was gained by Medical Geography during mid 1800s when cholera gripped London</a:t>
            </a:r>
          </a:p>
          <a:p>
            <a:pPr algn="just"/>
            <a:r>
              <a:rPr lang="en-US" dirty="0">
                <a:latin typeface="Calibri" panose="020F0502020204030204" pitchFamily="34" charset="0"/>
              </a:rPr>
              <a:t>Death tolls rang around the clock from church towers. People feared they were being infected by vapors coming from the ground. </a:t>
            </a:r>
            <a:endParaRPr lang="en-US" dirty="0" smtClean="0">
              <a:latin typeface="Calibri" panose="020F0502020204030204" pitchFamily="34" charset="0"/>
            </a:endParaRPr>
          </a:p>
          <a:p>
            <a:pPr algn="just"/>
            <a:r>
              <a:rPr lang="en-US" dirty="0" smtClean="0">
                <a:latin typeface="Calibri" panose="020F0502020204030204" pitchFamily="34" charset="0"/>
              </a:rPr>
              <a:t>A </a:t>
            </a:r>
            <a:r>
              <a:rPr lang="en-US" dirty="0">
                <a:latin typeface="Calibri" panose="020F0502020204030204" pitchFamily="34" charset="0"/>
              </a:rPr>
              <a:t>physician by the name of John Snow thought that, if he could locate the source of the disease, it could be contained. </a:t>
            </a:r>
            <a:endParaRPr lang="en-US" dirty="0" smtClean="0">
              <a:latin typeface="Calibri" panose="020F0502020204030204" pitchFamily="34" charset="0"/>
            </a:endParaRPr>
          </a:p>
          <a:p>
            <a:pPr algn="just"/>
            <a:r>
              <a:rPr lang="en-US" dirty="0" smtClean="0">
                <a:latin typeface="Calibri" panose="020F0502020204030204" pitchFamily="34" charset="0"/>
              </a:rPr>
              <a:t>He </a:t>
            </a:r>
            <a:r>
              <a:rPr lang="en-US" dirty="0">
                <a:latin typeface="Calibri" panose="020F0502020204030204" pitchFamily="34" charset="0"/>
              </a:rPr>
              <a:t>drew maps showing the homes of people who had died of cholera and the locations of water pumps. He found that one pump, the public pump on Broad Street, was central to most of the victims. </a:t>
            </a:r>
            <a:endParaRPr lang="en-US" dirty="0" smtClean="0">
              <a:latin typeface="Calibri" panose="020F0502020204030204" pitchFamily="34" charset="0"/>
            </a:endParaRPr>
          </a:p>
          <a:p>
            <a:pPr algn="just"/>
            <a:r>
              <a:rPr lang="en-US" dirty="0" smtClean="0">
                <a:latin typeface="Calibri" panose="020F0502020204030204" pitchFamily="34" charset="0"/>
              </a:rPr>
              <a:t>He </a:t>
            </a:r>
            <a:r>
              <a:rPr lang="en-US" dirty="0">
                <a:latin typeface="Calibri" panose="020F0502020204030204" pitchFamily="34" charset="0"/>
              </a:rPr>
              <a:t>figured that infected water from the pump was the culprit. He instructed the authorities to remove the handle to the pump, making it unusable. </a:t>
            </a:r>
            <a:endParaRPr lang="en-US" dirty="0" smtClean="0">
              <a:latin typeface="Calibri" panose="020F0502020204030204" pitchFamily="34" charset="0"/>
            </a:endParaRPr>
          </a:p>
          <a:p>
            <a:pPr algn="just"/>
            <a:r>
              <a:rPr lang="en-US" dirty="0" smtClean="0">
                <a:latin typeface="Calibri" panose="020F0502020204030204" pitchFamily="34" charset="0"/>
              </a:rPr>
              <a:t>The </a:t>
            </a:r>
            <a:r>
              <a:rPr lang="en-US" dirty="0">
                <a:latin typeface="Calibri" panose="020F0502020204030204" pitchFamily="34" charset="0"/>
              </a:rPr>
              <a:t>number of new cholera cases plummeted. The Broad Street pump was the source of cholera</a:t>
            </a:r>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38721968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04800"/>
            <a:ext cx="6203911" cy="6303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539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US" b="1" u="sng" dirty="0" smtClean="0">
                <a:latin typeface="Calibri" panose="020F0502020204030204" pitchFamily="34" charset="0"/>
              </a:rPr>
              <a:t>Medical Geography in the 20</a:t>
            </a:r>
            <a:r>
              <a:rPr lang="en-US" b="1" u="sng" baseline="30000" dirty="0" smtClean="0">
                <a:latin typeface="Calibri" panose="020F0502020204030204" pitchFamily="34" charset="0"/>
              </a:rPr>
              <a:t>th</a:t>
            </a:r>
            <a:r>
              <a:rPr lang="en-US" b="1" u="sng" dirty="0" smtClean="0">
                <a:latin typeface="Calibri" panose="020F0502020204030204" pitchFamily="34" charset="0"/>
              </a:rPr>
              <a:t> Century</a:t>
            </a:r>
          </a:p>
          <a:p>
            <a:pPr algn="just"/>
            <a:r>
              <a:rPr lang="en-US" dirty="0" smtClean="0">
                <a:latin typeface="Calibri" panose="020F0502020204030204" pitchFamily="34" charset="0"/>
              </a:rPr>
              <a:t>Another example of Geography aiding medicine occurred in </a:t>
            </a:r>
            <a:r>
              <a:rPr lang="en-US" dirty="0">
                <a:latin typeface="Calibri" panose="020F0502020204030204" pitchFamily="34" charset="0"/>
              </a:rPr>
              <a:t>the early 20th </a:t>
            </a:r>
            <a:r>
              <a:rPr lang="en-US" dirty="0" smtClean="0">
                <a:latin typeface="Calibri" panose="020F0502020204030204" pitchFamily="34" charset="0"/>
              </a:rPr>
              <a:t>century.</a:t>
            </a:r>
          </a:p>
          <a:p>
            <a:pPr algn="just"/>
            <a:r>
              <a:rPr lang="en-US" dirty="0" smtClean="0">
                <a:latin typeface="Calibri" panose="020F0502020204030204" pitchFamily="34" charset="0"/>
              </a:rPr>
              <a:t>A couple </a:t>
            </a:r>
            <a:r>
              <a:rPr lang="en-US" dirty="0">
                <a:latin typeface="Calibri" panose="020F0502020204030204" pitchFamily="34" charset="0"/>
              </a:rPr>
              <a:t>of dentists in Colorado noticed that children living in areas with high levels of naturally-occurring fluoride in groundwater had fewer dental caries. </a:t>
            </a:r>
            <a:endParaRPr lang="en-US" dirty="0" smtClean="0">
              <a:latin typeface="Calibri" panose="020F0502020204030204" pitchFamily="34" charset="0"/>
            </a:endParaRPr>
          </a:p>
          <a:p>
            <a:pPr algn="just"/>
            <a:r>
              <a:rPr lang="en-US" dirty="0" smtClean="0">
                <a:latin typeface="Calibri" panose="020F0502020204030204" pitchFamily="34" charset="0"/>
              </a:rPr>
              <a:t>After plotting these locations on a map and comparing them with chemicals found in the groundwater</a:t>
            </a:r>
          </a:p>
          <a:p>
            <a:pPr algn="just"/>
            <a:r>
              <a:rPr lang="en-US" dirty="0" smtClean="0">
                <a:latin typeface="Calibri" panose="020F0502020204030204" pitchFamily="34" charset="0"/>
              </a:rPr>
              <a:t>They concluded that the children that children with fewer cavities were clustered around areas that had high levels of fluoride</a:t>
            </a:r>
          </a:p>
          <a:p>
            <a:pPr algn="just"/>
            <a:r>
              <a:rPr lang="en-US" dirty="0" smtClean="0">
                <a:latin typeface="Calibri" panose="020F0502020204030204" pitchFamily="34" charset="0"/>
              </a:rPr>
              <a:t>Since then  fluoride gained prominence in dentistry. </a:t>
            </a:r>
          </a:p>
          <a:p>
            <a:pPr algn="just"/>
            <a:r>
              <a:rPr lang="en-US" dirty="0" smtClean="0">
                <a:latin typeface="Calibri" panose="020F0502020204030204" pitchFamily="34" charset="0"/>
              </a:rPr>
              <a:t>Their </a:t>
            </a:r>
            <a:r>
              <a:rPr lang="en-US" dirty="0">
                <a:latin typeface="Calibri" panose="020F0502020204030204" pitchFamily="34" charset="0"/>
              </a:rPr>
              <a:t>discovery of the value of fluoride came from the application of medical </a:t>
            </a:r>
            <a:r>
              <a:rPr lang="en-US" dirty="0" smtClean="0">
                <a:latin typeface="Calibri" panose="020F0502020204030204" pitchFamily="34" charset="0"/>
              </a:rPr>
              <a:t>geography</a:t>
            </a:r>
            <a:endParaRPr lang="en-US" dirty="0"/>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1748908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458200" cy="5410200"/>
          </a:xfrm>
        </p:spPr>
        <p:txBody>
          <a:bodyPr>
            <a:normAutofit fontScale="92500" lnSpcReduction="20000"/>
          </a:bodyPr>
          <a:lstStyle/>
          <a:p>
            <a:pPr algn="just"/>
            <a:r>
              <a:rPr lang="en-US" dirty="0">
                <a:latin typeface="Calibri" panose="020F0502020204030204" pitchFamily="34" charset="0"/>
              </a:rPr>
              <a:t>Medical geography is concerned with the analysis of spatial patterns of disease and health care provision. </a:t>
            </a:r>
            <a:endParaRPr lang="en-US" dirty="0" smtClean="0">
              <a:latin typeface="Calibri" panose="020F0502020204030204" pitchFamily="34" charset="0"/>
            </a:endParaRPr>
          </a:p>
          <a:p>
            <a:pPr algn="just"/>
            <a:endParaRPr lang="en-US" dirty="0" smtClean="0">
              <a:latin typeface="Calibri" panose="020F0502020204030204" pitchFamily="34" charset="0"/>
            </a:endParaRPr>
          </a:p>
          <a:p>
            <a:pPr algn="just"/>
            <a:r>
              <a:rPr lang="en-US" dirty="0" smtClean="0">
                <a:latin typeface="Calibri" panose="020F0502020204030204" pitchFamily="34" charset="0"/>
              </a:rPr>
              <a:t>John </a:t>
            </a:r>
            <a:r>
              <a:rPr lang="en-US" dirty="0">
                <a:latin typeface="Calibri" panose="020F0502020204030204" pitchFamily="34" charset="0"/>
              </a:rPr>
              <a:t>M. Hunter </a:t>
            </a:r>
            <a:r>
              <a:rPr lang="en-US" dirty="0" smtClean="0">
                <a:latin typeface="Calibri" panose="020F0502020204030204" pitchFamily="34" charset="0"/>
              </a:rPr>
              <a:t>defined </a:t>
            </a:r>
            <a:r>
              <a:rPr lang="en-US" dirty="0">
                <a:latin typeface="Calibri" panose="020F0502020204030204" pitchFamily="34" charset="0"/>
              </a:rPr>
              <a:t>the field as “the application of geographical concepts and techniques to health-related </a:t>
            </a:r>
            <a:r>
              <a:rPr lang="en-US" dirty="0" smtClean="0">
                <a:latin typeface="Calibri" panose="020F0502020204030204" pitchFamily="34" charset="0"/>
              </a:rPr>
              <a:t>problems</a:t>
            </a:r>
          </a:p>
          <a:p>
            <a:pPr algn="just"/>
            <a:endParaRPr lang="en-US" dirty="0" smtClean="0">
              <a:latin typeface="Calibri" panose="020F0502020204030204" pitchFamily="34" charset="0"/>
            </a:endParaRPr>
          </a:p>
          <a:p>
            <a:pPr algn="just"/>
            <a:r>
              <a:rPr lang="en-US" dirty="0" smtClean="0">
                <a:latin typeface="Calibri" panose="020F0502020204030204" pitchFamily="34" charset="0"/>
              </a:rPr>
              <a:t>The </a:t>
            </a:r>
            <a:r>
              <a:rPr lang="en-US" dirty="0">
                <a:latin typeface="Calibri" panose="020F0502020204030204" pitchFamily="34" charset="0"/>
              </a:rPr>
              <a:t>study of the relation between geographic factors and </a:t>
            </a:r>
            <a:r>
              <a:rPr lang="en-US" dirty="0" smtClean="0">
                <a:latin typeface="Calibri" panose="020F0502020204030204" pitchFamily="34" charset="0"/>
              </a:rPr>
              <a:t>disease</a:t>
            </a:r>
          </a:p>
          <a:p>
            <a:pPr algn="just"/>
            <a:endParaRPr lang="en-US" dirty="0" smtClean="0">
              <a:latin typeface="Calibri" panose="020F0502020204030204" pitchFamily="34" charset="0"/>
            </a:endParaRPr>
          </a:p>
          <a:p>
            <a:pPr algn="just"/>
            <a:r>
              <a:rPr lang="en-US" dirty="0" smtClean="0">
                <a:latin typeface="Calibri" panose="020F0502020204030204" pitchFamily="34" charset="0"/>
              </a:rPr>
              <a:t>Health Geography </a:t>
            </a:r>
            <a:r>
              <a:rPr lang="en-US" dirty="0">
                <a:latin typeface="Calibri" panose="020F0502020204030204" pitchFamily="34" charset="0"/>
              </a:rPr>
              <a:t>is the application of geographical information, perspectives, and methods to the study of health, disease, and health care.</a:t>
            </a:r>
            <a:endParaRPr lang="en-US" dirty="0" smtClean="0">
              <a:latin typeface="Calibri" panose="020F0502020204030204" pitchFamily="34" charset="0"/>
            </a:endParaRPr>
          </a:p>
          <a:p>
            <a:pPr marL="624078" indent="-514350" algn="just">
              <a:buFont typeface="+mj-lt"/>
              <a:buAutoNum type="arabicPeriod"/>
            </a:pPr>
            <a:endParaRPr lang="en-US" dirty="0" smtClean="0">
              <a:latin typeface="Calibri" panose="020F0502020204030204" pitchFamily="34" charset="0"/>
            </a:endParaRPr>
          </a:p>
          <a:p>
            <a:pPr marL="109728" indent="0">
              <a:buNone/>
            </a:pPr>
            <a:r>
              <a:rPr lang="en-US" dirty="0" smtClean="0">
                <a:latin typeface="Calibri" panose="020F0502020204030204" pitchFamily="34" charset="0"/>
              </a:rPr>
              <a:t/>
            </a:r>
            <a:br>
              <a:rPr lang="en-US" dirty="0" smtClean="0">
                <a:latin typeface="Calibri" panose="020F0502020204030204" pitchFamily="34" charset="0"/>
              </a:rPr>
            </a:br>
            <a:endParaRPr lang="en-US" dirty="0" smtClean="0">
              <a:latin typeface="Calibri" panose="020F0502020204030204" pitchFamily="34" charset="0"/>
            </a:endParaRPr>
          </a:p>
        </p:txBody>
      </p:sp>
      <p:sp>
        <p:nvSpPr>
          <p:cNvPr id="3" name="Title 2"/>
          <p:cNvSpPr>
            <a:spLocks noGrp="1"/>
          </p:cNvSpPr>
          <p:nvPr>
            <p:ph type="title"/>
          </p:nvPr>
        </p:nvSpPr>
        <p:spPr/>
        <p:txBody>
          <a:bodyPr/>
          <a:lstStyle/>
          <a:p>
            <a:pPr algn="ctr"/>
            <a:r>
              <a:rPr lang="en-US" dirty="0" smtClean="0">
                <a:latin typeface="Aharoni" panose="02010803020104030203" pitchFamily="2" charset="-79"/>
                <a:cs typeface="Aharoni" panose="02010803020104030203" pitchFamily="2" charset="-79"/>
              </a:rPr>
              <a:t> Definitions</a:t>
            </a:r>
            <a:endParaRPr lang="en-US"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8288025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219200"/>
            <a:ext cx="8839200" cy="5334000"/>
          </a:xfrm>
        </p:spPr>
        <p:txBody>
          <a:bodyPr>
            <a:normAutofit fontScale="85000" lnSpcReduction="20000"/>
          </a:bodyPr>
          <a:lstStyle/>
          <a:p>
            <a:pPr algn="just"/>
            <a:r>
              <a:rPr lang="en-US" dirty="0" smtClean="0">
                <a:latin typeface="Calibri" panose="020F0502020204030204" pitchFamily="34" charset="0"/>
              </a:rPr>
              <a:t>Today medical geography has a number of applications</a:t>
            </a:r>
          </a:p>
          <a:p>
            <a:pPr algn="just"/>
            <a:r>
              <a:rPr lang="en-US" dirty="0" smtClean="0">
                <a:latin typeface="Calibri" panose="020F0502020204030204" pitchFamily="34" charset="0"/>
              </a:rPr>
              <a:t>The spatial distribution of disease is still a large matter of importance</a:t>
            </a:r>
          </a:p>
          <a:p>
            <a:pPr algn="just"/>
            <a:r>
              <a:rPr lang="en-US" dirty="0" smtClean="0">
                <a:latin typeface="Calibri" panose="020F0502020204030204" pitchFamily="34" charset="0"/>
              </a:rPr>
              <a:t>Disease mapping is playing a huge role in the field. Maps  has been created to show historic outbreaks of epidemics such as 1918 influenza</a:t>
            </a:r>
          </a:p>
          <a:p>
            <a:pPr algn="just"/>
            <a:r>
              <a:rPr lang="en-US" dirty="0">
                <a:latin typeface="Calibri" panose="020F0502020204030204" pitchFamily="34" charset="0"/>
              </a:rPr>
              <a:t>The Spanish flu pandemic of 1918, the deadliest in history, infected an estimated 500 million people worldwide—about one-third of the planet’s population—and killed an estimated 20 million to 50 million victims, including some 675,000 Americans.</a:t>
            </a:r>
            <a:endParaRPr lang="en-US" dirty="0" smtClean="0">
              <a:latin typeface="Calibri" panose="020F0502020204030204" pitchFamily="34" charset="0"/>
            </a:endParaRPr>
          </a:p>
          <a:p>
            <a:pPr algn="just"/>
            <a:r>
              <a:rPr lang="en-US" dirty="0">
                <a:latin typeface="Calibri" panose="020F0502020204030204" pitchFamily="34" charset="0"/>
              </a:rPr>
              <a:t>Google Flu Trends </a:t>
            </a:r>
            <a:r>
              <a:rPr lang="en-US" dirty="0" smtClean="0">
                <a:latin typeface="Calibri" panose="020F0502020204030204" pitchFamily="34" charset="0"/>
              </a:rPr>
              <a:t>- </a:t>
            </a:r>
            <a:r>
              <a:rPr lang="en-US" dirty="0">
                <a:latin typeface="Calibri" panose="020F0502020204030204" pitchFamily="34" charset="0"/>
              </a:rPr>
              <a:t>a web service operated by Google. It provided estimates of influenza activity for more than 25 countries. By aggregating Google Search queries, it attempted to make accurate predictions about flu activity. This project was first launched in 2008 by Google.org to help predict outbreaks of flu. </a:t>
            </a:r>
            <a:endParaRPr lang="en-US" dirty="0" smtClean="0">
              <a:latin typeface="Calibri" panose="020F0502020204030204" pitchFamily="34" charset="0"/>
            </a:endParaRPr>
          </a:p>
          <a:p>
            <a:pPr algn="just"/>
            <a:r>
              <a:rPr lang="en-US" dirty="0" smtClean="0">
                <a:latin typeface="Calibri" panose="020F0502020204030204" pitchFamily="34" charset="0"/>
              </a:rPr>
              <a:t>Google </a:t>
            </a:r>
            <a:r>
              <a:rPr lang="en-US" dirty="0">
                <a:latin typeface="Calibri" panose="020F0502020204030204" pitchFamily="34" charset="0"/>
              </a:rPr>
              <a:t>Flu Trends is now no longer publishing current estimates. Historical estimates are still available for download, and current data are offered for declared research purposes.[  </a:t>
            </a:r>
            <a:endParaRPr lang="en-US" dirty="0" smtClean="0">
              <a:latin typeface="Calibri" panose="020F0502020204030204" pitchFamily="34" charset="0"/>
            </a:endParaRPr>
          </a:p>
          <a:p>
            <a:pPr algn="just"/>
            <a:endParaRPr lang="en-US" dirty="0">
              <a:latin typeface="Calibri" panose="020F0502020204030204" pitchFamily="34" charset="0"/>
            </a:endParaRPr>
          </a:p>
        </p:txBody>
      </p:sp>
      <p:sp>
        <p:nvSpPr>
          <p:cNvPr id="3" name="Title 2"/>
          <p:cNvSpPr>
            <a:spLocks noGrp="1"/>
          </p:cNvSpPr>
          <p:nvPr>
            <p:ph type="title"/>
          </p:nvPr>
        </p:nvSpPr>
        <p:spPr/>
        <p:txBody>
          <a:bodyPr/>
          <a:lstStyle/>
          <a:p>
            <a:pPr algn="ctr"/>
            <a:r>
              <a:rPr lang="en-US" dirty="0" smtClean="0"/>
              <a:t>Medical Geography Today</a:t>
            </a:r>
            <a:endParaRPr lang="en-US" dirty="0"/>
          </a:p>
        </p:txBody>
      </p:sp>
    </p:spTree>
    <p:extLst>
      <p:ext uri="{BB962C8B-B14F-4D97-AF65-F5344CB8AC3E}">
        <p14:creationId xmlns:p14="http://schemas.microsoft.com/office/powerpoint/2010/main" val="1631423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458200" cy="5638800"/>
          </a:xfrm>
        </p:spPr>
        <p:txBody>
          <a:bodyPr>
            <a:normAutofit lnSpcReduction="10000"/>
          </a:bodyPr>
          <a:lstStyle/>
          <a:p>
            <a:pPr algn="just"/>
            <a:r>
              <a:rPr lang="en-US" dirty="0">
                <a:latin typeface="Calibri" panose="020F0502020204030204" pitchFamily="34" charset="0"/>
              </a:rPr>
              <a:t>Other studies have also been conducted to show where the highest outbreaks of certain types of disease </a:t>
            </a:r>
            <a:r>
              <a:rPr lang="en-US" dirty="0" smtClean="0">
                <a:latin typeface="Calibri" panose="020F0502020204030204" pitchFamily="34" charset="0"/>
              </a:rPr>
              <a:t>occur.</a:t>
            </a:r>
          </a:p>
          <a:p>
            <a:pPr algn="just"/>
            <a:r>
              <a:rPr lang="en-US" dirty="0" smtClean="0">
                <a:latin typeface="Calibri" panose="020F0502020204030204" pitchFamily="34" charset="0"/>
              </a:rPr>
              <a:t>The </a:t>
            </a:r>
            <a:r>
              <a:rPr lang="en-US" dirty="0">
                <a:latin typeface="Calibri" panose="020F0502020204030204" pitchFamily="34" charset="0"/>
              </a:rPr>
              <a:t>Center for Disease Control and Prevention (CDC) in the United States, for instance, uses what they call the Atlas of United States Mortality to look at a wide range of health factors across the U.S. Data ranges from the spatial distribution of people at different ages to places with the best and worst air quality. </a:t>
            </a:r>
            <a:endParaRPr lang="en-US" dirty="0" smtClean="0">
              <a:latin typeface="Calibri" panose="020F0502020204030204" pitchFamily="34" charset="0"/>
            </a:endParaRPr>
          </a:p>
          <a:p>
            <a:pPr algn="just"/>
            <a:r>
              <a:rPr lang="en-US" dirty="0" smtClean="0">
                <a:latin typeface="Calibri" panose="020F0502020204030204" pitchFamily="34" charset="0"/>
              </a:rPr>
              <a:t>Subjects </a:t>
            </a:r>
            <a:r>
              <a:rPr lang="en-US" dirty="0">
                <a:latin typeface="Calibri" panose="020F0502020204030204" pitchFamily="34" charset="0"/>
              </a:rPr>
              <a:t>such as these are important because they have implications for the population growth of an area and the instances of health problems such as asthma and lung cancer. Local governments can then consider these factors when planning their cities and/or determining the best use of city funds</a:t>
            </a:r>
            <a:r>
              <a:rPr lang="en-US" dirty="0" smtClean="0">
                <a:latin typeface="Calibri" panose="020F0502020204030204" pitchFamily="34" charset="0"/>
              </a:rPr>
              <a:t>.</a:t>
            </a:r>
            <a:endParaRPr lang="en-US" dirty="0">
              <a:latin typeface="Calibri" panose="020F0502020204030204" pitchFamily="34" charset="0"/>
            </a:endParaRPr>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29197084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458200" cy="5638800"/>
          </a:xfrm>
        </p:spPr>
        <p:txBody>
          <a:bodyPr>
            <a:normAutofit fontScale="70000" lnSpcReduction="20000"/>
          </a:bodyPr>
          <a:lstStyle/>
          <a:p>
            <a:endParaRPr lang="en-US" dirty="0"/>
          </a:p>
          <a:p>
            <a:pPr algn="just"/>
            <a:r>
              <a:rPr lang="en-US" sz="3400" dirty="0">
                <a:latin typeface="Calibri" panose="020F0502020204030204" pitchFamily="34" charset="0"/>
              </a:rPr>
              <a:t>The CDC also features a website for traveler’s health. Here, people can get information about the distribution of disease in countries worldwide and learn about the different vaccines needed to travel to such places</a:t>
            </a:r>
            <a:r>
              <a:rPr lang="en-US" sz="3400" dirty="0" smtClean="0">
                <a:latin typeface="Calibri" panose="020F0502020204030204" pitchFamily="34" charset="0"/>
              </a:rPr>
              <a:t>.</a:t>
            </a:r>
          </a:p>
          <a:p>
            <a:pPr algn="just"/>
            <a:r>
              <a:rPr lang="en-US" sz="3400" dirty="0" smtClean="0">
                <a:latin typeface="Calibri" panose="020F0502020204030204" pitchFamily="34" charset="0"/>
              </a:rPr>
              <a:t> </a:t>
            </a:r>
            <a:r>
              <a:rPr lang="en-US" sz="3400" dirty="0">
                <a:latin typeface="Calibri" panose="020F0502020204030204" pitchFamily="34" charset="0"/>
              </a:rPr>
              <a:t>This application of medical geography is important for reducing or even stopping the spread of the world’s diseases through travel.</a:t>
            </a:r>
          </a:p>
          <a:p>
            <a:pPr algn="just"/>
            <a:endParaRPr lang="en-US" sz="3400" dirty="0">
              <a:latin typeface="Calibri" panose="020F0502020204030204" pitchFamily="34" charset="0"/>
            </a:endParaRPr>
          </a:p>
          <a:p>
            <a:pPr algn="just"/>
            <a:r>
              <a:rPr lang="en-US" sz="3400" dirty="0">
                <a:latin typeface="Calibri" panose="020F0502020204030204" pitchFamily="34" charset="0"/>
              </a:rPr>
              <a:t>In addition to the United States’ CDC, the World Health Organization (WHO) also features similar health data for the world with its Global Health Atlas. </a:t>
            </a:r>
            <a:endParaRPr lang="en-US" sz="3400" dirty="0" smtClean="0">
              <a:latin typeface="Calibri" panose="020F0502020204030204" pitchFamily="34" charset="0"/>
            </a:endParaRPr>
          </a:p>
          <a:p>
            <a:pPr algn="just"/>
            <a:r>
              <a:rPr lang="en-US" sz="3400" dirty="0" smtClean="0">
                <a:latin typeface="Calibri" panose="020F0502020204030204" pitchFamily="34" charset="0"/>
              </a:rPr>
              <a:t>Here</a:t>
            </a:r>
            <a:r>
              <a:rPr lang="en-US" sz="3400" dirty="0">
                <a:latin typeface="Calibri" panose="020F0502020204030204" pitchFamily="34" charset="0"/>
              </a:rPr>
              <a:t>, the public, medical professionals, researchers, and other interested persons can gather data about the distribution of the world’s diseases in an attempt to find patterns of transmission and possibly cures to some of the more deadly illnesses such as HIV/AIDS and various cancers</a:t>
            </a:r>
            <a:r>
              <a:rPr lang="en-US" sz="3400" dirty="0" smtClean="0">
                <a:latin typeface="Calibri" panose="020F0502020204030204" pitchFamily="34" charset="0"/>
              </a:rPr>
              <a:t>.</a:t>
            </a:r>
            <a:endParaRPr lang="en-US" sz="3400" dirty="0">
              <a:latin typeface="Calibri" panose="020F0502020204030204" pitchFamily="34" charset="0"/>
            </a:endParaRPr>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25384896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dirty="0">
                <a:latin typeface="Calibri" panose="020F0502020204030204" pitchFamily="34" charset="0"/>
              </a:rPr>
              <a:t>Medical Geography today draws on the concepts and </a:t>
            </a:r>
            <a:r>
              <a:rPr lang="en-US" dirty="0" smtClean="0">
                <a:latin typeface="Calibri" panose="020F0502020204030204" pitchFamily="34" charset="0"/>
              </a:rPr>
              <a:t>techniques of </a:t>
            </a:r>
            <a:r>
              <a:rPr lang="en-US" dirty="0">
                <a:latin typeface="Calibri" panose="020F0502020204030204" pitchFamily="34" charset="0"/>
              </a:rPr>
              <a:t>geography, and epitomizes the interdisciplinary nature of </a:t>
            </a:r>
            <a:r>
              <a:rPr lang="en-US" dirty="0" smtClean="0">
                <a:latin typeface="Calibri" panose="020F0502020204030204" pitchFamily="34" charset="0"/>
              </a:rPr>
              <a:t>the discipline</a:t>
            </a:r>
            <a:r>
              <a:rPr lang="en-US" dirty="0">
                <a:latin typeface="Calibri" panose="020F0502020204030204" pitchFamily="34" charset="0"/>
              </a:rPr>
              <a:t>. It provides an excellent bridge between the </a:t>
            </a:r>
            <a:r>
              <a:rPr lang="en-US" dirty="0" smtClean="0">
                <a:latin typeface="Calibri" panose="020F0502020204030204" pitchFamily="34" charset="0"/>
              </a:rPr>
              <a:t>biomedical and </a:t>
            </a:r>
            <a:r>
              <a:rPr lang="en-US" dirty="0">
                <a:latin typeface="Calibri" panose="020F0502020204030204" pitchFamily="34" charset="0"/>
              </a:rPr>
              <a:t>social sciences and the application of GIS in health </a:t>
            </a:r>
            <a:r>
              <a:rPr lang="en-US" dirty="0" smtClean="0">
                <a:latin typeface="Calibri" panose="020F0502020204030204" pitchFamily="34" charset="0"/>
              </a:rPr>
              <a:t>is particularly </a:t>
            </a:r>
            <a:r>
              <a:rPr lang="en-US" dirty="0">
                <a:latin typeface="Calibri" panose="020F0502020204030204" pitchFamily="34" charset="0"/>
              </a:rPr>
              <a:t>demanded because it provides unique insights </a:t>
            </a:r>
            <a:r>
              <a:rPr lang="en-US" dirty="0" smtClean="0">
                <a:latin typeface="Calibri" panose="020F0502020204030204" pitchFamily="34" charset="0"/>
              </a:rPr>
              <a:t>for disease </a:t>
            </a:r>
            <a:r>
              <a:rPr lang="en-US" dirty="0">
                <a:latin typeface="Calibri" panose="020F0502020204030204" pitchFamily="34" charset="0"/>
              </a:rPr>
              <a:t>control</a:t>
            </a:r>
            <a:r>
              <a:rPr lang="en-US" dirty="0" smtClean="0">
                <a:latin typeface="Calibri" panose="020F0502020204030204" pitchFamily="34" charset="0"/>
              </a:rPr>
              <a:t>.</a:t>
            </a:r>
          </a:p>
          <a:p>
            <a:pPr algn="just"/>
            <a:r>
              <a:rPr lang="en-US" dirty="0">
                <a:latin typeface="Calibri" panose="020F0502020204030204" pitchFamily="34" charset="0"/>
              </a:rPr>
              <a:t>The Geographic Information Systems (GIS) has allowed </a:t>
            </a:r>
            <a:r>
              <a:rPr lang="en-US" dirty="0" smtClean="0">
                <a:latin typeface="Calibri" panose="020F0502020204030204" pitchFamily="34" charset="0"/>
              </a:rPr>
              <a:t>the replacement </a:t>
            </a:r>
            <a:r>
              <a:rPr lang="en-US" dirty="0">
                <a:latin typeface="Calibri" panose="020F0502020204030204" pitchFamily="34" charset="0"/>
              </a:rPr>
              <a:t>of paper maps with digital maps and </a:t>
            </a:r>
            <a:r>
              <a:rPr lang="en-US" dirty="0" smtClean="0">
                <a:latin typeface="Calibri" panose="020F0502020204030204" pitchFamily="34" charset="0"/>
              </a:rPr>
              <a:t>descriptive speculation </a:t>
            </a:r>
            <a:r>
              <a:rPr lang="en-US" dirty="0">
                <a:latin typeface="Calibri" panose="020F0502020204030204" pitchFamily="34" charset="0"/>
              </a:rPr>
              <a:t>about disease has been replaced with </a:t>
            </a:r>
            <a:r>
              <a:rPr lang="en-US" dirty="0" smtClean="0">
                <a:latin typeface="Calibri" panose="020F0502020204030204" pitchFamily="34" charset="0"/>
              </a:rPr>
              <a:t>scientific analysis </a:t>
            </a:r>
            <a:r>
              <a:rPr lang="en-US" dirty="0">
                <a:latin typeface="Calibri" panose="020F0502020204030204" pitchFamily="34" charset="0"/>
              </a:rPr>
              <a:t>of spatial patterns of disease including </a:t>
            </a:r>
            <a:r>
              <a:rPr lang="en-US" dirty="0" smtClean="0">
                <a:latin typeface="Calibri" panose="020F0502020204030204" pitchFamily="34" charset="0"/>
              </a:rPr>
              <a:t>hypothesis testing</a:t>
            </a:r>
            <a:r>
              <a:rPr lang="en-US" dirty="0">
                <a:latin typeface="Calibri" panose="020F0502020204030204" pitchFamily="34" charset="0"/>
              </a:rPr>
              <a:t>, multi-level modeling, and multivariate analysis.</a:t>
            </a:r>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21454247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n-US" dirty="0" smtClean="0">
                <a:latin typeface="Calibri" panose="020F0502020204030204" pitchFamily="34" charset="0"/>
              </a:rPr>
              <a:t>Although </a:t>
            </a:r>
            <a:r>
              <a:rPr lang="en-US" dirty="0">
                <a:latin typeface="Calibri" panose="020F0502020204030204" pitchFamily="34" charset="0"/>
              </a:rPr>
              <a:t>medical geography is a prominent field of study today, geographers have some obstacles to overcome when gathering data. </a:t>
            </a:r>
            <a:endParaRPr lang="en-US" dirty="0" smtClean="0">
              <a:latin typeface="Calibri" panose="020F0502020204030204" pitchFamily="34" charset="0"/>
            </a:endParaRPr>
          </a:p>
          <a:p>
            <a:pPr algn="just"/>
            <a:r>
              <a:rPr lang="en-US" dirty="0" smtClean="0">
                <a:latin typeface="Calibri" panose="020F0502020204030204" pitchFamily="34" charset="0"/>
              </a:rPr>
              <a:t>The </a:t>
            </a:r>
            <a:r>
              <a:rPr lang="en-US" dirty="0">
                <a:latin typeface="Calibri" panose="020F0502020204030204" pitchFamily="34" charset="0"/>
              </a:rPr>
              <a:t>first problem is associated with recording a disease’s location. Since people sometimes do not always go to a doctor when ill, it can be difficult to get entirely accurate data about a disease’s location. </a:t>
            </a:r>
            <a:endParaRPr lang="en-US" dirty="0" smtClean="0">
              <a:latin typeface="Calibri" panose="020F0502020204030204" pitchFamily="34" charset="0"/>
            </a:endParaRPr>
          </a:p>
          <a:p>
            <a:pPr algn="just"/>
            <a:r>
              <a:rPr lang="en-US" dirty="0" smtClean="0">
                <a:latin typeface="Calibri" panose="020F0502020204030204" pitchFamily="34" charset="0"/>
              </a:rPr>
              <a:t>The </a:t>
            </a:r>
            <a:r>
              <a:rPr lang="en-US" dirty="0">
                <a:latin typeface="Calibri" panose="020F0502020204030204" pitchFamily="34" charset="0"/>
              </a:rPr>
              <a:t>second problem is associated with the accurate diagnosis of disease. </a:t>
            </a:r>
            <a:endParaRPr lang="en-US" dirty="0" smtClean="0">
              <a:latin typeface="Calibri" panose="020F0502020204030204" pitchFamily="34" charset="0"/>
            </a:endParaRPr>
          </a:p>
          <a:p>
            <a:pPr algn="just"/>
            <a:r>
              <a:rPr lang="en-US" dirty="0" smtClean="0">
                <a:latin typeface="Calibri" panose="020F0502020204030204" pitchFamily="34" charset="0"/>
              </a:rPr>
              <a:t>While </a:t>
            </a:r>
            <a:r>
              <a:rPr lang="en-US" dirty="0">
                <a:latin typeface="Calibri" panose="020F0502020204030204" pitchFamily="34" charset="0"/>
              </a:rPr>
              <a:t>the third deals with the timely reporting of a disease’s presence. Often, doctor-patient confidentiality laws can complicate the reporting of a disease.</a:t>
            </a:r>
          </a:p>
          <a:p>
            <a:pPr algn="just"/>
            <a:endParaRPr lang="en-US" dirty="0">
              <a:latin typeface="Calibri" panose="020F0502020204030204" pitchFamily="34" charset="0"/>
            </a:endParaRPr>
          </a:p>
        </p:txBody>
      </p:sp>
      <p:sp>
        <p:nvSpPr>
          <p:cNvPr id="3" name="Title 2"/>
          <p:cNvSpPr>
            <a:spLocks noGrp="1"/>
          </p:cNvSpPr>
          <p:nvPr>
            <p:ph type="title"/>
          </p:nvPr>
        </p:nvSpPr>
        <p:spPr/>
        <p:txBody>
          <a:bodyPr>
            <a:normAutofit fontScale="90000"/>
          </a:bodyPr>
          <a:lstStyle/>
          <a:p>
            <a:pPr algn="ctr"/>
            <a:r>
              <a:rPr lang="en-US" dirty="0"/>
              <a:t>Obstacles in Medical Geography</a:t>
            </a:r>
            <a:br>
              <a:rPr lang="en-US" dirty="0"/>
            </a:br>
            <a:endParaRPr lang="en-US" dirty="0"/>
          </a:p>
        </p:txBody>
      </p:sp>
    </p:spTree>
    <p:extLst>
      <p:ext uri="{BB962C8B-B14F-4D97-AF65-F5344CB8AC3E}">
        <p14:creationId xmlns:p14="http://schemas.microsoft.com/office/powerpoint/2010/main" val="27259793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153400" cy="4788091"/>
          </a:xfrm>
        </p:spPr>
        <p:txBody>
          <a:bodyPr>
            <a:normAutofit fontScale="85000" lnSpcReduction="20000"/>
          </a:bodyPr>
          <a:lstStyle/>
          <a:p>
            <a:pPr algn="just"/>
            <a:r>
              <a:rPr lang="en-US" dirty="0">
                <a:latin typeface="Calibri" panose="020F0502020204030204" pitchFamily="34" charset="0"/>
              </a:rPr>
              <a:t>Since, data such as this needs to be as complete as possible to monitor the spread of illness effectively, the International Classification of Disease (ICD) was created to make sure that all countries use the same medical terms to classify a disease and the WHO helps monitor the global surveillance of diseases to help data get to geographers and other researchers as quickly as possible.</a:t>
            </a:r>
          </a:p>
          <a:p>
            <a:pPr algn="just"/>
            <a:endParaRPr lang="en-US" dirty="0">
              <a:latin typeface="Calibri" panose="020F0502020204030204" pitchFamily="34" charset="0"/>
            </a:endParaRPr>
          </a:p>
          <a:p>
            <a:pPr algn="just"/>
            <a:r>
              <a:rPr lang="en-US" dirty="0">
                <a:latin typeface="Calibri" panose="020F0502020204030204" pitchFamily="34" charset="0"/>
              </a:rPr>
              <a:t>Through the efforts of the ICD, the WHO, other organizations, and local governments, geographers are in fact able to monitor the spread of disease fairly accurately and their work, like that of Dr. John Snow’s cholera maps, is essential to reducing the spread of and understanding contagious disease. </a:t>
            </a:r>
            <a:endParaRPr lang="en-US" dirty="0" smtClean="0">
              <a:latin typeface="Calibri" panose="020F0502020204030204" pitchFamily="34" charset="0"/>
            </a:endParaRPr>
          </a:p>
          <a:p>
            <a:pPr algn="just"/>
            <a:r>
              <a:rPr lang="en-US" dirty="0" smtClean="0">
                <a:latin typeface="Calibri" panose="020F0502020204030204" pitchFamily="34" charset="0"/>
              </a:rPr>
              <a:t>As </a:t>
            </a:r>
            <a:r>
              <a:rPr lang="en-US" dirty="0">
                <a:latin typeface="Calibri" panose="020F0502020204030204" pitchFamily="34" charset="0"/>
              </a:rPr>
              <a:t>such, medical geography has become a significant area of expertise within the </a:t>
            </a:r>
            <a:r>
              <a:rPr lang="en-US" dirty="0"/>
              <a:t>discipline.</a:t>
            </a:r>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1814501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US" sz="3000" dirty="0">
                <a:latin typeface="Calibri" panose="020F0502020204030204" pitchFamily="34" charset="0"/>
              </a:rPr>
              <a:t>Medical geography focuses on patterns of disease and death—of how diseases spread, for example, and how variations in morbidity and mortality rates reflect local environments—and on geographies of health care provision</a:t>
            </a:r>
            <a:r>
              <a:rPr lang="en-US" sz="3000" dirty="0" smtClean="0">
                <a:latin typeface="Calibri" panose="020F0502020204030204" pitchFamily="34" charset="0"/>
              </a:rPr>
              <a:t>.</a:t>
            </a:r>
          </a:p>
          <a:p>
            <a:pPr algn="just">
              <a:buClr>
                <a:srgbClr val="2DA2BF"/>
              </a:buClr>
            </a:pPr>
            <a:r>
              <a:rPr lang="en-US" sz="3000" dirty="0">
                <a:solidFill>
                  <a:prstClr val="black"/>
                </a:solidFill>
                <a:latin typeface="Calibri" panose="020F0502020204030204" pitchFamily="34" charset="0"/>
              </a:rPr>
              <a:t>An important "new" area of health research that is a hybrid between geography and medicine dealing with the geographic aspects of health and healthcare. Medical geography studies the effects of locale and climate upon health. It aims to improve the understanding of the various factors which affect the health of populations and hence individuals. It is also called health geographies.</a:t>
            </a:r>
          </a:p>
          <a:p>
            <a:pPr algn="just"/>
            <a:endParaRPr lang="en-US" dirty="0">
              <a:latin typeface="Calibri" panose="020F0502020204030204" pitchFamily="34" charset="0"/>
            </a:endParaRPr>
          </a:p>
        </p:txBody>
      </p:sp>
      <p:sp>
        <p:nvSpPr>
          <p:cNvPr id="3" name="Title 2"/>
          <p:cNvSpPr>
            <a:spLocks noGrp="1"/>
          </p:cNvSpPr>
          <p:nvPr>
            <p:ph type="title"/>
          </p:nvPr>
        </p:nvSpPr>
        <p:spPr/>
        <p:txBody>
          <a:bodyPr/>
          <a:lstStyle/>
          <a:p>
            <a:pPr algn="ctr"/>
            <a:r>
              <a:rPr lang="en-US" dirty="0" smtClean="0"/>
              <a:t>Continued</a:t>
            </a:r>
            <a:endParaRPr lang="en-US" dirty="0"/>
          </a:p>
        </p:txBody>
      </p:sp>
    </p:spTree>
    <p:extLst>
      <p:ext uri="{BB962C8B-B14F-4D97-AF65-F5344CB8AC3E}">
        <p14:creationId xmlns:p14="http://schemas.microsoft.com/office/powerpoint/2010/main" val="13888805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8534400" cy="5257800"/>
          </a:xfrm>
        </p:spPr>
        <p:txBody>
          <a:bodyPr>
            <a:normAutofit fontScale="92500" lnSpcReduction="20000"/>
          </a:bodyPr>
          <a:lstStyle/>
          <a:p>
            <a:pPr marL="342900" lvl="0" indent="-342900" algn="just" fontAlgn="base">
              <a:spcBef>
                <a:spcPct val="20000"/>
              </a:spcBef>
              <a:spcAft>
                <a:spcPct val="0"/>
              </a:spcAft>
              <a:buClrTx/>
              <a:buSzTx/>
              <a:buFontTx/>
              <a:buChar char="•"/>
            </a:pPr>
            <a:r>
              <a:rPr lang="en-IE" altLang="en-US" sz="3200" kern="0" dirty="0">
                <a:solidFill>
                  <a:srgbClr val="000000"/>
                </a:solidFill>
                <a:latin typeface="Calibri" panose="020F0502020204030204" pitchFamily="34" charset="0"/>
              </a:rPr>
              <a:t>The main concerns of Geography may be summarized by the words </a:t>
            </a:r>
            <a:r>
              <a:rPr lang="en-IE" altLang="en-US" sz="3200" b="1" kern="0" dirty="0">
                <a:solidFill>
                  <a:srgbClr val="000000"/>
                </a:solidFill>
                <a:latin typeface="Calibri" panose="020F0502020204030204" pitchFamily="34" charset="0"/>
              </a:rPr>
              <a:t>‘place’, ‘space’ and ‘environment</a:t>
            </a:r>
            <a:r>
              <a:rPr lang="en-IE" altLang="en-US" sz="3200" b="1" kern="0" dirty="0" smtClean="0">
                <a:solidFill>
                  <a:srgbClr val="000000"/>
                </a:solidFill>
                <a:latin typeface="Calibri" panose="020F0502020204030204" pitchFamily="34" charset="0"/>
              </a:rPr>
              <a:t>’.</a:t>
            </a:r>
            <a:endParaRPr lang="en-IE" altLang="en-US" sz="3200" b="1" kern="0" dirty="0">
              <a:solidFill>
                <a:srgbClr val="000000"/>
              </a:solidFill>
              <a:latin typeface="Calibri" panose="020F0502020204030204" pitchFamily="34" charset="0"/>
            </a:endParaRPr>
          </a:p>
          <a:p>
            <a:pPr marL="342900" lvl="0" indent="-342900" algn="just" fontAlgn="base">
              <a:spcBef>
                <a:spcPct val="20000"/>
              </a:spcBef>
              <a:spcAft>
                <a:spcPct val="0"/>
              </a:spcAft>
              <a:buClrTx/>
              <a:buSzTx/>
              <a:buFontTx/>
              <a:buChar char="•"/>
            </a:pPr>
            <a:r>
              <a:rPr lang="en-IE" altLang="en-US" sz="3200" b="1" kern="0" dirty="0">
                <a:solidFill>
                  <a:srgbClr val="000000"/>
                </a:solidFill>
                <a:latin typeface="Calibri" panose="020F0502020204030204" pitchFamily="34" charset="0"/>
              </a:rPr>
              <a:t>Environment:</a:t>
            </a:r>
            <a:r>
              <a:rPr lang="en-IE" altLang="en-US" sz="3200" kern="0" dirty="0">
                <a:solidFill>
                  <a:srgbClr val="000000"/>
                </a:solidFill>
                <a:latin typeface="Calibri" panose="020F0502020204030204" pitchFamily="34" charset="0"/>
              </a:rPr>
              <a:t> How people influence and are influenced by their environment, both physical and human (i.e. cultural, </a:t>
            </a:r>
            <a:r>
              <a:rPr lang="en-IE" altLang="en-US" sz="3200" kern="0" dirty="0" smtClean="0">
                <a:solidFill>
                  <a:srgbClr val="000000"/>
                </a:solidFill>
                <a:latin typeface="Calibri" panose="020F0502020204030204" pitchFamily="34" charset="0"/>
              </a:rPr>
              <a:t>political, </a:t>
            </a:r>
            <a:r>
              <a:rPr lang="en-IE" altLang="en-US" sz="3200" kern="0" dirty="0">
                <a:solidFill>
                  <a:srgbClr val="000000"/>
                </a:solidFill>
                <a:latin typeface="Calibri" panose="020F0502020204030204" pitchFamily="34" charset="0"/>
              </a:rPr>
              <a:t>social, economic).</a:t>
            </a:r>
          </a:p>
          <a:p>
            <a:pPr marL="342900" lvl="0" indent="-342900" algn="just" fontAlgn="base">
              <a:spcBef>
                <a:spcPct val="20000"/>
              </a:spcBef>
              <a:spcAft>
                <a:spcPct val="0"/>
              </a:spcAft>
              <a:buClrTx/>
              <a:buSzTx/>
              <a:buFontTx/>
              <a:buChar char="•"/>
            </a:pPr>
            <a:r>
              <a:rPr lang="en-IE" altLang="en-US" sz="3200" b="1" kern="0" dirty="0">
                <a:solidFill>
                  <a:srgbClr val="000000"/>
                </a:solidFill>
                <a:latin typeface="Calibri" panose="020F0502020204030204" pitchFamily="34" charset="0"/>
              </a:rPr>
              <a:t>Space:</a:t>
            </a:r>
            <a:r>
              <a:rPr lang="en-IE" altLang="en-US" sz="3200" kern="0" dirty="0">
                <a:solidFill>
                  <a:srgbClr val="000000"/>
                </a:solidFill>
                <a:latin typeface="Calibri" panose="020F0502020204030204" pitchFamily="34" charset="0"/>
              </a:rPr>
              <a:t> How things vary over space, and how spatial variations in one thing influence spatial variations in other things</a:t>
            </a:r>
            <a:r>
              <a:rPr lang="en-IE" altLang="en-US" sz="3200" kern="0" dirty="0" smtClean="0">
                <a:solidFill>
                  <a:srgbClr val="000000"/>
                </a:solidFill>
                <a:latin typeface="Calibri" panose="020F0502020204030204" pitchFamily="34" charset="0"/>
              </a:rPr>
              <a:t>.</a:t>
            </a:r>
            <a:endParaRPr lang="en-IE" altLang="en-US" sz="3200" kern="0" dirty="0">
              <a:solidFill>
                <a:srgbClr val="000000"/>
              </a:solidFill>
              <a:latin typeface="Calibri" panose="020F0502020204030204" pitchFamily="34" charset="0"/>
            </a:endParaRPr>
          </a:p>
          <a:p>
            <a:pPr marL="342900" lvl="0" indent="-342900" algn="just" fontAlgn="base">
              <a:spcBef>
                <a:spcPct val="20000"/>
              </a:spcBef>
              <a:spcAft>
                <a:spcPct val="0"/>
              </a:spcAft>
              <a:buClrTx/>
              <a:buSzTx/>
              <a:buFontTx/>
              <a:buChar char="•"/>
            </a:pPr>
            <a:r>
              <a:rPr lang="en-IE" altLang="en-US" sz="3200" b="1" kern="0" dirty="0">
                <a:solidFill>
                  <a:srgbClr val="000000"/>
                </a:solidFill>
                <a:latin typeface="Calibri" panose="020F0502020204030204" pitchFamily="34" charset="0"/>
              </a:rPr>
              <a:t>Place:</a:t>
            </a:r>
            <a:r>
              <a:rPr lang="en-IE" altLang="en-US" sz="3200" kern="0" dirty="0">
                <a:solidFill>
                  <a:srgbClr val="000000"/>
                </a:solidFill>
                <a:latin typeface="Calibri" panose="020F0502020204030204" pitchFamily="34" charset="0"/>
              </a:rPr>
              <a:t> How the combination of factors found at a place make that place unique. People’s subjective attachment to places</a:t>
            </a:r>
            <a:endParaRPr lang="en-US" dirty="0">
              <a:latin typeface="Calibri" panose="020F0502020204030204" pitchFamily="34" charset="0"/>
            </a:endParaRPr>
          </a:p>
        </p:txBody>
      </p:sp>
      <p:sp>
        <p:nvSpPr>
          <p:cNvPr id="3" name="Title 2"/>
          <p:cNvSpPr>
            <a:spLocks noGrp="1"/>
          </p:cNvSpPr>
          <p:nvPr>
            <p:ph type="title"/>
          </p:nvPr>
        </p:nvSpPr>
        <p:spPr/>
        <p:txBody>
          <a:bodyPr/>
          <a:lstStyle/>
          <a:p>
            <a:pPr algn="ctr"/>
            <a:r>
              <a:rPr lang="en-US" dirty="0" smtClean="0"/>
              <a:t>What is Geography?</a:t>
            </a:r>
            <a:endParaRPr lang="en-US" dirty="0"/>
          </a:p>
        </p:txBody>
      </p:sp>
    </p:spTree>
    <p:extLst>
      <p:ext uri="{BB962C8B-B14F-4D97-AF65-F5344CB8AC3E}">
        <p14:creationId xmlns:p14="http://schemas.microsoft.com/office/powerpoint/2010/main" val="3889582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5486400"/>
          </a:xfrm>
        </p:spPr>
        <p:txBody>
          <a:bodyPr>
            <a:normAutofit fontScale="77500" lnSpcReduction="20000"/>
          </a:bodyPr>
          <a:lstStyle/>
          <a:p>
            <a:pPr algn="just"/>
            <a:r>
              <a:rPr lang="en-US" dirty="0"/>
              <a:t>T</a:t>
            </a:r>
            <a:r>
              <a:rPr lang="en-US" dirty="0" smtClean="0"/>
              <a:t>he term was first applied in 1700s to describe the relationship between the disease and the environment.</a:t>
            </a:r>
          </a:p>
          <a:p>
            <a:pPr algn="just"/>
            <a:r>
              <a:rPr lang="en-US" dirty="0" smtClean="0"/>
              <a:t>Medical </a:t>
            </a:r>
            <a:r>
              <a:rPr lang="en-US" dirty="0"/>
              <a:t>geography is concerned with population health issues and spatial variation in the causes, distribution, prevention and treatment of diseases</a:t>
            </a:r>
            <a:r>
              <a:rPr lang="en-US" dirty="0" smtClean="0"/>
              <a:t>.</a:t>
            </a:r>
          </a:p>
          <a:p>
            <a:pPr algn="just"/>
            <a:r>
              <a:rPr lang="en-US" dirty="0"/>
              <a:t>Medical geography is a branch of geography that helps us understand the problems of diseases in the environment, the spread of diseases, the sources of diseases, the causes and area of diseases spread and how these diseases relate to the environment. </a:t>
            </a:r>
            <a:endParaRPr lang="en-US" dirty="0" smtClean="0"/>
          </a:p>
          <a:p>
            <a:pPr algn="just"/>
            <a:r>
              <a:rPr lang="en-US" dirty="0" smtClean="0"/>
              <a:t>Medical </a:t>
            </a:r>
            <a:r>
              <a:rPr lang="en-US" dirty="0"/>
              <a:t>geography is also interested in the factors and origin of these diseases since geography is essentially interested in spatial interaction is also called health geography. </a:t>
            </a:r>
            <a:endParaRPr lang="en-US" dirty="0" smtClean="0"/>
          </a:p>
          <a:p>
            <a:pPr algn="just"/>
            <a:r>
              <a:rPr lang="en-US" dirty="0" smtClean="0"/>
              <a:t>Medical </a:t>
            </a:r>
            <a:r>
              <a:rPr lang="en-US" dirty="0"/>
              <a:t>geography is also interested in man and his environment and the concept why man and his environment as the matter of life and death</a:t>
            </a:r>
            <a:r>
              <a:rPr lang="en-US" dirty="0" smtClean="0"/>
              <a:t>.</a:t>
            </a:r>
          </a:p>
          <a:p>
            <a:pPr algn="just"/>
            <a:r>
              <a:rPr lang="en-US" dirty="0" smtClean="0"/>
              <a:t>It </a:t>
            </a:r>
            <a:r>
              <a:rPr lang="en-US" dirty="0"/>
              <a:t>is interested in diseases in terms of environmental factors that help in the spread of these diseases from one geographical region to another.</a:t>
            </a:r>
          </a:p>
        </p:txBody>
      </p:sp>
      <p:sp>
        <p:nvSpPr>
          <p:cNvPr id="3" name="Title 2"/>
          <p:cNvSpPr>
            <a:spLocks noGrp="1"/>
          </p:cNvSpPr>
          <p:nvPr>
            <p:ph type="title"/>
          </p:nvPr>
        </p:nvSpPr>
        <p:spPr>
          <a:xfrm>
            <a:off x="457200" y="274638"/>
            <a:ext cx="8229600" cy="868362"/>
          </a:xfrm>
        </p:spPr>
        <p:txBody>
          <a:bodyPr/>
          <a:lstStyle/>
          <a:p>
            <a:pPr algn="ctr"/>
            <a:r>
              <a:rPr lang="en-US" dirty="0" smtClean="0">
                <a:latin typeface="Aharoni" panose="02010803020104030203" pitchFamily="2" charset="-79"/>
                <a:cs typeface="Aharoni" panose="02010803020104030203" pitchFamily="2" charset="-79"/>
              </a:rPr>
              <a:t>What is Medical Geography?</a:t>
            </a:r>
            <a:endParaRPr lang="en-US"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075133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Medical Geography intends to apply geographical methods and approaches to understand the spatial influences on human health, such as:</a:t>
            </a:r>
          </a:p>
          <a:p>
            <a:pPr marL="624078" indent="-514350" algn="just">
              <a:buFont typeface="+mj-lt"/>
              <a:buAutoNum type="arabicPeriod"/>
            </a:pPr>
            <a:r>
              <a:rPr lang="en-US" dirty="0"/>
              <a:t>How regional differences explain geographical variations in disease?</a:t>
            </a:r>
          </a:p>
          <a:p>
            <a:pPr marL="624078" indent="-514350" algn="just">
              <a:buFont typeface="+mj-lt"/>
              <a:buAutoNum type="arabicPeriod"/>
            </a:pPr>
            <a:r>
              <a:rPr lang="en-US" dirty="0"/>
              <a:t>How change to physical environment effects rate of disease?</a:t>
            </a:r>
          </a:p>
          <a:p>
            <a:pPr marL="624078" indent="-514350" algn="just">
              <a:buFont typeface="+mj-lt"/>
              <a:buAutoNum type="arabicPeriod"/>
            </a:pPr>
            <a:r>
              <a:rPr lang="en-US" dirty="0"/>
              <a:t>Understanding patterns of disease as a tool for prevention.</a:t>
            </a:r>
          </a:p>
          <a:p>
            <a:endParaRPr lang="en-US" dirty="0"/>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3209321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610600" cy="5410200"/>
          </a:xfrm>
        </p:spPr>
        <p:txBody>
          <a:bodyPr>
            <a:normAutofit/>
          </a:bodyPr>
          <a:lstStyle/>
          <a:p>
            <a:pPr marL="342900" lvl="0" indent="-342900" algn="just" fontAlgn="base">
              <a:lnSpc>
                <a:spcPct val="90000"/>
              </a:lnSpc>
              <a:spcBef>
                <a:spcPct val="20000"/>
              </a:spcBef>
              <a:spcAft>
                <a:spcPct val="0"/>
              </a:spcAft>
              <a:buClrTx/>
              <a:buSzTx/>
              <a:buFontTx/>
              <a:buChar char="•"/>
            </a:pPr>
            <a:r>
              <a:rPr lang="en-IE" altLang="en-US" sz="2800" b="1" kern="0" dirty="0">
                <a:solidFill>
                  <a:srgbClr val="000000"/>
                </a:solidFill>
                <a:latin typeface="Calibri" panose="020F0502020204030204" pitchFamily="34" charset="0"/>
              </a:rPr>
              <a:t>Health:</a:t>
            </a:r>
            <a:r>
              <a:rPr lang="en-IE" altLang="en-US" sz="2800" kern="0" dirty="0">
                <a:solidFill>
                  <a:srgbClr val="000000"/>
                </a:solidFill>
                <a:latin typeface="Calibri" panose="020F0502020204030204" pitchFamily="34" charset="0"/>
              </a:rPr>
              <a:t> ‘is a state of complete physical, mental and social well-being and not merely the absence of disease or infirmity’ (</a:t>
            </a:r>
            <a:r>
              <a:rPr lang="en-IE" altLang="en-US" sz="2800" kern="0" dirty="0" smtClean="0">
                <a:solidFill>
                  <a:srgbClr val="000000"/>
                </a:solidFill>
                <a:latin typeface="Calibri" panose="020F0502020204030204" pitchFamily="34" charset="0"/>
              </a:rPr>
              <a:t>WHO</a:t>
            </a:r>
            <a:r>
              <a:rPr lang="en-IE" altLang="en-US" sz="2800" kern="0" dirty="0">
                <a:solidFill>
                  <a:srgbClr val="000000"/>
                </a:solidFill>
                <a:latin typeface="Calibri" panose="020F0502020204030204" pitchFamily="34" charset="0"/>
              </a:rPr>
              <a:t>)</a:t>
            </a:r>
          </a:p>
          <a:p>
            <a:pPr marL="342900" lvl="0" indent="-342900" algn="just" fontAlgn="base">
              <a:lnSpc>
                <a:spcPct val="90000"/>
              </a:lnSpc>
              <a:spcBef>
                <a:spcPct val="20000"/>
              </a:spcBef>
              <a:spcAft>
                <a:spcPct val="0"/>
              </a:spcAft>
              <a:buClrTx/>
              <a:buSzTx/>
              <a:buFontTx/>
              <a:buChar char="•"/>
            </a:pPr>
            <a:r>
              <a:rPr lang="en-IE" altLang="en-US" sz="2800" kern="0" dirty="0">
                <a:solidFill>
                  <a:srgbClr val="000000"/>
                </a:solidFill>
                <a:latin typeface="Calibri" panose="020F0502020204030204" pitchFamily="34" charset="0"/>
              </a:rPr>
              <a:t>However, in practice ‘health’ tends to be regarded as the absence of disease</a:t>
            </a:r>
            <a:r>
              <a:rPr lang="en-IE" altLang="en-US" sz="2800" kern="0" dirty="0" smtClean="0">
                <a:solidFill>
                  <a:srgbClr val="000000"/>
                </a:solidFill>
                <a:latin typeface="Calibri" panose="020F0502020204030204" pitchFamily="34" charset="0"/>
              </a:rPr>
              <a:t>.</a:t>
            </a:r>
            <a:endParaRPr lang="en-IE" altLang="en-US" sz="2800" kern="0" dirty="0">
              <a:solidFill>
                <a:srgbClr val="000000"/>
              </a:solidFill>
              <a:latin typeface="Calibri" panose="020F0502020204030204" pitchFamily="34" charset="0"/>
            </a:endParaRPr>
          </a:p>
          <a:p>
            <a:pPr marL="342900" lvl="0" indent="-342900" algn="just" fontAlgn="base">
              <a:lnSpc>
                <a:spcPct val="80000"/>
              </a:lnSpc>
              <a:spcBef>
                <a:spcPct val="20000"/>
              </a:spcBef>
              <a:spcAft>
                <a:spcPct val="0"/>
              </a:spcAft>
              <a:buClrTx/>
              <a:buSzTx/>
              <a:buFontTx/>
              <a:buChar char="•"/>
            </a:pPr>
            <a:r>
              <a:rPr lang="en-IE" altLang="en-US" sz="2800" b="1" kern="0" dirty="0" smtClean="0">
                <a:solidFill>
                  <a:srgbClr val="000000"/>
                </a:solidFill>
                <a:latin typeface="Calibri" panose="020F0502020204030204" pitchFamily="34" charset="0"/>
              </a:rPr>
              <a:t>Disease: </a:t>
            </a:r>
            <a:r>
              <a:rPr lang="en-IE" altLang="en-US" sz="2800" kern="0" dirty="0" smtClean="0">
                <a:solidFill>
                  <a:srgbClr val="000000"/>
                </a:solidFill>
                <a:latin typeface="Calibri" panose="020F0502020204030204" pitchFamily="34" charset="0"/>
              </a:rPr>
              <a:t>May </a:t>
            </a:r>
            <a:r>
              <a:rPr lang="en-IE" altLang="en-US" sz="2800" kern="0" dirty="0">
                <a:solidFill>
                  <a:srgbClr val="000000"/>
                </a:solidFill>
                <a:latin typeface="Calibri" panose="020F0502020204030204" pitchFamily="34" charset="0"/>
              </a:rPr>
              <a:t>(1961) defined disease as “that alteration of living cells or tissues, that jeopardizes survival in their environment” </a:t>
            </a:r>
          </a:p>
          <a:p>
            <a:pPr marL="342900" lvl="0" indent="-342900" algn="just" fontAlgn="base">
              <a:lnSpc>
                <a:spcPct val="80000"/>
              </a:lnSpc>
              <a:spcBef>
                <a:spcPct val="20000"/>
              </a:spcBef>
              <a:spcAft>
                <a:spcPct val="0"/>
              </a:spcAft>
              <a:buClrTx/>
              <a:buSzTx/>
              <a:buFontTx/>
              <a:buChar char="•"/>
            </a:pPr>
            <a:r>
              <a:rPr lang="en-IE" altLang="en-US" sz="2800" kern="0" dirty="0">
                <a:solidFill>
                  <a:srgbClr val="000000"/>
                </a:solidFill>
                <a:latin typeface="Calibri" panose="020F0502020204030204" pitchFamily="34" charset="0"/>
              </a:rPr>
              <a:t>Disease refers to an objective ‘malfunction’ (i.e. adverse physical condition), irrespective of whether the person feels unwell (e.g. hypertension – high blood pressure).</a:t>
            </a:r>
          </a:p>
          <a:p>
            <a:pPr algn="just"/>
            <a:endParaRPr lang="en-US" dirty="0">
              <a:latin typeface="Calibri" panose="020F0502020204030204" pitchFamily="34" charset="0"/>
            </a:endParaRPr>
          </a:p>
        </p:txBody>
      </p:sp>
      <p:sp>
        <p:nvSpPr>
          <p:cNvPr id="3" name="Title 2"/>
          <p:cNvSpPr>
            <a:spLocks noGrp="1"/>
          </p:cNvSpPr>
          <p:nvPr>
            <p:ph type="title"/>
          </p:nvPr>
        </p:nvSpPr>
        <p:spPr/>
        <p:txBody>
          <a:bodyPr/>
          <a:lstStyle/>
          <a:p>
            <a:pPr algn="ctr"/>
            <a:r>
              <a:rPr lang="en-US" dirty="0" smtClean="0"/>
              <a:t>Some Important Definitions</a:t>
            </a:r>
            <a:endParaRPr lang="en-US" dirty="0"/>
          </a:p>
        </p:txBody>
      </p:sp>
    </p:spTree>
    <p:extLst>
      <p:ext uri="{BB962C8B-B14F-4D97-AF65-F5344CB8AC3E}">
        <p14:creationId xmlns:p14="http://schemas.microsoft.com/office/powerpoint/2010/main" val="216143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42900" lvl="0" indent="-342900" algn="just" fontAlgn="base">
              <a:lnSpc>
                <a:spcPct val="90000"/>
              </a:lnSpc>
              <a:spcBef>
                <a:spcPct val="20000"/>
              </a:spcBef>
              <a:spcAft>
                <a:spcPct val="0"/>
              </a:spcAft>
              <a:buClrTx/>
              <a:buSzTx/>
              <a:buFontTx/>
              <a:buChar char="•"/>
            </a:pPr>
            <a:r>
              <a:rPr lang="en-IE" altLang="en-US" sz="2800" b="1" kern="0" dirty="0">
                <a:solidFill>
                  <a:srgbClr val="000000"/>
                </a:solidFill>
                <a:latin typeface="Calibri" panose="020F0502020204030204" pitchFamily="34" charset="0"/>
              </a:rPr>
              <a:t>Illness: </a:t>
            </a:r>
            <a:r>
              <a:rPr lang="en-IE" altLang="en-US" sz="2800" kern="0" dirty="0">
                <a:solidFill>
                  <a:srgbClr val="000000"/>
                </a:solidFill>
                <a:latin typeface="Calibri" panose="020F0502020204030204" pitchFamily="34" charset="0"/>
              </a:rPr>
              <a:t>subjective feeling of feeling unwell (‘disease’), even if there are no apparent symptoms</a:t>
            </a:r>
            <a:r>
              <a:rPr lang="en-IE" altLang="en-US" sz="2800" kern="0" dirty="0" smtClean="0">
                <a:solidFill>
                  <a:srgbClr val="000000"/>
                </a:solidFill>
                <a:latin typeface="Calibri" panose="020F0502020204030204" pitchFamily="34" charset="0"/>
              </a:rPr>
              <a:t>.</a:t>
            </a:r>
            <a:endParaRPr lang="en-IE" altLang="en-US" sz="2800" kern="0" dirty="0">
              <a:solidFill>
                <a:srgbClr val="000000"/>
              </a:solidFill>
              <a:latin typeface="Calibri" panose="020F0502020204030204" pitchFamily="34" charset="0"/>
            </a:endParaRPr>
          </a:p>
          <a:p>
            <a:r>
              <a:rPr lang="en-US" dirty="0">
                <a:solidFill>
                  <a:srgbClr val="222222"/>
                </a:solidFill>
                <a:latin typeface="Calibri" panose="020F0502020204030204" pitchFamily="34" charset="0"/>
              </a:rPr>
              <a:t>a disease or period of sickness affecting the body or </a:t>
            </a:r>
            <a:r>
              <a:rPr lang="en-US" dirty="0" smtClean="0">
                <a:solidFill>
                  <a:srgbClr val="222222"/>
                </a:solidFill>
                <a:latin typeface="Calibri" panose="020F0502020204030204" pitchFamily="34" charset="0"/>
              </a:rPr>
              <a:t>mind</a:t>
            </a:r>
          </a:p>
          <a:p>
            <a:r>
              <a:rPr lang="en-US" dirty="0" smtClean="0">
                <a:solidFill>
                  <a:srgbClr val="222222"/>
                </a:solidFill>
                <a:latin typeface="Calibri" panose="020F0502020204030204" pitchFamily="34" charset="0"/>
              </a:rPr>
              <a:t>An unhealthy condition of body or mind</a:t>
            </a:r>
          </a:p>
          <a:p>
            <a:r>
              <a:rPr lang="en-US" b="1" dirty="0">
                <a:latin typeface="Calibri" panose="020F0502020204030204" pitchFamily="34" charset="0"/>
              </a:rPr>
              <a:t>A disease </a:t>
            </a:r>
            <a:r>
              <a:rPr lang="en-US" dirty="0">
                <a:latin typeface="Calibri" panose="020F0502020204030204" pitchFamily="34" charset="0"/>
              </a:rPr>
              <a:t>is a pathophysiological response to internal or external factors.</a:t>
            </a:r>
          </a:p>
          <a:p>
            <a:r>
              <a:rPr lang="en-US" b="1" dirty="0">
                <a:latin typeface="Calibri" panose="020F0502020204030204" pitchFamily="34" charset="0"/>
              </a:rPr>
              <a:t>A disorder </a:t>
            </a:r>
            <a:r>
              <a:rPr lang="en-US" dirty="0">
                <a:latin typeface="Calibri" panose="020F0502020204030204" pitchFamily="34" charset="0"/>
              </a:rPr>
              <a:t>is a disruption to regular bodily structure and function.</a:t>
            </a:r>
          </a:p>
          <a:p>
            <a:r>
              <a:rPr lang="en-US" b="1" dirty="0">
                <a:latin typeface="Calibri" panose="020F0502020204030204" pitchFamily="34" charset="0"/>
              </a:rPr>
              <a:t>A syndrome </a:t>
            </a:r>
            <a:r>
              <a:rPr lang="en-US" dirty="0">
                <a:latin typeface="Calibri" panose="020F0502020204030204" pitchFamily="34" charset="0"/>
              </a:rPr>
              <a:t>is a collection of signs and symptoms associated with a specific health-related cause.</a:t>
            </a:r>
          </a:p>
          <a:p>
            <a:r>
              <a:rPr lang="en-US" b="1" dirty="0">
                <a:latin typeface="Calibri" panose="020F0502020204030204" pitchFamily="34" charset="0"/>
              </a:rPr>
              <a:t>A condition </a:t>
            </a:r>
            <a:r>
              <a:rPr lang="en-US" dirty="0">
                <a:latin typeface="Calibri" panose="020F0502020204030204" pitchFamily="34" charset="0"/>
              </a:rPr>
              <a:t>is an abnormal state of health that interferes with normal or regular feelings of wellbeing.</a:t>
            </a:r>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46832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An epidemic </a:t>
            </a:r>
            <a:r>
              <a:rPr lang="en-US" dirty="0"/>
              <a:t>is when a disease strikes many people in a population at the same time</a:t>
            </a:r>
          </a:p>
          <a:p>
            <a:r>
              <a:rPr lang="en-US" b="1" dirty="0"/>
              <a:t>An endemic </a:t>
            </a:r>
            <a:r>
              <a:rPr lang="en-US" dirty="0"/>
              <a:t>is an epidemic limited to a certain region</a:t>
            </a:r>
          </a:p>
          <a:p>
            <a:r>
              <a:rPr lang="en-US" b="1" dirty="0"/>
              <a:t>A pandemic </a:t>
            </a:r>
            <a:r>
              <a:rPr lang="en-US" dirty="0"/>
              <a:t>is a worldwide epidemic</a:t>
            </a:r>
          </a:p>
          <a:p>
            <a:endParaRPr lang="en-US" dirty="0"/>
          </a:p>
        </p:txBody>
      </p:sp>
      <p:sp>
        <p:nvSpPr>
          <p:cNvPr id="3" name="Title 2"/>
          <p:cNvSpPr>
            <a:spLocks noGrp="1"/>
          </p:cNvSpPr>
          <p:nvPr>
            <p:ph type="title"/>
          </p:nvPr>
        </p:nvSpPr>
        <p:spPr/>
        <p:txBody>
          <a:bodyPr/>
          <a:lstStyle/>
          <a:p>
            <a:pPr algn="ctr"/>
            <a:r>
              <a:rPr lang="en-US" dirty="0" smtClean="0"/>
              <a:t>Contd.</a:t>
            </a:r>
            <a:endParaRPr lang="en-US" dirty="0"/>
          </a:p>
        </p:txBody>
      </p:sp>
    </p:spTree>
    <p:extLst>
      <p:ext uri="{BB962C8B-B14F-4D97-AF65-F5344CB8AC3E}">
        <p14:creationId xmlns:p14="http://schemas.microsoft.com/office/powerpoint/2010/main" val="38568814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225</TotalTime>
  <Words>2484</Words>
  <Application>Microsoft Office PowerPoint</Application>
  <PresentationFormat>On-screen Show (4:3)</PresentationFormat>
  <Paragraphs>136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Introduction to Medical Geography</vt:lpstr>
      <vt:lpstr> Definitions</vt:lpstr>
      <vt:lpstr>Continued</vt:lpstr>
      <vt:lpstr>What is Geography?</vt:lpstr>
      <vt:lpstr>What is Medical Geography?</vt:lpstr>
      <vt:lpstr>Contd.</vt:lpstr>
      <vt:lpstr>Some Important Definitions</vt:lpstr>
      <vt:lpstr>Contd.</vt:lpstr>
      <vt:lpstr>Contd.</vt:lpstr>
      <vt:lpstr>Types of Diseases</vt:lpstr>
      <vt:lpstr>Chronic and Acute Diseases</vt:lpstr>
      <vt:lpstr> Contd.</vt:lpstr>
      <vt:lpstr>Contd.</vt:lpstr>
      <vt:lpstr>Contd.</vt:lpstr>
      <vt:lpstr>Contd.</vt:lpstr>
      <vt:lpstr>History of Medical Geography</vt:lpstr>
      <vt:lpstr>Contd.</vt:lpstr>
      <vt:lpstr>PowerPoint Presentation</vt:lpstr>
      <vt:lpstr>Contd.</vt:lpstr>
      <vt:lpstr>Medical Geography Today</vt:lpstr>
      <vt:lpstr>Contd.</vt:lpstr>
      <vt:lpstr>Contd.</vt:lpstr>
      <vt:lpstr>Contd.</vt:lpstr>
      <vt:lpstr>Obstacles in Medical Geography </vt:lpstr>
      <vt:lpstr>Contd.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Medical Geography</dc:title>
  <dc:creator>dell i7</dc:creator>
  <cp:lastModifiedBy>dell i7</cp:lastModifiedBy>
  <cp:revision>31</cp:revision>
  <dcterms:created xsi:type="dcterms:W3CDTF">2019-02-21T05:14:42Z</dcterms:created>
  <dcterms:modified xsi:type="dcterms:W3CDTF">2019-03-01T04:06:05Z</dcterms:modified>
</cp:coreProperties>
</file>