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1" r:id="rId6"/>
    <p:sldId id="262" r:id="rId7"/>
    <p:sldId id="263" r:id="rId8"/>
    <p:sldId id="264" r:id="rId9"/>
    <p:sldId id="265" r:id="rId10"/>
    <p:sldId id="258"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0" d="100"/>
          <a:sy n="40" d="100"/>
        </p:scale>
        <p:origin x="-14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6885189-E518-4173-8078-9B3FCB557CC8}"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1388779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885189-E518-4173-8078-9B3FCB557CC8}"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2669694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885189-E518-4173-8078-9B3FCB557CC8}"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22967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885189-E518-4173-8078-9B3FCB557CC8}"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211546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885189-E518-4173-8078-9B3FCB557CC8}"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3356960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6885189-E518-4173-8078-9B3FCB557CC8}" type="datetimeFigureOut">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7981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6885189-E518-4173-8078-9B3FCB557CC8}" type="datetimeFigureOut">
              <a:rPr lang="en-GB" smtClean="0"/>
              <a:t>24/03/2020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114581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6885189-E518-4173-8078-9B3FCB557CC8}" type="datetimeFigureOut">
              <a:rPr lang="en-GB" smtClean="0"/>
              <a:t>24/03/2020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3343035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85189-E518-4173-8078-9B3FCB557CC8}" type="datetimeFigureOut">
              <a:rPr lang="en-GB" smtClean="0"/>
              <a:t>24/03/2020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2907100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885189-E518-4173-8078-9B3FCB557CC8}" type="datetimeFigureOut">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939792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885189-E518-4173-8078-9B3FCB557CC8}" type="datetimeFigureOut">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4C9B3D-D883-43F9-8E09-7B2DC69DA6C0}" type="slidenum">
              <a:rPr lang="en-GB" smtClean="0"/>
              <a:t>‹#›</a:t>
            </a:fld>
            <a:endParaRPr lang="en-GB"/>
          </a:p>
        </p:txBody>
      </p:sp>
    </p:spTree>
    <p:extLst>
      <p:ext uri="{BB962C8B-B14F-4D97-AF65-F5344CB8AC3E}">
        <p14:creationId xmlns:p14="http://schemas.microsoft.com/office/powerpoint/2010/main" val="1441578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85189-E518-4173-8078-9B3FCB557CC8}" type="datetimeFigureOut">
              <a:rPr lang="en-GB" smtClean="0"/>
              <a:t>24/03/2020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C9B3D-D883-43F9-8E09-7B2DC69DA6C0}" type="slidenum">
              <a:rPr lang="en-GB" smtClean="0"/>
              <a:t>‹#›</a:t>
            </a:fld>
            <a:endParaRPr lang="en-GB"/>
          </a:p>
        </p:txBody>
      </p:sp>
    </p:spTree>
    <p:extLst>
      <p:ext uri="{BB962C8B-B14F-4D97-AF65-F5344CB8AC3E}">
        <p14:creationId xmlns:p14="http://schemas.microsoft.com/office/powerpoint/2010/main" val="366008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519279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fontScale="90000"/>
          </a:bodyPr>
          <a:lstStyle/>
          <a:p>
            <a:r>
              <a:rPr lang="en-GB" dirty="0" smtClean="0"/>
              <a:t>CLASSROOM MANAGEMENT SKILLS</a:t>
            </a:r>
            <a:endParaRPr lang="en-GB" dirty="0"/>
          </a:p>
        </p:txBody>
      </p:sp>
      <p:sp>
        <p:nvSpPr>
          <p:cNvPr id="3" name="Content Placeholder 2"/>
          <p:cNvSpPr>
            <a:spLocks noGrp="1"/>
          </p:cNvSpPr>
          <p:nvPr>
            <p:ph idx="1"/>
          </p:nvPr>
        </p:nvSpPr>
        <p:spPr>
          <a:xfrm>
            <a:off x="179512" y="1196752"/>
            <a:ext cx="8902824" cy="5472608"/>
          </a:xfrm>
        </p:spPr>
        <p:txBody>
          <a:bodyPr>
            <a:normAutofit fontScale="92500" lnSpcReduction="20000"/>
          </a:bodyPr>
          <a:lstStyle/>
          <a:p>
            <a:r>
              <a:rPr lang="en-GB" dirty="0" smtClean="0"/>
              <a:t>The ability to plan, control and facilitate interaction in the classroom that is appropriate to the activity, promotes learning, takes into account different needs and abilities of learners and demonstrates an awareness of equal opportunities and diversity issues. </a:t>
            </a:r>
          </a:p>
          <a:p>
            <a:r>
              <a:rPr lang="en-GB" dirty="0" smtClean="0"/>
              <a:t>It enables the teacher to manage energy levels, ensure appropriate learner participation and create working patterns that have a positive impact on learning. It helps to motivate learners and ensures that different styles of learning are catered for and different needs met.</a:t>
            </a:r>
          </a:p>
          <a:p>
            <a:r>
              <a:rPr lang="en-US" b="1" dirty="0" smtClean="0"/>
              <a:t>Sub skills </a:t>
            </a:r>
            <a:r>
              <a:rPr lang="en-GB" b="1" dirty="0" smtClean="0"/>
              <a:t>of class room management </a:t>
            </a:r>
            <a:r>
              <a:rPr lang="en-US" b="1" dirty="0" smtClean="0"/>
              <a:t>are further described</a:t>
            </a:r>
            <a:endParaRPr lang="en-GB" b="1" dirty="0" smtClean="0"/>
          </a:p>
          <a:p>
            <a:endParaRPr lang="en-GB" dirty="0"/>
          </a:p>
        </p:txBody>
      </p:sp>
    </p:spTree>
    <p:extLst>
      <p:ext uri="{BB962C8B-B14F-4D97-AF65-F5344CB8AC3E}">
        <p14:creationId xmlns:p14="http://schemas.microsoft.com/office/powerpoint/2010/main" val="3831187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1. Managing the learning environment</a:t>
            </a:r>
            <a:endParaRPr lang="en-GB" dirty="0"/>
          </a:p>
        </p:txBody>
      </p:sp>
      <p:sp>
        <p:nvSpPr>
          <p:cNvPr id="3" name="Content Placeholder 2"/>
          <p:cNvSpPr>
            <a:spLocks noGrp="1"/>
          </p:cNvSpPr>
          <p:nvPr>
            <p:ph idx="1"/>
          </p:nvPr>
        </p:nvSpPr>
        <p:spPr/>
        <p:txBody>
          <a:bodyPr/>
          <a:lstStyle/>
          <a:p>
            <a:r>
              <a:rPr lang="en-GB" sz="4000" dirty="0" smtClean="0"/>
              <a:t>Sets up the classroom in a way that facilitates learning. Uses an appropriate variety of resources and equipment to facilitate learning. Demonstrates sensitivity to the safety and well-being of students. </a:t>
            </a:r>
          </a:p>
          <a:p>
            <a:endParaRPr lang="en-GB" dirty="0"/>
          </a:p>
        </p:txBody>
      </p:sp>
    </p:spTree>
    <p:extLst>
      <p:ext uri="{BB962C8B-B14F-4D97-AF65-F5344CB8AC3E}">
        <p14:creationId xmlns:p14="http://schemas.microsoft.com/office/powerpoint/2010/main" val="2981079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GB" dirty="0" smtClean="0"/>
              <a:t>Managing interaction</a:t>
            </a:r>
            <a:endParaRPr lang="en-GB" dirty="0"/>
          </a:p>
        </p:txBody>
      </p:sp>
      <p:sp>
        <p:nvSpPr>
          <p:cNvPr id="3" name="Content Placeholder 2"/>
          <p:cNvSpPr>
            <a:spLocks noGrp="1"/>
          </p:cNvSpPr>
          <p:nvPr>
            <p:ph idx="1"/>
          </p:nvPr>
        </p:nvSpPr>
        <p:spPr/>
        <p:txBody>
          <a:bodyPr>
            <a:normAutofit/>
          </a:bodyPr>
          <a:lstStyle/>
          <a:p>
            <a:r>
              <a:rPr lang="en-GB" sz="3600" dirty="0" smtClean="0"/>
              <a:t>Varies role according to the type of learners and the type and stage of lesson. Makes use of individual, pair and group work. Is aware of the need to balance teacher and learner talking time.</a:t>
            </a:r>
            <a:endParaRPr lang="en-GB" sz="3600" dirty="0"/>
          </a:p>
        </p:txBody>
      </p:sp>
    </p:spTree>
    <p:extLst>
      <p:ext uri="{BB962C8B-B14F-4D97-AF65-F5344CB8AC3E}">
        <p14:creationId xmlns:p14="http://schemas.microsoft.com/office/powerpoint/2010/main" val="1518182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a:t>
            </a:r>
            <a:r>
              <a:rPr lang="en-GB" dirty="0" smtClean="0"/>
              <a:t>Managing the lesson and activities</a:t>
            </a:r>
            <a:endParaRPr lang="en-GB" dirty="0"/>
          </a:p>
        </p:txBody>
      </p:sp>
      <p:sp>
        <p:nvSpPr>
          <p:cNvPr id="3" name="Content Placeholder 2"/>
          <p:cNvSpPr>
            <a:spLocks noGrp="1"/>
          </p:cNvSpPr>
          <p:nvPr>
            <p:ph idx="1"/>
          </p:nvPr>
        </p:nvSpPr>
        <p:spPr/>
        <p:txBody>
          <a:bodyPr>
            <a:normAutofit/>
          </a:bodyPr>
          <a:lstStyle/>
          <a:p>
            <a:r>
              <a:rPr lang="en-GB" sz="4000" dirty="0" smtClean="0"/>
              <a:t>Uses a variety of tasks and manages time appropriately. Gives clear instructions. use of clear classroom routines. Demonstrates flexibility in accordance with learner needs. </a:t>
            </a:r>
            <a:endParaRPr lang="en-GB" sz="4000" dirty="0"/>
          </a:p>
        </p:txBody>
      </p:sp>
    </p:spTree>
    <p:extLst>
      <p:ext uri="{BB962C8B-B14F-4D97-AF65-F5344CB8AC3E}">
        <p14:creationId xmlns:p14="http://schemas.microsoft.com/office/powerpoint/2010/main" val="2162118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fontScale="90000"/>
          </a:bodyPr>
          <a:lstStyle/>
          <a:p>
            <a:r>
              <a:rPr lang="en-US" dirty="0" smtClean="0"/>
              <a:t>4. </a:t>
            </a:r>
            <a:r>
              <a:rPr lang="en-GB" dirty="0" smtClean="0"/>
              <a:t>Managing relationships and behaviour</a:t>
            </a:r>
            <a:endParaRPr lang="en-GB" dirty="0"/>
          </a:p>
        </p:txBody>
      </p:sp>
      <p:sp>
        <p:nvSpPr>
          <p:cNvPr id="3" name="Content Placeholder 2"/>
          <p:cNvSpPr>
            <a:spLocks noGrp="1"/>
          </p:cNvSpPr>
          <p:nvPr>
            <p:ph idx="1"/>
          </p:nvPr>
        </p:nvSpPr>
        <p:spPr/>
        <p:txBody>
          <a:bodyPr>
            <a:noAutofit/>
          </a:bodyPr>
          <a:lstStyle/>
          <a:p>
            <a:r>
              <a:rPr lang="en-GB" sz="4000" dirty="0" smtClean="0"/>
              <a:t>Has good rapport with the learners and aims to provide a positive learning environment for all. Deals appropriately with student problems when they arise . Establishes routines and has a range of strategies for promoting appropriate learner participation and behaviour. </a:t>
            </a:r>
            <a:endParaRPr lang="en-GB" sz="4000" dirty="0"/>
          </a:p>
        </p:txBody>
      </p:sp>
    </p:spTree>
    <p:extLst>
      <p:ext uri="{BB962C8B-B14F-4D97-AF65-F5344CB8AC3E}">
        <p14:creationId xmlns:p14="http://schemas.microsoft.com/office/powerpoint/2010/main" val="1668647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a:t>
            </a:r>
            <a:r>
              <a:rPr lang="en-GB" dirty="0" smtClean="0"/>
              <a:t>Managing oneself</a:t>
            </a:r>
            <a:endParaRPr lang="en-GB" dirty="0"/>
          </a:p>
        </p:txBody>
      </p:sp>
      <p:sp>
        <p:nvSpPr>
          <p:cNvPr id="3" name="Content Placeholder 2"/>
          <p:cNvSpPr>
            <a:spLocks noGrp="1"/>
          </p:cNvSpPr>
          <p:nvPr>
            <p:ph idx="1"/>
          </p:nvPr>
        </p:nvSpPr>
        <p:spPr>
          <a:xfrm>
            <a:off x="251520" y="1340768"/>
            <a:ext cx="8640960" cy="5256584"/>
          </a:xfrm>
        </p:spPr>
        <p:txBody>
          <a:bodyPr>
            <a:noAutofit/>
          </a:bodyPr>
          <a:lstStyle/>
          <a:p>
            <a:r>
              <a:rPr lang="en-GB" sz="4000" dirty="0" smtClean="0"/>
              <a:t>Treats students with respect. Adjusts own use of language to the type and level of the class. Explains clearly. Uses questioning and elicitation techniques to involve students in the lesson.</a:t>
            </a:r>
          </a:p>
          <a:p>
            <a:r>
              <a:rPr lang="en-GB" sz="4000" dirty="0" smtClean="0"/>
              <a:t>Successfully adjusts own use of language to the type and level of the class. </a:t>
            </a:r>
            <a:endParaRPr lang="en-GB" sz="4000" dirty="0"/>
          </a:p>
        </p:txBody>
      </p:sp>
    </p:spTree>
    <p:extLst>
      <p:ext uri="{BB962C8B-B14F-4D97-AF65-F5344CB8AC3E}">
        <p14:creationId xmlns:p14="http://schemas.microsoft.com/office/powerpoint/2010/main" val="413432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a:t>
            </a:r>
            <a:r>
              <a:rPr lang="en-GB" dirty="0" smtClean="0"/>
              <a:t>Managing feedback</a:t>
            </a:r>
            <a:endParaRPr lang="en-GB" dirty="0"/>
          </a:p>
        </p:txBody>
      </p:sp>
      <p:sp>
        <p:nvSpPr>
          <p:cNvPr id="3" name="Content Placeholder 2"/>
          <p:cNvSpPr>
            <a:spLocks noGrp="1"/>
          </p:cNvSpPr>
          <p:nvPr>
            <p:ph idx="1"/>
          </p:nvPr>
        </p:nvSpPr>
        <p:spPr/>
        <p:txBody>
          <a:bodyPr>
            <a:noAutofit/>
          </a:bodyPr>
          <a:lstStyle/>
          <a:p>
            <a:r>
              <a:rPr lang="en-GB" sz="4000" dirty="0" smtClean="0"/>
              <a:t>Demonstrates awareness of learner strengths and difficulties in teaching decisions. Chooses appropriate moments and appropriate strategies for giving feedback and correcting learners’ language. Encourages learner reflection on own and others’ performance.</a:t>
            </a:r>
            <a:endParaRPr lang="en-GB" sz="4000" dirty="0"/>
          </a:p>
        </p:txBody>
      </p:sp>
    </p:spTree>
    <p:extLst>
      <p:ext uri="{BB962C8B-B14F-4D97-AF65-F5344CB8AC3E}">
        <p14:creationId xmlns:p14="http://schemas.microsoft.com/office/powerpoint/2010/main" val="797619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a:t>
            </a:r>
            <a:r>
              <a:rPr lang="en-GB" dirty="0" smtClean="0"/>
              <a:t>Learning, developing and innovating</a:t>
            </a:r>
            <a:endParaRPr lang="en-GB" dirty="0"/>
          </a:p>
        </p:txBody>
      </p:sp>
      <p:sp>
        <p:nvSpPr>
          <p:cNvPr id="3" name="Content Placeholder 2"/>
          <p:cNvSpPr>
            <a:spLocks noGrp="1"/>
          </p:cNvSpPr>
          <p:nvPr>
            <p:ph idx="1"/>
          </p:nvPr>
        </p:nvSpPr>
        <p:spPr/>
        <p:txBody>
          <a:bodyPr>
            <a:normAutofit/>
          </a:bodyPr>
          <a:lstStyle/>
          <a:p>
            <a:r>
              <a:rPr lang="en-GB" sz="4000" dirty="0" smtClean="0"/>
              <a:t>Evaluates own performance and demonstrates commitment to further development. </a:t>
            </a:r>
          </a:p>
          <a:p>
            <a:r>
              <a:rPr lang="en-GB" sz="4000" dirty="0" smtClean="0"/>
              <a:t>Initiates experimentation in own practice and is prepared to change or adapt practice where benefits and improvements can be identified. </a:t>
            </a:r>
            <a:endParaRPr lang="en-GB" sz="4000" dirty="0"/>
          </a:p>
        </p:txBody>
      </p:sp>
    </p:spTree>
    <p:extLst>
      <p:ext uri="{BB962C8B-B14F-4D97-AF65-F5344CB8AC3E}">
        <p14:creationId xmlns:p14="http://schemas.microsoft.com/office/powerpoint/2010/main" val="3842755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1143000"/>
          </a:xfrm>
        </p:spPr>
        <p:txBody>
          <a:bodyPr>
            <a:normAutofit fontScale="90000"/>
          </a:bodyPr>
          <a:lstStyle/>
          <a:p>
            <a:r>
              <a:rPr lang="en-GB" dirty="0" smtClean="0"/>
              <a:t>SKILL USING LEARNING TECHNOLOGIES</a:t>
            </a:r>
            <a:endParaRPr lang="en-GB" dirty="0"/>
          </a:p>
        </p:txBody>
      </p:sp>
      <p:sp>
        <p:nvSpPr>
          <p:cNvPr id="3" name="Content Placeholder 2"/>
          <p:cNvSpPr>
            <a:spLocks noGrp="1"/>
          </p:cNvSpPr>
          <p:nvPr>
            <p:ph idx="1"/>
          </p:nvPr>
        </p:nvSpPr>
        <p:spPr>
          <a:xfrm>
            <a:off x="179512" y="1268760"/>
            <a:ext cx="8964488" cy="5400600"/>
          </a:xfrm>
        </p:spPr>
        <p:txBody>
          <a:bodyPr>
            <a:normAutofit fontScale="92500"/>
          </a:bodyPr>
          <a:lstStyle/>
          <a:p>
            <a:r>
              <a:rPr lang="en-GB" dirty="0" smtClean="0"/>
              <a:t>The ability to integrate learning technologies into everyday classroom practice to enhance language learning. </a:t>
            </a:r>
          </a:p>
          <a:p>
            <a:r>
              <a:rPr lang="en-GB" dirty="0" smtClean="0"/>
              <a:t>Learners expect teachers to use a wide range of learning technologies effectively in the language learning environment to help them in their learning. In addition, competence in learning technologies enables teachers to draw on a variety of resources to make lessons interactive, motivating and useful for learners. </a:t>
            </a:r>
          </a:p>
          <a:p>
            <a:r>
              <a:rPr lang="en-US" b="1" dirty="0" smtClean="0"/>
              <a:t>Sub skills </a:t>
            </a:r>
            <a:r>
              <a:rPr lang="en-GB" b="1" dirty="0" smtClean="0"/>
              <a:t>of </a:t>
            </a:r>
            <a:r>
              <a:rPr lang="en-GB" b="1" dirty="0" smtClean="0"/>
              <a:t>learning technologies </a:t>
            </a:r>
            <a:r>
              <a:rPr lang="en-US" b="1" dirty="0" smtClean="0"/>
              <a:t>are further described</a:t>
            </a:r>
            <a:endParaRPr lang="en-GB" b="1" dirty="0" smtClean="0"/>
          </a:p>
        </p:txBody>
      </p:sp>
    </p:spTree>
    <p:extLst>
      <p:ext uri="{BB962C8B-B14F-4D97-AF65-F5344CB8AC3E}">
        <p14:creationId xmlns:p14="http://schemas.microsoft.com/office/powerpoint/2010/main" val="1922130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t>
            </a:r>
            <a:r>
              <a:rPr lang="en-GB" dirty="0" smtClean="0"/>
              <a:t>Setting up the classroom</a:t>
            </a:r>
            <a:endParaRPr lang="en-GB" dirty="0"/>
          </a:p>
        </p:txBody>
      </p:sp>
      <p:sp>
        <p:nvSpPr>
          <p:cNvPr id="3" name="Content Placeholder 2"/>
          <p:cNvSpPr>
            <a:spLocks noGrp="1"/>
          </p:cNvSpPr>
          <p:nvPr>
            <p:ph idx="1"/>
          </p:nvPr>
        </p:nvSpPr>
        <p:spPr>
          <a:xfrm>
            <a:off x="179512" y="1268760"/>
            <a:ext cx="8856984" cy="5400600"/>
          </a:xfrm>
        </p:spPr>
        <p:txBody>
          <a:bodyPr>
            <a:noAutofit/>
          </a:bodyPr>
          <a:lstStyle/>
          <a:p>
            <a:r>
              <a:rPr lang="en-GB" sz="3600" dirty="0" smtClean="0"/>
              <a:t>Is able to use a limited range of learning technologies in the classroom including a CD player/DVD player/ computer/</a:t>
            </a:r>
            <a:r>
              <a:rPr lang="en-GB" sz="3600" dirty="0" err="1" smtClean="0"/>
              <a:t>IWB</a:t>
            </a:r>
            <a:r>
              <a:rPr lang="en-GB" sz="3600" dirty="0" smtClean="0"/>
              <a:t> and data projector. Arranges classroom furniture, lighting, etc. to maximize students’ ability to see the board.</a:t>
            </a:r>
          </a:p>
          <a:p>
            <a:r>
              <a:rPr lang="en-GB" sz="3600" dirty="0" smtClean="0"/>
              <a:t>Troubleshoots minor problems such as audio levels, projector modes and computer problems. </a:t>
            </a:r>
            <a:endParaRPr lang="en-GB" sz="3600" dirty="0"/>
          </a:p>
        </p:txBody>
      </p:sp>
    </p:spTree>
    <p:extLst>
      <p:ext uri="{BB962C8B-B14F-4D97-AF65-F5344CB8AC3E}">
        <p14:creationId xmlns:p14="http://schemas.microsoft.com/office/powerpoint/2010/main" val="181875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and lesson planning</a:t>
            </a:r>
            <a:endParaRPr lang="en-GB" dirty="0"/>
          </a:p>
        </p:txBody>
      </p:sp>
      <p:sp>
        <p:nvSpPr>
          <p:cNvPr id="3" name="Content Placeholder 2"/>
          <p:cNvSpPr>
            <a:spLocks noGrp="1"/>
          </p:cNvSpPr>
          <p:nvPr>
            <p:ph idx="1"/>
          </p:nvPr>
        </p:nvSpPr>
        <p:spPr>
          <a:xfrm>
            <a:off x="179512" y="1340768"/>
            <a:ext cx="8712968" cy="5112568"/>
          </a:xfrm>
        </p:spPr>
        <p:txBody>
          <a:bodyPr>
            <a:normAutofit lnSpcReduction="10000"/>
          </a:bodyPr>
          <a:lstStyle/>
          <a:p>
            <a:r>
              <a:rPr lang="en-GB" dirty="0" smtClean="0"/>
              <a:t>The ability to prepare courses and individual lessons that </a:t>
            </a:r>
            <a:r>
              <a:rPr lang="en-GB" dirty="0" err="1" smtClean="0"/>
              <a:t>fulfill</a:t>
            </a:r>
            <a:r>
              <a:rPr lang="en-GB" dirty="0" smtClean="0"/>
              <a:t> course objectives, employ appropriate methodology and meet learners’ needs. </a:t>
            </a:r>
          </a:p>
          <a:p>
            <a:r>
              <a:rPr lang="en-GB" dirty="0" smtClean="0"/>
              <a:t>Clear course and lesson planning facilitates the selection, development and sequencing of relevant activities. It helps the teacher anticipate issues that might arise during lessons. </a:t>
            </a:r>
          </a:p>
          <a:p>
            <a:r>
              <a:rPr lang="en-US" b="1" dirty="0" smtClean="0"/>
              <a:t>Sub skills </a:t>
            </a:r>
            <a:r>
              <a:rPr lang="en-GB" b="1" dirty="0" smtClean="0"/>
              <a:t>course and lesson planning </a:t>
            </a:r>
            <a:r>
              <a:rPr lang="en-US" b="1" dirty="0" smtClean="0"/>
              <a:t>are further described</a:t>
            </a:r>
            <a:endParaRPr lang="en-GB" b="1" dirty="0"/>
          </a:p>
        </p:txBody>
      </p:sp>
    </p:spTree>
    <p:extLst>
      <p:ext uri="{BB962C8B-B14F-4D97-AF65-F5344CB8AC3E}">
        <p14:creationId xmlns:p14="http://schemas.microsoft.com/office/powerpoint/2010/main" val="2419018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GB" dirty="0" smtClean="0"/>
              <a:t>Managing the </a:t>
            </a:r>
            <a:r>
              <a:rPr lang="en-GB" dirty="0" err="1" smtClean="0"/>
              <a:t>IWB</a:t>
            </a:r>
            <a:r>
              <a:rPr lang="en-GB" dirty="0" smtClean="0"/>
              <a:t> classroom</a:t>
            </a:r>
            <a:endParaRPr lang="en-GB" dirty="0"/>
          </a:p>
        </p:txBody>
      </p:sp>
      <p:sp>
        <p:nvSpPr>
          <p:cNvPr id="3" name="Content Placeholder 2"/>
          <p:cNvSpPr>
            <a:spLocks noGrp="1"/>
          </p:cNvSpPr>
          <p:nvPr>
            <p:ph idx="1"/>
          </p:nvPr>
        </p:nvSpPr>
        <p:spPr/>
        <p:txBody>
          <a:bodyPr>
            <a:noAutofit/>
          </a:bodyPr>
          <a:lstStyle/>
          <a:p>
            <a:r>
              <a:rPr lang="en-US" sz="3600" dirty="0" err="1" smtClean="0"/>
              <a:t>IWB</a:t>
            </a:r>
            <a:r>
              <a:rPr lang="en-US" sz="3600" dirty="0" smtClean="0"/>
              <a:t> means internet web browsing</a:t>
            </a:r>
            <a:endParaRPr lang="en-GB" sz="3600" dirty="0" smtClean="0"/>
          </a:p>
          <a:p>
            <a:r>
              <a:rPr lang="en-GB" sz="3600" dirty="0" smtClean="0"/>
              <a:t>Uses a range of active studio tools effectively. Regularly integrates a range of resources from other digital sources, e.g. the internet, audio files, Word documents, etc. Encourages students to use the board. Thinks about the </a:t>
            </a:r>
            <a:r>
              <a:rPr lang="en-GB" sz="3600" dirty="0" err="1" smtClean="0"/>
              <a:t>IWB</a:t>
            </a:r>
            <a:r>
              <a:rPr lang="en-GB" sz="3600" dirty="0" smtClean="0"/>
              <a:t> from the students’ perspective. </a:t>
            </a:r>
            <a:endParaRPr lang="en-GB" sz="3600" dirty="0"/>
          </a:p>
        </p:txBody>
      </p:sp>
    </p:spTree>
    <p:extLst>
      <p:ext uri="{BB962C8B-B14F-4D97-AF65-F5344CB8AC3E}">
        <p14:creationId xmlns:p14="http://schemas.microsoft.com/office/powerpoint/2010/main" val="2842430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a:t>
            </a:r>
            <a:r>
              <a:rPr lang="en-GB" dirty="0" smtClean="0"/>
              <a:t>Managing the laptop/ fixed computer classroom</a:t>
            </a:r>
            <a:endParaRPr lang="en-GB" dirty="0"/>
          </a:p>
        </p:txBody>
      </p:sp>
      <p:sp>
        <p:nvSpPr>
          <p:cNvPr id="3" name="Content Placeholder 2"/>
          <p:cNvSpPr>
            <a:spLocks noGrp="1"/>
          </p:cNvSpPr>
          <p:nvPr>
            <p:ph idx="1"/>
          </p:nvPr>
        </p:nvSpPr>
        <p:spPr/>
        <p:txBody>
          <a:bodyPr>
            <a:normAutofit/>
          </a:bodyPr>
          <a:lstStyle/>
          <a:p>
            <a:r>
              <a:rPr lang="en-GB" sz="3600" dirty="0" smtClean="0"/>
              <a:t>Has a clear routine, especially at the start and end of the lesson. Provides clear instructions. Monitors students to check they are on task. Uses effective strategies or signals to gain students’ attention. Ensures that environment (e.g. IT equipment and furniture) is ready for another class at the end of their lesson.</a:t>
            </a:r>
            <a:endParaRPr lang="en-GB" sz="3600" dirty="0"/>
          </a:p>
        </p:txBody>
      </p:sp>
    </p:spTree>
    <p:extLst>
      <p:ext uri="{BB962C8B-B14F-4D97-AF65-F5344CB8AC3E}">
        <p14:creationId xmlns:p14="http://schemas.microsoft.com/office/powerpoint/2010/main" val="3485705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a:t>
            </a:r>
            <a:r>
              <a:rPr lang="en-GB" dirty="0" smtClean="0"/>
              <a:t>Exploiting learning technology resources</a:t>
            </a:r>
            <a:endParaRPr lang="en-GB" dirty="0"/>
          </a:p>
        </p:txBody>
      </p:sp>
      <p:sp>
        <p:nvSpPr>
          <p:cNvPr id="3" name="Content Placeholder 2"/>
          <p:cNvSpPr>
            <a:spLocks noGrp="1"/>
          </p:cNvSpPr>
          <p:nvPr>
            <p:ph idx="1"/>
          </p:nvPr>
        </p:nvSpPr>
        <p:spPr>
          <a:xfrm>
            <a:off x="107504" y="1600200"/>
            <a:ext cx="8856984" cy="4997152"/>
          </a:xfrm>
        </p:spPr>
        <p:txBody>
          <a:bodyPr>
            <a:noAutofit/>
          </a:bodyPr>
          <a:lstStyle/>
          <a:p>
            <a:r>
              <a:rPr lang="en-GB" sz="3600" dirty="0" smtClean="0"/>
              <a:t>Accesses and selects ready prepared teaching materials, digital language learning activities and appropriate webpages. Uses Word and PowerPoint with students to create and save work. Takes into account students’ learning preferences when planning computer-based activities. Seeks advice from experienced colleagues on </a:t>
            </a:r>
            <a:r>
              <a:rPr lang="en-GB" sz="3600" dirty="0" err="1" smtClean="0"/>
              <a:t>ICT</a:t>
            </a:r>
            <a:r>
              <a:rPr lang="en-GB" sz="3600" dirty="0" smtClean="0"/>
              <a:t> resources.</a:t>
            </a:r>
            <a:endParaRPr lang="en-GB" sz="3600" dirty="0"/>
          </a:p>
        </p:txBody>
      </p:sp>
    </p:spTree>
    <p:extLst>
      <p:ext uri="{BB962C8B-B14F-4D97-AF65-F5344CB8AC3E}">
        <p14:creationId xmlns:p14="http://schemas.microsoft.com/office/powerpoint/2010/main" val="4072363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a:t>
            </a:r>
            <a:r>
              <a:rPr lang="en-GB" dirty="0" smtClean="0"/>
              <a:t>Creating lesson materials</a:t>
            </a:r>
            <a:endParaRPr lang="en-GB" dirty="0"/>
          </a:p>
        </p:txBody>
      </p:sp>
      <p:sp>
        <p:nvSpPr>
          <p:cNvPr id="3" name="Content Placeholder 2"/>
          <p:cNvSpPr>
            <a:spLocks noGrp="1"/>
          </p:cNvSpPr>
          <p:nvPr>
            <p:ph idx="1"/>
          </p:nvPr>
        </p:nvSpPr>
        <p:spPr>
          <a:xfrm>
            <a:off x="457200" y="1600200"/>
            <a:ext cx="8229600" cy="4925144"/>
          </a:xfrm>
        </p:spPr>
        <p:txBody>
          <a:bodyPr>
            <a:noAutofit/>
          </a:bodyPr>
          <a:lstStyle/>
          <a:p>
            <a:r>
              <a:rPr lang="en-GB" sz="3600" dirty="0" smtClean="0"/>
              <a:t>Creates and saves basic lesson materials using Word, PowerPoint and </a:t>
            </a:r>
            <a:r>
              <a:rPr lang="en-GB" sz="3600" dirty="0" err="1" smtClean="0"/>
              <a:t>ACTIVstudio</a:t>
            </a:r>
            <a:r>
              <a:rPr lang="en-GB" sz="3600" dirty="0" smtClean="0"/>
              <a:t> including inserting images in the back office and accesses them in the classroom. Saves tried and tested teaching materials in a shared space for colleagues to </a:t>
            </a:r>
            <a:r>
              <a:rPr lang="en-GB" sz="3600" dirty="0" err="1" smtClean="0"/>
              <a:t>use.Sources</a:t>
            </a:r>
            <a:r>
              <a:rPr lang="en-GB" sz="3600" dirty="0" smtClean="0"/>
              <a:t> copyright friendly resources and follows British Council copyright guidelines.</a:t>
            </a:r>
            <a:endParaRPr lang="en-GB" sz="3600" dirty="0"/>
          </a:p>
        </p:txBody>
      </p:sp>
    </p:spTree>
    <p:extLst>
      <p:ext uri="{BB962C8B-B14F-4D97-AF65-F5344CB8AC3E}">
        <p14:creationId xmlns:p14="http://schemas.microsoft.com/office/powerpoint/2010/main" val="542442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a:t>
            </a:r>
            <a:r>
              <a:rPr lang="en-GB" dirty="0" smtClean="0"/>
              <a:t>Troubleshooting</a:t>
            </a:r>
            <a:endParaRPr lang="en-GB" dirty="0"/>
          </a:p>
        </p:txBody>
      </p:sp>
      <p:sp>
        <p:nvSpPr>
          <p:cNvPr id="3" name="Content Placeholder 2"/>
          <p:cNvSpPr>
            <a:spLocks noGrp="1"/>
          </p:cNvSpPr>
          <p:nvPr>
            <p:ph idx="1"/>
          </p:nvPr>
        </p:nvSpPr>
        <p:spPr/>
        <p:txBody>
          <a:bodyPr>
            <a:normAutofit/>
          </a:bodyPr>
          <a:lstStyle/>
          <a:p>
            <a:r>
              <a:rPr lang="en-GB" sz="3600" dirty="0" smtClean="0"/>
              <a:t>Uses the classroom troubleshooting guide to troubleshoot common technology problems in the classroom. Knows where to find help with on-the-spot </a:t>
            </a:r>
            <a:r>
              <a:rPr lang="en-GB" sz="3600" dirty="0" err="1" smtClean="0"/>
              <a:t>ICT</a:t>
            </a:r>
            <a:r>
              <a:rPr lang="en-GB" sz="3600" dirty="0" smtClean="0"/>
              <a:t> problems. Reports problems to the </a:t>
            </a:r>
            <a:r>
              <a:rPr lang="en-GB" sz="3600" dirty="0" err="1" smtClean="0"/>
              <a:t>ICT</a:t>
            </a:r>
            <a:r>
              <a:rPr lang="en-GB" sz="3600" dirty="0" smtClean="0"/>
              <a:t> coordinator/IT support team and records them in the appropriate place. </a:t>
            </a:r>
            <a:endParaRPr lang="en-GB" sz="3600" dirty="0"/>
          </a:p>
        </p:txBody>
      </p:sp>
    </p:spTree>
    <p:extLst>
      <p:ext uri="{BB962C8B-B14F-4D97-AF65-F5344CB8AC3E}">
        <p14:creationId xmlns:p14="http://schemas.microsoft.com/office/powerpoint/2010/main" val="549283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7. Learning, developing and innovating</a:t>
            </a:r>
            <a:endParaRPr lang="en-GB" dirty="0"/>
          </a:p>
        </p:txBody>
      </p:sp>
      <p:sp>
        <p:nvSpPr>
          <p:cNvPr id="3" name="Content Placeholder 2"/>
          <p:cNvSpPr>
            <a:spLocks noGrp="1"/>
          </p:cNvSpPr>
          <p:nvPr>
            <p:ph idx="1"/>
          </p:nvPr>
        </p:nvSpPr>
        <p:spPr/>
        <p:txBody>
          <a:bodyPr>
            <a:normAutofit/>
          </a:bodyPr>
          <a:lstStyle/>
          <a:p>
            <a:r>
              <a:rPr lang="en-GB" sz="3600" dirty="0" smtClean="0"/>
              <a:t>Seeks to expand skills and knowledge of </a:t>
            </a:r>
            <a:r>
              <a:rPr lang="en-GB" sz="3600" dirty="0" err="1" smtClean="0"/>
              <a:t>ICT</a:t>
            </a:r>
            <a:r>
              <a:rPr lang="en-GB" sz="3600" dirty="0" smtClean="0"/>
              <a:t> in order to demonstrate basic competence in the classroom.</a:t>
            </a:r>
          </a:p>
          <a:p>
            <a:r>
              <a:rPr lang="en-GB" sz="3600" dirty="0" smtClean="0"/>
              <a:t>Willing to experiment with learning technologies and integrate new approaches into everyday classroom practice. </a:t>
            </a:r>
            <a:endParaRPr lang="en-GB" sz="3600" dirty="0"/>
          </a:p>
        </p:txBody>
      </p:sp>
    </p:spTree>
    <p:extLst>
      <p:ext uri="{BB962C8B-B14F-4D97-AF65-F5344CB8AC3E}">
        <p14:creationId xmlns:p14="http://schemas.microsoft.com/office/powerpoint/2010/main" val="847816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lstStyle/>
          <a:p>
            <a:r>
              <a:rPr lang="en-GB" dirty="0" smtClean="0"/>
              <a:t>SUBJECT KNOWLEDGE</a:t>
            </a:r>
            <a:endParaRPr lang="en-GB" dirty="0"/>
          </a:p>
        </p:txBody>
      </p:sp>
      <p:sp>
        <p:nvSpPr>
          <p:cNvPr id="3" name="Content Placeholder 2"/>
          <p:cNvSpPr>
            <a:spLocks noGrp="1"/>
          </p:cNvSpPr>
          <p:nvPr>
            <p:ph idx="1"/>
          </p:nvPr>
        </p:nvSpPr>
        <p:spPr>
          <a:xfrm>
            <a:off x="251520" y="980728"/>
            <a:ext cx="8784976" cy="5877272"/>
          </a:xfrm>
        </p:spPr>
        <p:txBody>
          <a:bodyPr>
            <a:normAutofit fontScale="92500" lnSpcReduction="20000"/>
          </a:bodyPr>
          <a:lstStyle/>
          <a:p>
            <a:r>
              <a:rPr lang="en-GB" dirty="0" smtClean="0"/>
              <a:t>This refers to the ability to analyse and describe language systems (lexis, discourse, grammar and phonology) and language use (through spoken and written text). It also refers to the ability to communicate this knowledge effectively and in ways that are appropriate to the learners.</a:t>
            </a:r>
          </a:p>
          <a:p>
            <a:r>
              <a:rPr lang="en-GB" dirty="0" smtClean="0"/>
              <a:t>Learners expect the teacher to be an expert and to use this knowledge to help them in their learning. A sound knowledge of the target subject allows teachers to analyse the issues learners face and anticipate issues. It also helps them to select appropriate ways to focus on and develop language and language use. </a:t>
            </a:r>
          </a:p>
          <a:p>
            <a:r>
              <a:rPr lang="en-US" b="1" dirty="0" smtClean="0"/>
              <a:t>Sub skills </a:t>
            </a:r>
            <a:r>
              <a:rPr lang="en-GB" b="1" dirty="0" smtClean="0"/>
              <a:t>of subject knowledge </a:t>
            </a:r>
            <a:r>
              <a:rPr lang="en-US" b="1" dirty="0" smtClean="0"/>
              <a:t>are further described</a:t>
            </a:r>
            <a:endParaRPr lang="en-GB" dirty="0" smtClean="0"/>
          </a:p>
          <a:p>
            <a:endParaRPr lang="en-GB" dirty="0"/>
          </a:p>
        </p:txBody>
      </p:sp>
    </p:spTree>
    <p:extLst>
      <p:ext uri="{BB962C8B-B14F-4D97-AF65-F5344CB8AC3E}">
        <p14:creationId xmlns:p14="http://schemas.microsoft.com/office/powerpoint/2010/main" val="526225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fontScale="90000"/>
          </a:bodyPr>
          <a:lstStyle/>
          <a:p>
            <a:r>
              <a:rPr lang="en-US" dirty="0" smtClean="0"/>
              <a:t>1. </a:t>
            </a:r>
            <a:r>
              <a:rPr lang="en-GB" dirty="0" smtClean="0"/>
              <a:t>Knowledge of the language and research skills</a:t>
            </a:r>
            <a:endParaRPr lang="en-GB" dirty="0"/>
          </a:p>
        </p:txBody>
      </p:sp>
      <p:sp>
        <p:nvSpPr>
          <p:cNvPr id="3" name="Content Placeholder 2"/>
          <p:cNvSpPr>
            <a:spLocks noGrp="1"/>
          </p:cNvSpPr>
          <p:nvPr>
            <p:ph idx="1"/>
          </p:nvPr>
        </p:nvSpPr>
        <p:spPr/>
        <p:txBody>
          <a:bodyPr>
            <a:normAutofit/>
          </a:bodyPr>
          <a:lstStyle/>
          <a:p>
            <a:r>
              <a:rPr lang="en-GB" sz="4000" dirty="0" smtClean="0"/>
              <a:t>Makes use of reference materials and colleagues to develop understanding of language and language use. Understands important terminology used in ELT to talk about language, language use and skills.</a:t>
            </a:r>
            <a:endParaRPr lang="en-GB" sz="4000" dirty="0"/>
          </a:p>
        </p:txBody>
      </p:sp>
    </p:spTree>
    <p:extLst>
      <p:ext uri="{BB962C8B-B14F-4D97-AF65-F5344CB8AC3E}">
        <p14:creationId xmlns:p14="http://schemas.microsoft.com/office/powerpoint/2010/main" val="2109405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t>
            </a:r>
            <a:r>
              <a:rPr lang="en-GB" dirty="0" smtClean="0"/>
              <a:t>Selection and grading of language</a:t>
            </a:r>
            <a:endParaRPr lang="en-GB" dirty="0"/>
          </a:p>
        </p:txBody>
      </p:sp>
      <p:sp>
        <p:nvSpPr>
          <p:cNvPr id="3" name="Content Placeholder 2"/>
          <p:cNvSpPr>
            <a:spLocks noGrp="1"/>
          </p:cNvSpPr>
          <p:nvPr>
            <p:ph idx="1"/>
          </p:nvPr>
        </p:nvSpPr>
        <p:spPr/>
        <p:txBody>
          <a:bodyPr>
            <a:normAutofit/>
          </a:bodyPr>
          <a:lstStyle/>
          <a:p>
            <a:r>
              <a:rPr lang="en-GB" sz="4000" dirty="0" smtClean="0"/>
              <a:t>Selects/grades language and examples of language use appropriate to the learners. Demonstrates understanding of the language area or skill focussed on in the lesson and provides accurate examples for the learners.</a:t>
            </a:r>
            <a:endParaRPr lang="en-GB" sz="4000" dirty="0"/>
          </a:p>
        </p:txBody>
      </p:sp>
    </p:spTree>
    <p:extLst>
      <p:ext uri="{BB962C8B-B14F-4D97-AF65-F5344CB8AC3E}">
        <p14:creationId xmlns:p14="http://schemas.microsoft.com/office/powerpoint/2010/main" val="568977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a:t>
            </a:r>
            <a:r>
              <a:rPr lang="en-GB" dirty="0" smtClean="0"/>
              <a:t>Focus on and practice of language and supporting understanding</a:t>
            </a:r>
            <a:endParaRPr lang="en-GB" dirty="0"/>
          </a:p>
        </p:txBody>
      </p:sp>
      <p:sp>
        <p:nvSpPr>
          <p:cNvPr id="3" name="Content Placeholder 2"/>
          <p:cNvSpPr>
            <a:spLocks noGrp="1"/>
          </p:cNvSpPr>
          <p:nvPr>
            <p:ph idx="1"/>
          </p:nvPr>
        </p:nvSpPr>
        <p:spPr/>
        <p:txBody>
          <a:bodyPr/>
          <a:lstStyle/>
          <a:p>
            <a:r>
              <a:rPr lang="en-GB" dirty="0" smtClean="0"/>
              <a:t>Demonstrates the ability to give basic information about language form, meaning and use and uses different techniques and materials effectively to facilitate this.</a:t>
            </a:r>
            <a:endParaRPr lang="en-GB" dirty="0"/>
          </a:p>
        </p:txBody>
      </p:sp>
    </p:spTree>
    <p:extLst>
      <p:ext uri="{BB962C8B-B14F-4D97-AF65-F5344CB8AC3E}">
        <p14:creationId xmlns:p14="http://schemas.microsoft.com/office/powerpoint/2010/main" val="3242292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GB" b="1" dirty="0" smtClean="0"/>
              <a:t>1. Establishing learner need</a:t>
            </a:r>
            <a:r>
              <a:rPr lang="en-GB" dirty="0" smtClean="0"/>
              <a:t>: </a:t>
            </a:r>
            <a:endParaRPr lang="en-GB" dirty="0"/>
          </a:p>
        </p:txBody>
      </p:sp>
      <p:sp>
        <p:nvSpPr>
          <p:cNvPr id="3" name="Content Placeholder 2"/>
          <p:cNvSpPr>
            <a:spLocks noGrp="1"/>
          </p:cNvSpPr>
          <p:nvPr>
            <p:ph idx="1"/>
          </p:nvPr>
        </p:nvSpPr>
        <p:spPr>
          <a:xfrm>
            <a:off x="107504" y="908720"/>
            <a:ext cx="8856984" cy="5832648"/>
          </a:xfrm>
        </p:spPr>
        <p:txBody>
          <a:bodyPr>
            <a:normAutofit/>
          </a:bodyPr>
          <a:lstStyle/>
          <a:p>
            <a:pPr marL="571500" indent="-571500">
              <a:buFont typeface="+mj-lt"/>
              <a:buAutoNum type="romanLcPeriod"/>
            </a:pPr>
            <a:r>
              <a:rPr lang="en-GB" sz="4400" dirty="0" smtClean="0"/>
              <a:t>Demonstrates awareness of learner needs and responds to these in lesson planning. </a:t>
            </a:r>
          </a:p>
          <a:p>
            <a:pPr marL="571500" indent="-571500">
              <a:buFont typeface="+mj-lt"/>
              <a:buAutoNum type="romanLcPeriod"/>
            </a:pPr>
            <a:r>
              <a:rPr lang="en-GB" sz="4400" dirty="0" smtClean="0"/>
              <a:t>Establishes learner needs through appropriate means. </a:t>
            </a:r>
          </a:p>
        </p:txBody>
      </p:sp>
    </p:spTree>
    <p:extLst>
      <p:ext uri="{BB962C8B-B14F-4D97-AF65-F5344CB8AC3E}">
        <p14:creationId xmlns:p14="http://schemas.microsoft.com/office/powerpoint/2010/main" val="983371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a:t>
            </a:r>
            <a:r>
              <a:rPr lang="en-GB" dirty="0" smtClean="0"/>
              <a:t>Developing understanding and use of spoken language </a:t>
            </a:r>
            <a:endParaRPr lang="en-GB" dirty="0"/>
          </a:p>
        </p:txBody>
      </p:sp>
      <p:sp>
        <p:nvSpPr>
          <p:cNvPr id="3" name="Content Placeholder 2"/>
          <p:cNvSpPr>
            <a:spLocks noGrp="1"/>
          </p:cNvSpPr>
          <p:nvPr>
            <p:ph idx="1"/>
          </p:nvPr>
        </p:nvSpPr>
        <p:spPr/>
        <p:txBody>
          <a:bodyPr/>
          <a:lstStyle/>
          <a:p>
            <a:r>
              <a:rPr lang="en-GB" dirty="0" smtClean="0"/>
              <a:t>Uses basic techniques and procedures for developing and practising listening and speaking skills appropriate to the age, needs and level of the learners. </a:t>
            </a:r>
            <a:endParaRPr lang="en-GB" dirty="0"/>
          </a:p>
        </p:txBody>
      </p:sp>
    </p:spTree>
    <p:extLst>
      <p:ext uri="{BB962C8B-B14F-4D97-AF65-F5344CB8AC3E}">
        <p14:creationId xmlns:p14="http://schemas.microsoft.com/office/powerpoint/2010/main" val="874983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a:t>
            </a:r>
            <a:r>
              <a:rPr lang="en-GB" dirty="0" smtClean="0"/>
              <a:t>Developing understanding and use of written language </a:t>
            </a:r>
            <a:endParaRPr lang="en-GB" dirty="0"/>
          </a:p>
        </p:txBody>
      </p:sp>
      <p:sp>
        <p:nvSpPr>
          <p:cNvPr id="3" name="Content Placeholder 2"/>
          <p:cNvSpPr>
            <a:spLocks noGrp="1"/>
          </p:cNvSpPr>
          <p:nvPr>
            <p:ph idx="1"/>
          </p:nvPr>
        </p:nvSpPr>
        <p:spPr/>
        <p:txBody>
          <a:bodyPr/>
          <a:lstStyle/>
          <a:p>
            <a:r>
              <a:rPr lang="en-GB" dirty="0" smtClean="0"/>
              <a:t>Uses basic techniques and procedures for developing and practising literacy skills appropriate to the age, needs and level of the learners.</a:t>
            </a:r>
            <a:endParaRPr lang="en-GB" dirty="0"/>
          </a:p>
        </p:txBody>
      </p:sp>
    </p:spTree>
    <p:extLst>
      <p:ext uri="{BB962C8B-B14F-4D97-AF65-F5344CB8AC3E}">
        <p14:creationId xmlns:p14="http://schemas.microsoft.com/office/powerpoint/2010/main" val="2079513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 </a:t>
            </a:r>
            <a:r>
              <a:rPr lang="en-GB" dirty="0" smtClean="0"/>
              <a:t>Response to learner contributions</a:t>
            </a:r>
            <a:endParaRPr lang="en-GB" dirty="0"/>
          </a:p>
        </p:txBody>
      </p:sp>
      <p:sp>
        <p:nvSpPr>
          <p:cNvPr id="3" name="Content Placeholder 2"/>
          <p:cNvSpPr>
            <a:spLocks noGrp="1"/>
          </p:cNvSpPr>
          <p:nvPr>
            <p:ph idx="1"/>
          </p:nvPr>
        </p:nvSpPr>
        <p:spPr/>
        <p:txBody>
          <a:bodyPr/>
          <a:lstStyle/>
          <a:p>
            <a:r>
              <a:rPr lang="en-GB" dirty="0" smtClean="0"/>
              <a:t>Demonstrates some awareness of learner difficulties and responds appropriately to learner contributions. </a:t>
            </a:r>
            <a:endParaRPr lang="en-GB" dirty="0"/>
          </a:p>
        </p:txBody>
      </p:sp>
    </p:spTree>
    <p:extLst>
      <p:ext uri="{BB962C8B-B14F-4D97-AF65-F5344CB8AC3E}">
        <p14:creationId xmlns:p14="http://schemas.microsoft.com/office/powerpoint/2010/main" val="159014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a:t>
            </a:r>
            <a:r>
              <a:rPr lang="en-GB" dirty="0" smtClean="0"/>
              <a:t>Learning, developing and innovating</a:t>
            </a:r>
            <a:endParaRPr lang="en-GB" dirty="0"/>
          </a:p>
        </p:txBody>
      </p:sp>
      <p:sp>
        <p:nvSpPr>
          <p:cNvPr id="3" name="Content Placeholder 2"/>
          <p:cNvSpPr>
            <a:spLocks noGrp="1"/>
          </p:cNvSpPr>
          <p:nvPr>
            <p:ph idx="1"/>
          </p:nvPr>
        </p:nvSpPr>
        <p:spPr/>
        <p:txBody>
          <a:bodyPr/>
          <a:lstStyle/>
          <a:p>
            <a:r>
              <a:rPr lang="en-GB" dirty="0" smtClean="0"/>
              <a:t>Seeks to expand understanding of language and language use, e.g. through reading and discussion with colleagues. </a:t>
            </a:r>
            <a:endParaRPr lang="en-GB" dirty="0"/>
          </a:p>
        </p:txBody>
      </p:sp>
    </p:spTree>
    <p:extLst>
      <p:ext uri="{BB962C8B-B14F-4D97-AF65-F5344CB8AC3E}">
        <p14:creationId xmlns:p14="http://schemas.microsoft.com/office/powerpoint/2010/main" val="1217963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3418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GB" b="1" dirty="0" smtClean="0"/>
              <a:t>2. Aims and objectives</a:t>
            </a:r>
            <a:r>
              <a:rPr lang="en-GB" dirty="0" smtClean="0"/>
              <a:t>: </a:t>
            </a:r>
            <a:endParaRPr lang="en-GB" dirty="0"/>
          </a:p>
        </p:txBody>
      </p:sp>
      <p:sp>
        <p:nvSpPr>
          <p:cNvPr id="3" name="Content Placeholder 2"/>
          <p:cNvSpPr>
            <a:spLocks noGrp="1"/>
          </p:cNvSpPr>
          <p:nvPr>
            <p:ph idx="1"/>
          </p:nvPr>
        </p:nvSpPr>
        <p:spPr>
          <a:xfrm>
            <a:off x="107504" y="764704"/>
            <a:ext cx="9036496" cy="5832648"/>
          </a:xfrm>
        </p:spPr>
        <p:txBody>
          <a:bodyPr>
            <a:noAutofit/>
          </a:bodyPr>
          <a:lstStyle/>
          <a:p>
            <a:pPr marL="361950" indent="-361950">
              <a:buFont typeface="+mj-lt"/>
              <a:buAutoNum type="romanLcPeriod"/>
            </a:pPr>
            <a:r>
              <a:rPr lang="en-GB" dirty="0" smtClean="0"/>
              <a:t>Has clear and appropriate aims for individual lessons within the context of the syllabus. </a:t>
            </a:r>
          </a:p>
          <a:p>
            <a:pPr marL="361950" indent="-361950">
              <a:buFont typeface="+mj-lt"/>
              <a:buAutoNum type="romanLcPeriod"/>
            </a:pPr>
            <a:r>
              <a:rPr lang="en-GB" dirty="0" smtClean="0"/>
              <a:t>Plans series of lessons with clear and appropriate aims and learning outcomes within the context of the syllabus. Ensures appropriate level of challenge. Anticipates problems and identifies how to deal with them. </a:t>
            </a:r>
          </a:p>
          <a:p>
            <a:pPr marL="361950" indent="-361950">
              <a:buFont typeface="+mj-lt"/>
              <a:buAutoNum type="romanLcPeriod"/>
            </a:pPr>
            <a:r>
              <a:rPr lang="en-GB" dirty="0" smtClean="0"/>
              <a:t>Balances awareness of course aims with clear understanding of learner needs. All lessons are purposeful with clear learning outcomes. Has full awareness of what problems may arise and strategies for dealing effectively with these. </a:t>
            </a:r>
          </a:p>
        </p:txBody>
      </p:sp>
    </p:spTree>
    <p:extLst>
      <p:ext uri="{BB962C8B-B14F-4D97-AF65-F5344CB8AC3E}">
        <p14:creationId xmlns:p14="http://schemas.microsoft.com/office/powerpoint/2010/main" val="3958090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GB" b="1" dirty="0" smtClean="0"/>
              <a:t>3. Learner training</a:t>
            </a:r>
            <a:r>
              <a:rPr lang="en-GB" dirty="0" smtClean="0"/>
              <a:t>: </a:t>
            </a:r>
            <a:endParaRPr lang="en-GB" dirty="0"/>
          </a:p>
        </p:txBody>
      </p:sp>
      <p:sp>
        <p:nvSpPr>
          <p:cNvPr id="3" name="Content Placeholder 2"/>
          <p:cNvSpPr>
            <a:spLocks noGrp="1"/>
          </p:cNvSpPr>
          <p:nvPr>
            <p:ph idx="1"/>
          </p:nvPr>
        </p:nvSpPr>
        <p:spPr>
          <a:xfrm>
            <a:off x="107504" y="908720"/>
            <a:ext cx="8856984" cy="5832648"/>
          </a:xfrm>
        </p:spPr>
        <p:txBody>
          <a:bodyPr>
            <a:normAutofit/>
          </a:bodyPr>
          <a:lstStyle/>
          <a:p>
            <a:pPr marL="571500" indent="-571500">
              <a:buFont typeface="+mj-lt"/>
              <a:buAutoNum type="romanLcPeriod"/>
            </a:pPr>
            <a:r>
              <a:rPr lang="en-GB" sz="3800" dirty="0" smtClean="0"/>
              <a:t>Includes some focus in lessons on raising learner awareness of what and how they are learning. </a:t>
            </a:r>
          </a:p>
          <a:p>
            <a:pPr marL="571500" indent="-571500">
              <a:buFont typeface="+mj-lt"/>
              <a:buAutoNum type="romanLcPeriod"/>
            </a:pPr>
            <a:r>
              <a:rPr lang="en-GB" sz="3800" dirty="0" smtClean="0"/>
              <a:t>Balances awareness of course aims with clear understanding of learner needs. </a:t>
            </a:r>
          </a:p>
          <a:p>
            <a:pPr marL="571500" indent="-571500">
              <a:buFont typeface="+mj-lt"/>
              <a:buAutoNum type="romanLcPeriod"/>
            </a:pPr>
            <a:r>
              <a:rPr lang="en-GB" sz="3800" dirty="0" smtClean="0"/>
              <a:t>Demonstrates high level of awareness of the importance of involving learners in the learning process through building in appropriate focus on process of learning. </a:t>
            </a:r>
          </a:p>
        </p:txBody>
      </p:sp>
    </p:spTree>
    <p:extLst>
      <p:ext uri="{BB962C8B-B14F-4D97-AF65-F5344CB8AC3E}">
        <p14:creationId xmlns:p14="http://schemas.microsoft.com/office/powerpoint/2010/main" val="3958090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GB" b="1" dirty="0" smtClean="0"/>
              <a:t>4. Content and tasks</a:t>
            </a:r>
            <a:endParaRPr lang="en-GB" dirty="0"/>
          </a:p>
        </p:txBody>
      </p:sp>
      <p:sp>
        <p:nvSpPr>
          <p:cNvPr id="3" name="Content Placeholder 2"/>
          <p:cNvSpPr>
            <a:spLocks noGrp="1"/>
          </p:cNvSpPr>
          <p:nvPr>
            <p:ph idx="1"/>
          </p:nvPr>
        </p:nvSpPr>
        <p:spPr>
          <a:xfrm>
            <a:off x="107504" y="836712"/>
            <a:ext cx="9036496" cy="5832648"/>
          </a:xfrm>
        </p:spPr>
        <p:txBody>
          <a:bodyPr>
            <a:noAutofit/>
          </a:bodyPr>
          <a:lstStyle/>
          <a:p>
            <a:pPr marL="361950" indent="-361950">
              <a:buFont typeface="+mj-lt"/>
              <a:buAutoNum type="romanLcPeriod"/>
            </a:pPr>
            <a:r>
              <a:rPr lang="en-GB" sz="3000" dirty="0" smtClean="0"/>
              <a:t>Plans interesting and age-appropriate tasks and activities. Sequences the activities logically. Plans timing. </a:t>
            </a:r>
          </a:p>
          <a:p>
            <a:pPr marL="361950" indent="-361950">
              <a:buFont typeface="+mj-lt"/>
              <a:buAutoNum type="romanLcPeriod"/>
            </a:pPr>
            <a:r>
              <a:rPr lang="en-GB" sz="3000" dirty="0" smtClean="0"/>
              <a:t>Develops a range of different types of lessons according to different learning objectives. Demonstrates a principled approach to planning. Plans varied and motivating tasks and activities with clear learning outcomes. Allocates appropriate timing. </a:t>
            </a:r>
          </a:p>
          <a:p>
            <a:pPr marL="361950" indent="-361950">
              <a:buFont typeface="+mj-lt"/>
              <a:buAutoNum type="romanLcPeriod"/>
            </a:pPr>
            <a:r>
              <a:rPr lang="en-GB" sz="3000" dirty="0" smtClean="0"/>
              <a:t>Plans a wide range of lesson types. Demonstrates flexibility and creativity in lesson and course design. Can relate lesson and course design to learning theory and recent developments in teaching approaches.</a:t>
            </a:r>
            <a:r>
              <a:rPr lang="en-GB" dirty="0" smtClean="0"/>
              <a:t> </a:t>
            </a:r>
          </a:p>
        </p:txBody>
      </p:sp>
    </p:spTree>
    <p:extLst>
      <p:ext uri="{BB962C8B-B14F-4D97-AF65-F5344CB8AC3E}">
        <p14:creationId xmlns:p14="http://schemas.microsoft.com/office/powerpoint/2010/main" val="3958090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GB" b="1" dirty="0" smtClean="0"/>
              <a:t>5. Materials and resources</a:t>
            </a:r>
            <a:r>
              <a:rPr lang="en-GB" dirty="0" smtClean="0"/>
              <a:t>: </a:t>
            </a:r>
            <a:endParaRPr lang="en-GB" dirty="0"/>
          </a:p>
        </p:txBody>
      </p:sp>
      <p:sp>
        <p:nvSpPr>
          <p:cNvPr id="3" name="Content Placeholder 2"/>
          <p:cNvSpPr>
            <a:spLocks noGrp="1"/>
          </p:cNvSpPr>
          <p:nvPr>
            <p:ph idx="1"/>
          </p:nvPr>
        </p:nvSpPr>
        <p:spPr>
          <a:xfrm>
            <a:off x="107504" y="836712"/>
            <a:ext cx="9036496" cy="5832648"/>
          </a:xfrm>
        </p:spPr>
        <p:txBody>
          <a:bodyPr>
            <a:noAutofit/>
          </a:bodyPr>
          <a:lstStyle/>
          <a:p>
            <a:pPr marL="571500" indent="-571500">
              <a:buFont typeface="+mj-lt"/>
              <a:buAutoNum type="romanLcPeriod"/>
            </a:pPr>
            <a:r>
              <a:rPr lang="en-GB" sz="3600" dirty="0" smtClean="0"/>
              <a:t>Use a range of materials and resources appropriate to the lesson aims and learners. </a:t>
            </a:r>
          </a:p>
          <a:p>
            <a:pPr marL="571500" indent="-571500">
              <a:buFont typeface="+mj-lt"/>
              <a:buAutoNum type="romanLcPeriod"/>
            </a:pPr>
            <a:r>
              <a:rPr lang="en-GB" sz="3600" dirty="0" smtClean="0"/>
              <a:t>Uses a range of motivating materials and resources appropriate to lesson and course aims effectively. Creates high quality learning materials as necessary. Respects copyright and branding.</a:t>
            </a:r>
          </a:p>
          <a:p>
            <a:pPr marL="571500" indent="-571500">
              <a:buFont typeface="+mj-lt"/>
              <a:buAutoNum type="romanLcPeriod"/>
            </a:pPr>
            <a:r>
              <a:rPr lang="en-GB" sz="3600" dirty="0" smtClean="0"/>
              <a:t>Designs, develops and evaluates learning materials making a significant contribution to high-quality course design and delivery.</a:t>
            </a:r>
          </a:p>
        </p:txBody>
      </p:sp>
    </p:spTree>
    <p:extLst>
      <p:ext uri="{BB962C8B-B14F-4D97-AF65-F5344CB8AC3E}">
        <p14:creationId xmlns:p14="http://schemas.microsoft.com/office/powerpoint/2010/main" val="3958090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GB" b="1" dirty="0" smtClean="0"/>
              <a:t>6. Assessment of learners</a:t>
            </a:r>
            <a:r>
              <a:rPr lang="en-GB" dirty="0" smtClean="0"/>
              <a:t>: </a:t>
            </a:r>
            <a:endParaRPr lang="en-GB" dirty="0"/>
          </a:p>
        </p:txBody>
      </p:sp>
      <p:sp>
        <p:nvSpPr>
          <p:cNvPr id="3" name="Content Placeholder 2"/>
          <p:cNvSpPr>
            <a:spLocks noGrp="1"/>
          </p:cNvSpPr>
          <p:nvPr>
            <p:ph idx="1"/>
          </p:nvPr>
        </p:nvSpPr>
        <p:spPr>
          <a:xfrm>
            <a:off x="107504" y="908720"/>
            <a:ext cx="8856984" cy="5832648"/>
          </a:xfrm>
        </p:spPr>
        <p:txBody>
          <a:bodyPr>
            <a:normAutofit/>
          </a:bodyPr>
          <a:lstStyle/>
          <a:p>
            <a:pPr marL="571500" indent="-571500">
              <a:buFont typeface="+mj-lt"/>
              <a:buAutoNum type="romanLcPeriod"/>
            </a:pPr>
            <a:r>
              <a:rPr lang="en-GB" sz="3600" dirty="0" smtClean="0"/>
              <a:t>Incorporates assessment into lessons and courses. </a:t>
            </a:r>
          </a:p>
          <a:p>
            <a:pPr marL="571500" indent="-571500">
              <a:buFont typeface="+mj-lt"/>
              <a:buAutoNum type="romanLcPeriod"/>
            </a:pPr>
            <a:r>
              <a:rPr lang="en-GB" sz="3600" dirty="0" smtClean="0"/>
              <a:t>Uses a varied and appropriate range of approaches to assess learners’ performance.</a:t>
            </a:r>
          </a:p>
          <a:p>
            <a:pPr marL="571500" indent="-571500">
              <a:buFont typeface="+mj-lt"/>
              <a:buAutoNum type="romanLcPeriod"/>
            </a:pPr>
            <a:r>
              <a:rPr lang="en-GB" sz="3600" dirty="0" smtClean="0"/>
              <a:t>Demonstrates a clear understanding of assessment principles and is able to plan and incorporate effective assessment procedures into courses and lessons. Shares knowledge with others.</a:t>
            </a:r>
          </a:p>
        </p:txBody>
      </p:sp>
    </p:spTree>
    <p:extLst>
      <p:ext uri="{BB962C8B-B14F-4D97-AF65-F5344CB8AC3E}">
        <p14:creationId xmlns:p14="http://schemas.microsoft.com/office/powerpoint/2010/main" val="3958090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579296" cy="850106"/>
          </a:xfrm>
        </p:spPr>
        <p:txBody>
          <a:bodyPr>
            <a:normAutofit fontScale="90000"/>
          </a:bodyPr>
          <a:lstStyle/>
          <a:p>
            <a:r>
              <a:rPr lang="en-GB" b="1" dirty="0" smtClean="0"/>
              <a:t>Learning, development and innovation</a:t>
            </a:r>
            <a:r>
              <a:rPr lang="en-GB" dirty="0" smtClean="0"/>
              <a:t>:</a:t>
            </a:r>
            <a:endParaRPr lang="en-GB" dirty="0"/>
          </a:p>
        </p:txBody>
      </p:sp>
      <p:sp>
        <p:nvSpPr>
          <p:cNvPr id="3" name="Content Placeholder 2"/>
          <p:cNvSpPr>
            <a:spLocks noGrp="1"/>
          </p:cNvSpPr>
          <p:nvPr>
            <p:ph idx="1"/>
          </p:nvPr>
        </p:nvSpPr>
        <p:spPr>
          <a:xfrm>
            <a:off x="107504" y="908720"/>
            <a:ext cx="8856984" cy="5832648"/>
          </a:xfrm>
        </p:spPr>
        <p:txBody>
          <a:bodyPr>
            <a:noAutofit/>
          </a:bodyPr>
          <a:lstStyle/>
          <a:p>
            <a:pPr marL="361950" indent="-361950">
              <a:buFont typeface="+mj-lt"/>
              <a:buAutoNum type="romanLcPeriod"/>
            </a:pPr>
            <a:r>
              <a:rPr lang="en-GB" sz="3600" dirty="0" smtClean="0"/>
              <a:t>Invites learners’ feedback and takes this into account in own evaluation of lessons. Uses insights gained to inform future planning. </a:t>
            </a:r>
          </a:p>
          <a:p>
            <a:pPr marL="361950" indent="-361950">
              <a:buFont typeface="+mj-lt"/>
              <a:buAutoNum type="romanLcPeriod"/>
            </a:pPr>
            <a:r>
              <a:rPr lang="en-GB" sz="3600" dirty="0" smtClean="0"/>
              <a:t>Invites learners’ feedback and takes this into account in own evaluation of lessons. Uses insights gained to inform future planning. </a:t>
            </a:r>
          </a:p>
          <a:p>
            <a:pPr marL="361950" indent="-361950">
              <a:buFont typeface="+mj-lt"/>
              <a:buAutoNum type="romanLcPeriod"/>
            </a:pPr>
            <a:r>
              <a:rPr lang="en-GB" sz="3600" dirty="0" smtClean="0"/>
              <a:t>Uses a range of tools to evaluate success of lessons and courses. Shares findings with </a:t>
            </a:r>
            <a:r>
              <a:rPr lang="en-GB" sz="3600" dirty="0" err="1" smtClean="0"/>
              <a:t>others.Uses</a:t>
            </a:r>
            <a:r>
              <a:rPr lang="en-GB" sz="3600" dirty="0" smtClean="0"/>
              <a:t> this to inform future planning. </a:t>
            </a:r>
            <a:endParaRPr lang="en-GB" sz="3600" dirty="0"/>
          </a:p>
        </p:txBody>
      </p:sp>
    </p:spTree>
    <p:extLst>
      <p:ext uri="{BB962C8B-B14F-4D97-AF65-F5344CB8AC3E}">
        <p14:creationId xmlns:p14="http://schemas.microsoft.com/office/powerpoint/2010/main" val="3958090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1736</Words>
  <Application>Microsoft Office PowerPoint</Application>
  <PresentationFormat>On-screen Show (4:3)</PresentationFormat>
  <Paragraphs>90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Course and lesson planning</vt:lpstr>
      <vt:lpstr>1. Establishing learner need: </vt:lpstr>
      <vt:lpstr>2. Aims and objectives: </vt:lpstr>
      <vt:lpstr>3. Learner training: </vt:lpstr>
      <vt:lpstr>4. Content and tasks</vt:lpstr>
      <vt:lpstr>5. Materials and resources: </vt:lpstr>
      <vt:lpstr>6. Assessment of learners: </vt:lpstr>
      <vt:lpstr>Learning, development and innovation:</vt:lpstr>
      <vt:lpstr>CLASSROOM MANAGEMENT SKILLS</vt:lpstr>
      <vt:lpstr>1. Managing the learning environment</vt:lpstr>
      <vt:lpstr>2. Managing interaction</vt:lpstr>
      <vt:lpstr>3. Managing the lesson and activities</vt:lpstr>
      <vt:lpstr>4. Managing relationships and behaviour</vt:lpstr>
      <vt:lpstr>5. Managing oneself</vt:lpstr>
      <vt:lpstr>6. Managing feedback</vt:lpstr>
      <vt:lpstr>7. Learning, developing and innovating</vt:lpstr>
      <vt:lpstr>SKILL USING LEARNING TECHNOLOGIES</vt:lpstr>
      <vt:lpstr>1. Setting up the classroom</vt:lpstr>
      <vt:lpstr>2. Managing the IWB classroom</vt:lpstr>
      <vt:lpstr>3. Managing the laptop/ fixed computer classroom</vt:lpstr>
      <vt:lpstr>4. Exploiting learning technology resources</vt:lpstr>
      <vt:lpstr>5. Creating lesson materials</vt:lpstr>
      <vt:lpstr>6. Troubleshooting</vt:lpstr>
      <vt:lpstr>7. Learning, developing and innovating</vt:lpstr>
      <vt:lpstr>SUBJECT KNOWLEDGE</vt:lpstr>
      <vt:lpstr>1. Knowledge of the language and research skills</vt:lpstr>
      <vt:lpstr>2. Selection and grading of language</vt:lpstr>
      <vt:lpstr>3. Focus on and practice of language and supporting understanding</vt:lpstr>
      <vt:lpstr>4. Developing understanding and use of spoken language </vt:lpstr>
      <vt:lpstr>5. Developing understanding and use of written language </vt:lpstr>
      <vt:lpstr>6. Response to learner contributions</vt:lpstr>
      <vt:lpstr>7. Learning, developing and innovating</vt:lpstr>
      <vt:lpstr>PowerPoint Presentation</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MAMALIK</dc:creator>
  <cp:lastModifiedBy>Dr MAMALIK</cp:lastModifiedBy>
  <cp:revision>8</cp:revision>
  <dcterms:created xsi:type="dcterms:W3CDTF">2020-03-24T07:31:49Z</dcterms:created>
  <dcterms:modified xsi:type="dcterms:W3CDTF">2020-03-24T08:56:00Z</dcterms:modified>
</cp:coreProperties>
</file>