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6" r:id="rId4"/>
    <p:sldId id="259" r:id="rId5"/>
    <p:sldId id="265" r:id="rId6"/>
    <p:sldId id="260" r:id="rId7"/>
    <p:sldId id="261" r:id="rId8"/>
    <p:sldId id="262"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76CD02C-B744-4C56-A4A2-5311399546C9}" type="datetimeFigureOut">
              <a:rPr lang="en-US" smtClean="0"/>
              <a:t>10/31/2020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B02D3C-F499-43CC-A4B0-DE82898A1D35}" type="slidenum">
              <a:rPr lang="en-US" smtClean="0"/>
              <a:t>‹#›</a:t>
            </a:fld>
            <a:endParaRPr lang="en-US"/>
          </a:p>
        </p:txBody>
      </p:sp>
    </p:spTree>
    <p:extLst>
      <p:ext uri="{BB962C8B-B14F-4D97-AF65-F5344CB8AC3E}">
        <p14:creationId xmlns:p14="http://schemas.microsoft.com/office/powerpoint/2010/main" val="1887642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6CD02C-B744-4C56-A4A2-5311399546C9}" type="datetimeFigureOut">
              <a:rPr lang="en-US" smtClean="0"/>
              <a:t>10/31/2020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B02D3C-F499-43CC-A4B0-DE82898A1D35}" type="slidenum">
              <a:rPr lang="en-US" smtClean="0"/>
              <a:t>‹#›</a:t>
            </a:fld>
            <a:endParaRPr lang="en-US"/>
          </a:p>
        </p:txBody>
      </p:sp>
    </p:spTree>
    <p:extLst>
      <p:ext uri="{BB962C8B-B14F-4D97-AF65-F5344CB8AC3E}">
        <p14:creationId xmlns:p14="http://schemas.microsoft.com/office/powerpoint/2010/main" val="206374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6CD02C-B744-4C56-A4A2-5311399546C9}" type="datetimeFigureOut">
              <a:rPr lang="en-US" smtClean="0"/>
              <a:t>10/31/2020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B02D3C-F499-43CC-A4B0-DE82898A1D35}" type="slidenum">
              <a:rPr lang="en-US" smtClean="0"/>
              <a:t>‹#›</a:t>
            </a:fld>
            <a:endParaRPr lang="en-US"/>
          </a:p>
        </p:txBody>
      </p:sp>
    </p:spTree>
    <p:extLst>
      <p:ext uri="{BB962C8B-B14F-4D97-AF65-F5344CB8AC3E}">
        <p14:creationId xmlns:p14="http://schemas.microsoft.com/office/powerpoint/2010/main" val="1961611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6CD02C-B744-4C56-A4A2-5311399546C9}" type="datetimeFigureOut">
              <a:rPr lang="en-US" smtClean="0"/>
              <a:t>10/31/2020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B02D3C-F499-43CC-A4B0-DE82898A1D35}" type="slidenum">
              <a:rPr lang="en-US" smtClean="0"/>
              <a:t>‹#›</a:t>
            </a:fld>
            <a:endParaRPr lang="en-US"/>
          </a:p>
        </p:txBody>
      </p:sp>
    </p:spTree>
    <p:extLst>
      <p:ext uri="{BB962C8B-B14F-4D97-AF65-F5344CB8AC3E}">
        <p14:creationId xmlns:p14="http://schemas.microsoft.com/office/powerpoint/2010/main" val="1434424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6CD02C-B744-4C56-A4A2-5311399546C9}" type="datetimeFigureOut">
              <a:rPr lang="en-US" smtClean="0"/>
              <a:t>10/31/2020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B02D3C-F499-43CC-A4B0-DE82898A1D35}" type="slidenum">
              <a:rPr lang="en-US" smtClean="0"/>
              <a:t>‹#›</a:t>
            </a:fld>
            <a:endParaRPr lang="en-US"/>
          </a:p>
        </p:txBody>
      </p:sp>
    </p:spTree>
    <p:extLst>
      <p:ext uri="{BB962C8B-B14F-4D97-AF65-F5344CB8AC3E}">
        <p14:creationId xmlns:p14="http://schemas.microsoft.com/office/powerpoint/2010/main" val="2512673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76CD02C-B744-4C56-A4A2-5311399546C9}" type="datetimeFigureOut">
              <a:rPr lang="en-US" smtClean="0"/>
              <a:t>10/31/2020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B02D3C-F499-43CC-A4B0-DE82898A1D35}" type="slidenum">
              <a:rPr lang="en-US" smtClean="0"/>
              <a:t>‹#›</a:t>
            </a:fld>
            <a:endParaRPr lang="en-US"/>
          </a:p>
        </p:txBody>
      </p:sp>
    </p:spTree>
    <p:extLst>
      <p:ext uri="{BB962C8B-B14F-4D97-AF65-F5344CB8AC3E}">
        <p14:creationId xmlns:p14="http://schemas.microsoft.com/office/powerpoint/2010/main" val="4118789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76CD02C-B744-4C56-A4A2-5311399546C9}" type="datetimeFigureOut">
              <a:rPr lang="en-US" smtClean="0"/>
              <a:t>10/31/2020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B02D3C-F499-43CC-A4B0-DE82898A1D35}" type="slidenum">
              <a:rPr lang="en-US" smtClean="0"/>
              <a:t>‹#›</a:t>
            </a:fld>
            <a:endParaRPr lang="en-US"/>
          </a:p>
        </p:txBody>
      </p:sp>
    </p:spTree>
    <p:extLst>
      <p:ext uri="{BB962C8B-B14F-4D97-AF65-F5344CB8AC3E}">
        <p14:creationId xmlns:p14="http://schemas.microsoft.com/office/powerpoint/2010/main" val="1677849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76CD02C-B744-4C56-A4A2-5311399546C9}" type="datetimeFigureOut">
              <a:rPr lang="en-US" smtClean="0"/>
              <a:t>10/31/2020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B02D3C-F499-43CC-A4B0-DE82898A1D35}" type="slidenum">
              <a:rPr lang="en-US" smtClean="0"/>
              <a:t>‹#›</a:t>
            </a:fld>
            <a:endParaRPr lang="en-US"/>
          </a:p>
        </p:txBody>
      </p:sp>
    </p:spTree>
    <p:extLst>
      <p:ext uri="{BB962C8B-B14F-4D97-AF65-F5344CB8AC3E}">
        <p14:creationId xmlns:p14="http://schemas.microsoft.com/office/powerpoint/2010/main" val="98914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6CD02C-B744-4C56-A4A2-5311399546C9}" type="datetimeFigureOut">
              <a:rPr lang="en-US" smtClean="0"/>
              <a:t>10/31/2020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B02D3C-F499-43CC-A4B0-DE82898A1D35}" type="slidenum">
              <a:rPr lang="en-US" smtClean="0"/>
              <a:t>‹#›</a:t>
            </a:fld>
            <a:endParaRPr lang="en-US"/>
          </a:p>
        </p:txBody>
      </p:sp>
    </p:spTree>
    <p:extLst>
      <p:ext uri="{BB962C8B-B14F-4D97-AF65-F5344CB8AC3E}">
        <p14:creationId xmlns:p14="http://schemas.microsoft.com/office/powerpoint/2010/main" val="3679962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6CD02C-B744-4C56-A4A2-5311399546C9}" type="datetimeFigureOut">
              <a:rPr lang="en-US" smtClean="0"/>
              <a:t>10/31/2020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B02D3C-F499-43CC-A4B0-DE82898A1D35}" type="slidenum">
              <a:rPr lang="en-US" smtClean="0"/>
              <a:t>‹#›</a:t>
            </a:fld>
            <a:endParaRPr lang="en-US"/>
          </a:p>
        </p:txBody>
      </p:sp>
    </p:spTree>
    <p:extLst>
      <p:ext uri="{BB962C8B-B14F-4D97-AF65-F5344CB8AC3E}">
        <p14:creationId xmlns:p14="http://schemas.microsoft.com/office/powerpoint/2010/main" val="1884811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6CD02C-B744-4C56-A4A2-5311399546C9}" type="datetimeFigureOut">
              <a:rPr lang="en-US" smtClean="0"/>
              <a:t>10/31/2020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B02D3C-F499-43CC-A4B0-DE82898A1D35}" type="slidenum">
              <a:rPr lang="en-US" smtClean="0"/>
              <a:t>‹#›</a:t>
            </a:fld>
            <a:endParaRPr lang="en-US"/>
          </a:p>
        </p:txBody>
      </p:sp>
    </p:spTree>
    <p:extLst>
      <p:ext uri="{BB962C8B-B14F-4D97-AF65-F5344CB8AC3E}">
        <p14:creationId xmlns:p14="http://schemas.microsoft.com/office/powerpoint/2010/main" val="2191631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6CD02C-B744-4C56-A4A2-5311399546C9}" type="datetimeFigureOut">
              <a:rPr lang="en-US" smtClean="0"/>
              <a:t>10/31/2020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B02D3C-F499-43CC-A4B0-DE82898A1D35}" type="slidenum">
              <a:rPr lang="en-US" smtClean="0"/>
              <a:t>‹#›</a:t>
            </a:fld>
            <a:endParaRPr lang="en-US"/>
          </a:p>
        </p:txBody>
      </p:sp>
    </p:spTree>
    <p:extLst>
      <p:ext uri="{BB962C8B-B14F-4D97-AF65-F5344CB8AC3E}">
        <p14:creationId xmlns:p14="http://schemas.microsoft.com/office/powerpoint/2010/main" val="21031904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0456" y="1893195"/>
            <a:ext cx="11500834" cy="3785652"/>
          </a:xfrm>
          <a:prstGeom prst="rect">
            <a:avLst/>
          </a:prstGeom>
          <a:noFill/>
        </p:spPr>
        <p:txBody>
          <a:bodyPr wrap="square" rtlCol="0">
            <a:spAutoFit/>
          </a:bodyPr>
          <a:lstStyle/>
          <a:p>
            <a:r>
              <a:rPr lang="en-US" sz="4000" b="1" dirty="0" smtClean="0">
                <a:latin typeface="Times New Roman" pitchFamily="18" charset="0"/>
                <a:cs typeface="Times New Roman" pitchFamily="18" charset="0"/>
              </a:rPr>
              <a:t>Subject:		</a:t>
            </a:r>
            <a:r>
              <a:rPr lang="en-US" sz="4000" dirty="0" smtClean="0">
                <a:latin typeface="Times New Roman" pitchFamily="18" charset="0"/>
                <a:cs typeface="Times New Roman" pitchFamily="18" charset="0"/>
              </a:rPr>
              <a:t>Statistics</a:t>
            </a:r>
            <a:br>
              <a:rPr lang="en-US" sz="4000" dirty="0" smtClean="0">
                <a:latin typeface="Times New Roman" pitchFamily="18" charset="0"/>
                <a:cs typeface="Times New Roman" pitchFamily="18" charset="0"/>
              </a:rPr>
            </a:br>
            <a:r>
              <a:rPr lang="en-US" sz="4000" b="1" dirty="0" smtClean="0">
                <a:latin typeface="Times New Roman" pitchFamily="18" charset="0"/>
                <a:cs typeface="Times New Roman" pitchFamily="18" charset="0"/>
              </a:rPr>
              <a:t>Class:</a:t>
            </a:r>
            <a:r>
              <a:rPr lang="en-US" sz="4000" dirty="0">
                <a:latin typeface="Times New Roman" pitchFamily="18" charset="0"/>
                <a:cs typeface="Times New Roman" pitchFamily="18" charset="0"/>
              </a:rPr>
              <a:t>	</a:t>
            </a:r>
            <a:r>
              <a:rPr lang="en-US" sz="4000" dirty="0" smtClean="0">
                <a:latin typeface="Times New Roman" pitchFamily="18" charset="0"/>
                <a:cs typeface="Times New Roman" pitchFamily="18" charset="0"/>
              </a:rPr>
              <a:t>	BS 3</a:t>
            </a:r>
            <a:r>
              <a:rPr lang="en-US" sz="4000" baseline="30000" dirty="0" smtClean="0">
                <a:latin typeface="Times New Roman" pitchFamily="18" charset="0"/>
                <a:cs typeface="Times New Roman" pitchFamily="18" charset="0"/>
              </a:rPr>
              <a:t>rd</a:t>
            </a:r>
            <a:r>
              <a:rPr lang="en-US" sz="4000" dirty="0" smtClean="0">
                <a:latin typeface="Times New Roman" pitchFamily="18" charset="0"/>
                <a:cs typeface="Times New Roman" pitchFamily="18" charset="0"/>
              </a:rPr>
              <a:t> (Food Science)</a:t>
            </a:r>
            <a:br>
              <a:rPr lang="en-US" sz="4000" dirty="0" smtClean="0">
                <a:latin typeface="Times New Roman" pitchFamily="18" charset="0"/>
                <a:cs typeface="Times New Roman" pitchFamily="18" charset="0"/>
              </a:rPr>
            </a:br>
            <a:r>
              <a:rPr lang="en-US" sz="4000" b="1" dirty="0" smtClean="0">
                <a:latin typeface="Times New Roman" pitchFamily="18" charset="0"/>
                <a:cs typeface="Times New Roman" pitchFamily="18" charset="0"/>
              </a:rPr>
              <a:t>Lecture:</a:t>
            </a:r>
            <a:r>
              <a:rPr lang="en-US" sz="4000" dirty="0" smtClean="0">
                <a:latin typeface="Times New Roman" pitchFamily="18" charset="0"/>
                <a:cs typeface="Times New Roman" pitchFamily="18" charset="0"/>
              </a:rPr>
              <a:t>	</a:t>
            </a:r>
            <a:r>
              <a:rPr lang="en-US" sz="4000" dirty="0" smtClean="0">
                <a:latin typeface="Times New Roman" pitchFamily="18" charset="0"/>
                <a:cs typeface="Times New Roman" pitchFamily="18" charset="0"/>
              </a:rPr>
              <a:t>3</a:t>
            </a:r>
            <a:r>
              <a:rPr lang="en-US" sz="4000" baseline="30000" dirty="0" smtClean="0">
                <a:latin typeface="Times New Roman" pitchFamily="18" charset="0"/>
                <a:cs typeface="Times New Roman" pitchFamily="18" charset="0"/>
              </a:rPr>
              <a:t>rd</a:t>
            </a:r>
            <a:r>
              <a:rPr lang="en-US" sz="4000" dirty="0" smtClean="0">
                <a:latin typeface="Times New Roman" pitchFamily="18" charset="0"/>
                <a:cs typeface="Times New Roman" pitchFamily="18" charset="0"/>
              </a:rPr>
              <a:t> </a:t>
            </a:r>
            <a:r>
              <a:rPr lang="en-US" sz="4000" dirty="0" smtClean="0">
                <a:latin typeface="Times New Roman" pitchFamily="18" charset="0"/>
                <a:cs typeface="Times New Roman" pitchFamily="18" charset="0"/>
              </a:rPr>
              <a:t> </a:t>
            </a:r>
            <a:r>
              <a:rPr lang="en-US" sz="4000" dirty="0" smtClean="0">
                <a:latin typeface="Times New Roman" pitchFamily="18" charset="0"/>
                <a:cs typeface="Times New Roman" pitchFamily="18" charset="0"/>
              </a:rPr>
              <a:t>week </a:t>
            </a:r>
            <a:br>
              <a:rPr lang="en-US" sz="4000" dirty="0" smtClean="0">
                <a:latin typeface="Times New Roman" pitchFamily="18" charset="0"/>
                <a:cs typeface="Times New Roman" pitchFamily="18" charset="0"/>
              </a:rPr>
            </a:br>
            <a:r>
              <a:rPr lang="en-US" sz="4000" b="1" dirty="0" smtClean="0">
                <a:latin typeface="Times New Roman" pitchFamily="18" charset="0"/>
                <a:cs typeface="Times New Roman" pitchFamily="18" charset="0"/>
              </a:rPr>
              <a:t>Topic:</a:t>
            </a:r>
            <a:r>
              <a:rPr lang="en-US" sz="4000" dirty="0">
                <a:latin typeface="Times New Roman" pitchFamily="18" charset="0"/>
                <a:cs typeface="Times New Roman" pitchFamily="18" charset="0"/>
              </a:rPr>
              <a:t>	</a:t>
            </a:r>
            <a:r>
              <a:rPr lang="en-US" sz="4000" dirty="0" smtClean="0">
                <a:latin typeface="Times New Roman" pitchFamily="18" charset="0"/>
                <a:cs typeface="Times New Roman" pitchFamily="18" charset="0"/>
              </a:rPr>
              <a:t>	</a:t>
            </a:r>
            <a:r>
              <a:rPr lang="en-US" sz="4000" dirty="0" smtClean="0">
                <a:latin typeface="Times New Roman" pitchFamily="18" charset="0"/>
                <a:cs typeface="Times New Roman" pitchFamily="18" charset="0"/>
              </a:rPr>
              <a:t>Presentation of Data</a:t>
            </a: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endParaRPr lang="en-US" sz="4000" dirty="0"/>
          </a:p>
        </p:txBody>
      </p:sp>
    </p:spTree>
    <p:extLst>
      <p:ext uri="{BB962C8B-B14F-4D97-AF65-F5344CB8AC3E}">
        <p14:creationId xmlns:p14="http://schemas.microsoft.com/office/powerpoint/2010/main" val="176777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4546" y="283335"/>
            <a:ext cx="11745533" cy="3508653"/>
          </a:xfrm>
          <a:prstGeom prst="rect">
            <a:avLst/>
          </a:prstGeom>
          <a:noFill/>
        </p:spPr>
        <p:txBody>
          <a:bodyPr wrap="square" rtlCol="0">
            <a:spAutoFit/>
          </a:bodyPr>
          <a:lstStyle/>
          <a:p>
            <a:pPr algn="just">
              <a:lnSpc>
                <a:spcPct val="150000"/>
              </a:lnSpc>
            </a:pPr>
            <a:r>
              <a:rPr lang="en-US" sz="2800" b="1" dirty="0" smtClean="0">
                <a:latin typeface="Times New Roman" panose="02020603050405020304" pitchFamily="18" charset="0"/>
                <a:cs typeface="Times New Roman" panose="02020603050405020304" pitchFamily="18" charset="0"/>
              </a:rPr>
              <a:t>Quantitative Data</a:t>
            </a:r>
          </a:p>
          <a:p>
            <a:pPr algn="just">
              <a:lnSpc>
                <a:spcPct val="150000"/>
              </a:lnSpc>
            </a:pPr>
            <a:r>
              <a:rPr lang="en-US" sz="2400" dirty="0" smtClean="0">
                <a:latin typeface="Times New Roman" panose="02020603050405020304" pitchFamily="18" charset="0"/>
                <a:cs typeface="Times New Roman" panose="02020603050405020304" pitchFamily="18" charset="0"/>
              </a:rPr>
              <a:t>When data are generated by counting and measurements, the obtained are called quantitative data. There are three ways of presenting quantitative data. </a:t>
            </a:r>
          </a:p>
          <a:p>
            <a:pPr marL="457200" indent="-457200" algn="just">
              <a:lnSpc>
                <a:spcPct val="150000"/>
              </a:lnSpc>
              <a:buFont typeface="+mj-lt"/>
              <a:buAutoNum type="arabicPeriod"/>
            </a:pPr>
            <a:r>
              <a:rPr lang="en-US" sz="2400" b="1" dirty="0" smtClean="0">
                <a:latin typeface="Times New Roman" panose="02020603050405020304" pitchFamily="18" charset="0"/>
                <a:cs typeface="Times New Roman" panose="02020603050405020304" pitchFamily="18" charset="0"/>
              </a:rPr>
              <a:t>Series of individual observations (Ungrouped Data)</a:t>
            </a:r>
          </a:p>
          <a:p>
            <a:pPr marL="457200" indent="-457200" algn="just">
              <a:lnSpc>
                <a:spcPct val="150000"/>
              </a:lnSpc>
              <a:buFont typeface="+mj-lt"/>
              <a:buAutoNum type="arabicPeriod"/>
            </a:pPr>
            <a:r>
              <a:rPr lang="en-US" sz="2400" b="1" dirty="0" smtClean="0">
                <a:latin typeface="Times New Roman" panose="02020603050405020304" pitchFamily="18" charset="0"/>
                <a:cs typeface="Times New Roman" panose="02020603050405020304" pitchFamily="18" charset="0"/>
              </a:rPr>
              <a:t>Discrete series</a:t>
            </a:r>
          </a:p>
          <a:p>
            <a:pPr marL="457200" indent="-457200" algn="just">
              <a:lnSpc>
                <a:spcPct val="150000"/>
              </a:lnSpc>
              <a:buFont typeface="+mj-lt"/>
              <a:buAutoNum type="arabicPeriod"/>
            </a:pPr>
            <a:r>
              <a:rPr lang="en-US" sz="2400" b="1" dirty="0" smtClean="0">
                <a:latin typeface="Times New Roman" panose="02020603050405020304" pitchFamily="18" charset="0"/>
                <a:cs typeface="Times New Roman" panose="02020603050405020304" pitchFamily="18" charset="0"/>
              </a:rPr>
              <a:t>Frequency distribution (Grouped Data)</a:t>
            </a:r>
          </a:p>
        </p:txBody>
      </p:sp>
    </p:spTree>
    <p:extLst>
      <p:ext uri="{BB962C8B-B14F-4D97-AF65-F5344CB8AC3E}">
        <p14:creationId xmlns:p14="http://schemas.microsoft.com/office/powerpoint/2010/main" val="1634010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1972" y="283335"/>
            <a:ext cx="11359166" cy="5570756"/>
          </a:xfrm>
          <a:prstGeom prst="rect">
            <a:avLst/>
          </a:prstGeom>
          <a:noFill/>
        </p:spPr>
        <p:txBody>
          <a:bodyPr wrap="square" rtlCol="0">
            <a:spAutoFit/>
          </a:bodyPr>
          <a:lstStyle/>
          <a:p>
            <a:pPr marL="457200" indent="-457200" algn="just">
              <a:spcBef>
                <a:spcPts val="600"/>
              </a:spcBef>
              <a:spcAft>
                <a:spcPts val="600"/>
              </a:spcAft>
              <a:buFont typeface="+mj-lt"/>
              <a:buAutoNum type="arabicPeriod"/>
            </a:pPr>
            <a:r>
              <a:rPr lang="en-US" sz="3200" b="1" dirty="0" smtClean="0">
                <a:latin typeface="Times New Roman" panose="02020603050405020304" pitchFamily="18" charset="0"/>
                <a:cs typeface="Times New Roman" panose="02020603050405020304" pitchFamily="18" charset="0"/>
              </a:rPr>
              <a:t>Series of individual observations</a:t>
            </a:r>
          </a:p>
          <a:p>
            <a:pPr algn="just">
              <a:spcBef>
                <a:spcPts val="600"/>
              </a:spcBef>
              <a:spcAft>
                <a:spcPts val="600"/>
              </a:spcAft>
            </a:pPr>
            <a:r>
              <a:rPr lang="en-US" sz="2400" dirty="0" smtClean="0">
                <a:latin typeface="Times New Roman" panose="02020603050405020304" pitchFamily="18" charset="0"/>
                <a:cs typeface="Times New Roman" panose="02020603050405020304" pitchFamily="18" charset="0"/>
              </a:rPr>
              <a:t>When the data are collected, these are in the form of individual observation. These are also called raw data. When raw data arranged in order of ascending descending order of magnitude it is called an array of data or arrayed data. An array of data is known as series of individual observation.</a:t>
            </a:r>
          </a:p>
          <a:p>
            <a:pPr algn="just">
              <a:spcBef>
                <a:spcPts val="600"/>
              </a:spcBef>
              <a:spcAft>
                <a:spcPts val="600"/>
              </a:spcAft>
            </a:pPr>
            <a:r>
              <a:rPr lang="en-US" sz="2400" b="1" dirty="0" smtClean="0">
                <a:latin typeface="Times New Roman" panose="02020603050405020304" pitchFamily="18" charset="0"/>
                <a:cs typeface="Times New Roman" panose="02020603050405020304" pitchFamily="18" charset="0"/>
              </a:rPr>
              <a:t>Example </a:t>
            </a:r>
          </a:p>
          <a:p>
            <a:pPr algn="just">
              <a:spcBef>
                <a:spcPts val="600"/>
              </a:spcBef>
              <a:spcAft>
                <a:spcPts val="600"/>
              </a:spcAft>
            </a:pPr>
            <a:r>
              <a:rPr lang="en-US" sz="2400" dirty="0" smtClean="0">
                <a:latin typeface="Times New Roman" panose="02020603050405020304" pitchFamily="18" charset="0"/>
                <a:cs typeface="Times New Roman" panose="02020603050405020304" pitchFamily="18" charset="0"/>
              </a:rPr>
              <a:t>Suppose we asked 10 students about their marks in English test. Their responses are recorded below in raw form</a:t>
            </a:r>
          </a:p>
          <a:p>
            <a:pPr algn="just">
              <a:spcBef>
                <a:spcPts val="600"/>
              </a:spcBef>
              <a:spcAft>
                <a:spcPts val="600"/>
              </a:spcAft>
            </a:pPr>
            <a:r>
              <a:rPr lang="en-US" sz="2400" b="1" dirty="0" smtClean="0">
                <a:latin typeface="Times New Roman" panose="02020603050405020304" pitchFamily="18" charset="0"/>
                <a:cs typeface="Times New Roman" panose="02020603050405020304" pitchFamily="18" charset="0"/>
              </a:rPr>
              <a:t>30, 40, 30, 40, 50, 40, 50, 50, 40, 40.</a:t>
            </a:r>
          </a:p>
          <a:p>
            <a:pPr algn="just">
              <a:spcBef>
                <a:spcPts val="600"/>
              </a:spcBef>
              <a:spcAft>
                <a:spcPts val="600"/>
              </a:spcAft>
            </a:pPr>
            <a:r>
              <a:rPr lang="en-US" sz="2400" dirty="0" smtClean="0">
                <a:latin typeface="Times New Roman" panose="02020603050405020304" pitchFamily="18" charset="0"/>
                <a:cs typeface="Times New Roman" panose="02020603050405020304" pitchFamily="18" charset="0"/>
              </a:rPr>
              <a:t>Raw data when arranged in ascending order become arrayed data or series of individual observations. The array of above data is as follows</a:t>
            </a:r>
          </a:p>
          <a:p>
            <a:pPr algn="just">
              <a:spcBef>
                <a:spcPts val="600"/>
              </a:spcBef>
              <a:spcAft>
                <a:spcPts val="600"/>
              </a:spcAft>
            </a:pPr>
            <a:r>
              <a:rPr lang="en-US" sz="2400" b="1" dirty="0" smtClean="0">
                <a:latin typeface="Times New Roman" panose="02020603050405020304" pitchFamily="18" charset="0"/>
                <a:cs typeface="Times New Roman" panose="02020603050405020304" pitchFamily="18" charset="0"/>
              </a:rPr>
              <a:t>30, 30, 40, 40, 40, 40, 40, 50, 50, 50.</a:t>
            </a:r>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5945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6214" y="334851"/>
            <a:ext cx="11603865" cy="5047536"/>
          </a:xfrm>
          <a:prstGeom prst="rect">
            <a:avLst/>
          </a:prstGeom>
          <a:noFill/>
        </p:spPr>
        <p:txBody>
          <a:bodyPr wrap="square" rtlCol="0">
            <a:spAutoFit/>
          </a:bodyPr>
          <a:lstStyle/>
          <a:p>
            <a:pPr marL="514350" indent="-514350" algn="just">
              <a:spcBef>
                <a:spcPts val="600"/>
              </a:spcBef>
              <a:spcAft>
                <a:spcPts val="600"/>
              </a:spcAft>
              <a:buFont typeface="+mj-lt"/>
              <a:buAutoNum type="arabicPeriod" startAt="2"/>
            </a:pPr>
            <a:r>
              <a:rPr lang="en-US" sz="3200" b="1" dirty="0" smtClean="0">
                <a:latin typeface="Times New Roman" panose="02020603050405020304" pitchFamily="18" charset="0"/>
                <a:cs typeface="Times New Roman" panose="02020603050405020304" pitchFamily="18" charset="0"/>
              </a:rPr>
              <a:t>Discrete Frequency Distribution</a:t>
            </a:r>
          </a:p>
          <a:p>
            <a:pPr algn="just">
              <a:spcBef>
                <a:spcPts val="600"/>
              </a:spcBef>
              <a:spcAft>
                <a:spcPts val="600"/>
              </a:spcAft>
            </a:pPr>
            <a:r>
              <a:rPr lang="en-US" sz="2400" dirty="0" smtClean="0">
                <a:latin typeface="Times New Roman" panose="02020603050405020304" pitchFamily="18" charset="0"/>
                <a:cs typeface="Times New Roman" panose="02020603050405020304" pitchFamily="18" charset="0"/>
              </a:rPr>
              <a:t>When variable is discrete, the observations obtained are called discrete data. Discrete data is generated by counting, therefore each and every observation is exact. When an observation is repeated it is counted, it is counted. The number for which the observation is repeated is called ‘frequency’ of that observation. The symbol ‘f’ is used for frequency and X is used for the observation.</a:t>
            </a:r>
          </a:p>
          <a:p>
            <a:pPr algn="just">
              <a:spcBef>
                <a:spcPts val="600"/>
              </a:spcBef>
              <a:spcAft>
                <a:spcPts val="600"/>
              </a:spcAft>
            </a:pPr>
            <a:r>
              <a:rPr lang="en-US" sz="2400" b="1" dirty="0" smtClean="0">
                <a:latin typeface="Times New Roman" panose="02020603050405020304" pitchFamily="18" charset="0"/>
                <a:cs typeface="Times New Roman" panose="02020603050405020304" pitchFamily="18" charset="0"/>
              </a:rPr>
              <a:t>Example</a:t>
            </a:r>
          </a:p>
          <a:p>
            <a:pPr algn="just">
              <a:spcBef>
                <a:spcPts val="600"/>
              </a:spcBef>
              <a:spcAft>
                <a:spcPts val="600"/>
              </a:spcAft>
            </a:pPr>
            <a:r>
              <a:rPr lang="en-US" sz="2400" dirty="0" smtClean="0">
                <a:latin typeface="Times New Roman" panose="02020603050405020304" pitchFamily="18" charset="0"/>
                <a:cs typeface="Times New Roman" panose="02020603050405020304" pitchFamily="18" charset="0"/>
              </a:rPr>
              <a:t>Suppose we have a raw data as below which are the numbers of students in ten classes of a school</a:t>
            </a:r>
          </a:p>
          <a:p>
            <a:pPr algn="just">
              <a:spcBef>
                <a:spcPts val="600"/>
              </a:spcBef>
              <a:spcAft>
                <a:spcPts val="600"/>
              </a:spcAft>
            </a:pPr>
            <a:r>
              <a:rPr lang="en-US" sz="2400" b="1" dirty="0" smtClean="0">
                <a:latin typeface="Times New Roman" panose="02020603050405020304" pitchFamily="18" charset="0"/>
                <a:cs typeface="Times New Roman" panose="02020603050405020304" pitchFamily="18" charset="0"/>
              </a:rPr>
              <a:t>30, 32, 30, 40, 42, 40, 32, 40, 32, 40. </a:t>
            </a:r>
          </a:p>
          <a:p>
            <a:pPr algn="just">
              <a:spcBef>
                <a:spcPts val="600"/>
              </a:spcBef>
              <a:spcAft>
                <a:spcPts val="600"/>
              </a:spcAft>
            </a:pPr>
            <a:r>
              <a:rPr lang="en-US" sz="2400" b="1" dirty="0" smtClean="0">
                <a:latin typeface="Times New Roman" panose="02020603050405020304" pitchFamily="18" charset="0"/>
                <a:cs typeface="Times New Roman" panose="02020603050405020304" pitchFamily="18" charset="0"/>
              </a:rPr>
              <a:t> </a:t>
            </a:r>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4298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92439" y="1416676"/>
            <a:ext cx="184731" cy="369332"/>
          </a:xfrm>
          <a:prstGeom prst="rect">
            <a:avLst/>
          </a:prstGeom>
          <a:noFill/>
        </p:spPr>
        <p:txBody>
          <a:bodyPr wrap="none" rtlCol="0">
            <a:spAutoFit/>
          </a:bodyPr>
          <a:lstStyle/>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188226862"/>
              </p:ext>
            </p:extLst>
          </p:nvPr>
        </p:nvGraphicFramePr>
        <p:xfrm>
          <a:off x="1400935" y="1897012"/>
          <a:ext cx="8128000" cy="2219960"/>
        </p:xfrm>
        <a:graphic>
          <a:graphicData uri="http://schemas.openxmlformats.org/drawingml/2006/table">
            <a:tbl>
              <a:tblPr firstRow="1" bandRow="1">
                <a:tableStyleId>{5C22544A-7EE6-4342-B048-85BDC9FD1C3A}</a:tableStyleId>
              </a:tblPr>
              <a:tblGrid>
                <a:gridCol w="4064000"/>
                <a:gridCol w="4064000"/>
              </a:tblGrid>
              <a:tr h="0">
                <a:tc>
                  <a:txBody>
                    <a:bodyPr/>
                    <a:lstStyle/>
                    <a:p>
                      <a:pPr algn="ctr"/>
                      <a:r>
                        <a:rPr lang="en-US" dirty="0" smtClean="0"/>
                        <a:t>Number of students X</a:t>
                      </a:r>
                      <a:endParaRPr lang="en-US" dirty="0"/>
                    </a:p>
                  </a:txBody>
                  <a:tcPr/>
                </a:tc>
                <a:tc>
                  <a:txBody>
                    <a:bodyPr/>
                    <a:lstStyle/>
                    <a:p>
                      <a:pPr algn="ctr"/>
                      <a:r>
                        <a:rPr lang="en-US" dirty="0" smtClean="0"/>
                        <a:t>Number of sections f</a:t>
                      </a:r>
                      <a:endParaRPr lang="en-US" dirty="0"/>
                    </a:p>
                  </a:txBody>
                  <a:tcPr/>
                </a:tc>
              </a:tr>
              <a:tr h="370840">
                <a:tc>
                  <a:txBody>
                    <a:bodyPr/>
                    <a:lstStyle/>
                    <a:p>
                      <a:pPr algn="ctr"/>
                      <a:r>
                        <a:rPr lang="en-US" dirty="0" smtClean="0"/>
                        <a:t>30</a:t>
                      </a:r>
                      <a:endParaRPr lang="en-US" dirty="0"/>
                    </a:p>
                  </a:txBody>
                  <a:tcPr/>
                </a:tc>
                <a:tc>
                  <a:txBody>
                    <a:bodyPr/>
                    <a:lstStyle/>
                    <a:p>
                      <a:pPr algn="ctr"/>
                      <a:r>
                        <a:rPr lang="en-US" dirty="0" smtClean="0"/>
                        <a:t>2</a:t>
                      </a:r>
                      <a:endParaRPr lang="en-US" dirty="0"/>
                    </a:p>
                  </a:txBody>
                  <a:tcPr/>
                </a:tc>
              </a:tr>
              <a:tr h="370840">
                <a:tc>
                  <a:txBody>
                    <a:bodyPr/>
                    <a:lstStyle/>
                    <a:p>
                      <a:pPr algn="ctr"/>
                      <a:r>
                        <a:rPr lang="en-US" dirty="0" smtClean="0"/>
                        <a:t>32</a:t>
                      </a:r>
                      <a:endParaRPr lang="en-US" dirty="0"/>
                    </a:p>
                  </a:txBody>
                  <a:tcPr/>
                </a:tc>
                <a:tc>
                  <a:txBody>
                    <a:bodyPr/>
                    <a:lstStyle/>
                    <a:p>
                      <a:pPr algn="ctr"/>
                      <a:r>
                        <a:rPr lang="en-US" dirty="0" smtClean="0"/>
                        <a:t>3</a:t>
                      </a:r>
                      <a:endParaRPr lang="en-US" dirty="0"/>
                    </a:p>
                  </a:txBody>
                  <a:tcPr/>
                </a:tc>
              </a:tr>
              <a:tr h="370840">
                <a:tc>
                  <a:txBody>
                    <a:bodyPr/>
                    <a:lstStyle/>
                    <a:p>
                      <a:pPr algn="ctr"/>
                      <a:r>
                        <a:rPr lang="en-US" dirty="0" smtClean="0"/>
                        <a:t>40</a:t>
                      </a:r>
                      <a:endParaRPr lang="en-US" dirty="0"/>
                    </a:p>
                  </a:txBody>
                  <a:tcPr/>
                </a:tc>
                <a:tc>
                  <a:txBody>
                    <a:bodyPr/>
                    <a:lstStyle/>
                    <a:p>
                      <a:pPr algn="ctr"/>
                      <a:r>
                        <a:rPr lang="en-US" dirty="0" smtClean="0"/>
                        <a:t>4</a:t>
                      </a:r>
                      <a:endParaRPr lang="en-US" dirty="0"/>
                    </a:p>
                  </a:txBody>
                  <a:tcPr/>
                </a:tc>
              </a:tr>
              <a:tr h="370840">
                <a:tc>
                  <a:txBody>
                    <a:bodyPr/>
                    <a:lstStyle/>
                    <a:p>
                      <a:pPr algn="ctr"/>
                      <a:r>
                        <a:rPr lang="en-US" dirty="0" smtClean="0"/>
                        <a:t>42</a:t>
                      </a:r>
                      <a:endParaRPr lang="en-US" dirty="0"/>
                    </a:p>
                  </a:txBody>
                  <a:tcPr/>
                </a:tc>
                <a:tc>
                  <a:txBody>
                    <a:bodyPr/>
                    <a:lstStyle/>
                    <a:p>
                      <a:pPr algn="ctr"/>
                      <a:r>
                        <a:rPr lang="en-US" dirty="0" smtClean="0"/>
                        <a:t>1</a:t>
                      </a:r>
                      <a:endParaRPr lang="en-US" dirty="0"/>
                    </a:p>
                  </a:txBody>
                  <a:tcPr/>
                </a:tc>
              </a:tr>
              <a:tr h="370840">
                <a:tc>
                  <a:txBody>
                    <a:bodyPr/>
                    <a:lstStyle/>
                    <a:p>
                      <a:pPr algn="ctr"/>
                      <a:r>
                        <a:rPr lang="en-US" dirty="0" smtClean="0"/>
                        <a:t>Total</a:t>
                      </a:r>
                      <a:endParaRPr lang="en-US" dirty="0"/>
                    </a:p>
                  </a:txBody>
                  <a:tcPr/>
                </a:tc>
                <a:tc>
                  <a:txBody>
                    <a:bodyPr/>
                    <a:lstStyle/>
                    <a:p>
                      <a:pPr algn="ctr"/>
                      <a:r>
                        <a:rPr lang="en-US" dirty="0" smtClean="0"/>
                        <a:t>10</a:t>
                      </a:r>
                      <a:endParaRPr lang="en-US" dirty="0"/>
                    </a:p>
                  </a:txBody>
                  <a:tcPr/>
                </a:tc>
              </a:tr>
            </a:tbl>
          </a:graphicData>
        </a:graphic>
      </p:graphicFrame>
      <p:sp>
        <p:nvSpPr>
          <p:cNvPr id="4" name="TextBox 3"/>
          <p:cNvSpPr txBox="1"/>
          <p:nvPr/>
        </p:nvSpPr>
        <p:spPr>
          <a:xfrm>
            <a:off x="309093" y="334851"/>
            <a:ext cx="11616744" cy="1754326"/>
          </a:xfrm>
          <a:prstGeom prst="rect">
            <a:avLst/>
          </a:prstGeom>
          <a:noFill/>
        </p:spPr>
        <p:txBody>
          <a:bodyPr wrap="square" rtlCol="0">
            <a:spAutoFit/>
          </a:bodyPr>
          <a:lstStyle/>
          <a:p>
            <a:pPr algn="just">
              <a:lnSpc>
                <a:spcPct val="150000"/>
              </a:lnSpc>
            </a:pPr>
            <a:r>
              <a:rPr lang="en-US" sz="2400" dirty="0" smtClean="0">
                <a:latin typeface="Times New Roman" panose="02020603050405020304" pitchFamily="18" charset="0"/>
                <a:cs typeface="Times New Roman" panose="02020603050405020304" pitchFamily="18" charset="0"/>
              </a:rPr>
              <a:t>The above information can be presented in the form of following table called discrete frequency distribution</a:t>
            </a:r>
          </a:p>
          <a:p>
            <a:pPr algn="just">
              <a:lnSpc>
                <a:spcPct val="150000"/>
              </a:lnSpc>
            </a:pPr>
            <a:endParaRPr lang="en-US" sz="2400" dirty="0"/>
          </a:p>
        </p:txBody>
      </p:sp>
      <p:sp>
        <p:nvSpPr>
          <p:cNvPr id="6" name="TextBox 5"/>
          <p:cNvSpPr txBox="1"/>
          <p:nvPr/>
        </p:nvSpPr>
        <p:spPr>
          <a:xfrm>
            <a:off x="437883" y="4559121"/>
            <a:ext cx="10972800" cy="1687963"/>
          </a:xfrm>
          <a:prstGeom prst="rect">
            <a:avLst/>
          </a:prstGeom>
          <a:noFill/>
        </p:spPr>
        <p:txBody>
          <a:bodyPr wrap="square" rtlCol="0">
            <a:spAutoFit/>
          </a:bodyPr>
          <a:lstStyle/>
          <a:p>
            <a:pPr algn="just">
              <a:lnSpc>
                <a:spcPct val="150000"/>
              </a:lnSpc>
            </a:pPr>
            <a:r>
              <a:rPr lang="en-US" sz="2400" dirty="0" smtClean="0">
                <a:latin typeface="Times New Roman" panose="02020603050405020304" pitchFamily="18" charset="0"/>
                <a:cs typeface="Times New Roman" panose="02020603050405020304" pitchFamily="18" charset="0"/>
              </a:rPr>
              <a:t>The above method of presenting data can only be used small data sets. In actual practice this method is not used when the observation is very large.</a:t>
            </a: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3166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1820" y="257577"/>
            <a:ext cx="11745532" cy="5262979"/>
          </a:xfrm>
          <a:prstGeom prst="rect">
            <a:avLst/>
          </a:prstGeom>
          <a:noFill/>
        </p:spPr>
        <p:txBody>
          <a:bodyPr wrap="square" rtlCol="0">
            <a:spAutoFit/>
          </a:bodyPr>
          <a:lstStyle/>
          <a:p>
            <a:pPr marL="514350" indent="-514350" algn="just">
              <a:lnSpc>
                <a:spcPct val="150000"/>
              </a:lnSpc>
              <a:buFont typeface="+mj-lt"/>
              <a:buAutoNum type="arabicPeriod" startAt="3"/>
            </a:pPr>
            <a:r>
              <a:rPr lang="en-US" sz="3200" b="1" dirty="0" smtClean="0">
                <a:latin typeface="Times New Roman" panose="02020603050405020304" pitchFamily="18" charset="0"/>
                <a:cs typeface="Times New Roman" panose="02020603050405020304" pitchFamily="18" charset="0"/>
              </a:rPr>
              <a:t>Frequency Distribution</a:t>
            </a:r>
          </a:p>
          <a:p>
            <a:pPr algn="just">
              <a:lnSpc>
                <a:spcPct val="150000"/>
              </a:lnSpc>
            </a:pPr>
            <a:r>
              <a:rPr lang="en-US" sz="2400" dirty="0" smtClean="0">
                <a:latin typeface="Times New Roman" panose="02020603050405020304" pitchFamily="18" charset="0"/>
                <a:cs typeface="Times New Roman" panose="02020603050405020304" pitchFamily="18" charset="0"/>
              </a:rPr>
              <a:t>We have discussed the classification and tabulation of data. An important method of summarizing and organizing quantitative data is the formation of a frequency distribution. </a:t>
            </a:r>
          </a:p>
          <a:p>
            <a:pPr algn="just">
              <a:lnSpc>
                <a:spcPct val="150000"/>
              </a:lnSpc>
            </a:pPr>
            <a:r>
              <a:rPr lang="en-US" sz="2400" dirty="0" smtClean="0">
                <a:latin typeface="Times New Roman" panose="02020603050405020304" pitchFamily="18" charset="0"/>
                <a:cs typeface="Times New Roman" panose="02020603050405020304" pitchFamily="18" charset="0"/>
              </a:rPr>
              <a:t>A frequency distribution is a tabular arrangement of data in which various items are arranged into classes and the number of items falling in each class (called class frequency) is stated. So data presented in the form of a frequency distribution are also called grouped data.</a:t>
            </a:r>
          </a:p>
          <a:p>
            <a:pPr algn="ctr">
              <a:lnSpc>
                <a:spcPct val="150000"/>
              </a:lnSpc>
            </a:pPr>
            <a:r>
              <a:rPr lang="en-US" sz="2400" b="1" dirty="0" smtClean="0">
                <a:latin typeface="Times New Roman" panose="02020603050405020304" pitchFamily="18" charset="0"/>
                <a:cs typeface="Times New Roman" panose="02020603050405020304" pitchFamily="18" charset="0"/>
              </a:rPr>
              <a:t>OR</a:t>
            </a:r>
          </a:p>
          <a:p>
            <a:pPr algn="just">
              <a:lnSpc>
                <a:spcPct val="150000"/>
              </a:lnSpc>
            </a:pPr>
            <a:r>
              <a:rPr lang="en-US" sz="2400" dirty="0" smtClean="0">
                <a:latin typeface="Times New Roman" panose="02020603050405020304" pitchFamily="18" charset="0"/>
                <a:cs typeface="Times New Roman" panose="02020603050405020304" pitchFamily="18" charset="0"/>
              </a:rPr>
              <a:t>The condensation of data into suitable number of classes, each class contacting the observation lie with in the class, is called frequency distribution or grouped data.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8440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4699" y="231820"/>
            <a:ext cx="11578107" cy="6155531"/>
          </a:xfrm>
          <a:prstGeom prst="rect">
            <a:avLst/>
          </a:prstGeom>
          <a:noFill/>
        </p:spPr>
        <p:txBody>
          <a:bodyPr wrap="square" rtlCol="0">
            <a:spAutoFit/>
          </a:bodyPr>
          <a:lstStyle/>
          <a:p>
            <a:pPr algn="just">
              <a:spcBef>
                <a:spcPts val="600"/>
              </a:spcBef>
              <a:spcAft>
                <a:spcPts val="600"/>
              </a:spcAft>
            </a:pPr>
            <a:r>
              <a:rPr lang="en-US" sz="2400" b="1" dirty="0" smtClean="0">
                <a:latin typeface="Times New Roman" panose="02020603050405020304" pitchFamily="18" charset="0"/>
                <a:cs typeface="Times New Roman" panose="02020603050405020304" pitchFamily="18" charset="0"/>
              </a:rPr>
              <a:t>Example</a:t>
            </a:r>
          </a:p>
          <a:p>
            <a:pPr algn="just">
              <a:spcBef>
                <a:spcPts val="600"/>
              </a:spcBef>
              <a:spcAft>
                <a:spcPts val="600"/>
              </a:spcAft>
            </a:pPr>
            <a:r>
              <a:rPr lang="en-US" sz="2000" dirty="0" smtClean="0">
                <a:latin typeface="Times New Roman" panose="02020603050405020304" pitchFamily="18" charset="0"/>
                <a:cs typeface="Times New Roman" panose="02020603050405020304" pitchFamily="18" charset="0"/>
              </a:rPr>
              <a:t>Let us consider the weights of 120 students at the Punjab University as given below</a:t>
            </a:r>
          </a:p>
          <a:p>
            <a:pPr algn="just">
              <a:spcBef>
                <a:spcPts val="600"/>
              </a:spcBef>
              <a:spcAft>
                <a:spcPts val="600"/>
              </a:spcAft>
            </a:pPr>
            <a:r>
              <a:rPr lang="en-US" sz="2000" dirty="0" smtClean="0">
                <a:latin typeface="Times New Roman" panose="02020603050405020304" pitchFamily="18" charset="0"/>
                <a:cs typeface="Times New Roman" panose="02020603050405020304" pitchFamily="18" charset="0"/>
              </a:rPr>
              <a:t>154, 141, 122, 130, 131, 174, 165, 156, 168, 182, 205, 171, 146, 158, 143, 151, 178, 147, 164, 167, 138, 139, 141, 176, 168, 171, 192, 124, 155, 166, 175, 207, 162, 218, 130, 133, 151, 152, 175, 166, 131, 141, 150, 164, 139, 154, 172, 133, 196, 132, 183, 173, 142, 144, 165, 132, 191, 190, 134, 150, 158, 136, 169, 152, 134, 159, 185, 135, 168, 186, 135, 140, 140, 187, 188, 140, 145, 146, 155, 172, 140, 144, 142, 150, 159, 144, 163, 162, 160, 157, 153, 145, 154, 145, 142, 148, 142, 143, 154, 143, 152, 165, 131, 144, 142, 146, 150, 178, 152, 161, 173, 162, 171.</a:t>
            </a:r>
          </a:p>
          <a:p>
            <a:pPr algn="just">
              <a:spcBef>
                <a:spcPts val="600"/>
              </a:spcBef>
              <a:spcAft>
                <a:spcPts val="600"/>
              </a:spcAft>
            </a:pPr>
            <a:r>
              <a:rPr lang="en-US" sz="2000" dirty="0" smtClean="0">
                <a:latin typeface="Times New Roman" panose="02020603050405020304" pitchFamily="18" charset="0"/>
                <a:cs typeface="Times New Roman" panose="02020603050405020304" pitchFamily="18" charset="0"/>
              </a:rPr>
              <a:t>It is difficult to draw any meaningful conclusions from such data. So we try to put this data in a form which easily be understood.</a:t>
            </a:r>
          </a:p>
          <a:p>
            <a:pPr algn="just">
              <a:spcBef>
                <a:spcPts val="600"/>
              </a:spcBef>
              <a:spcAft>
                <a:spcPts val="600"/>
              </a:spcAft>
            </a:pPr>
            <a:r>
              <a:rPr lang="en-US" sz="2000" dirty="0" smtClean="0">
                <a:latin typeface="Times New Roman" panose="02020603050405020304" pitchFamily="18" charset="0"/>
                <a:cs typeface="Times New Roman" panose="02020603050405020304" pitchFamily="18" charset="0"/>
              </a:rPr>
              <a:t>First we arrange the data in some order to make it more easier for construction of table</a:t>
            </a:r>
          </a:p>
          <a:p>
            <a:pPr algn="just">
              <a:spcBef>
                <a:spcPts val="600"/>
              </a:spcBef>
              <a:spcAft>
                <a:spcPts val="600"/>
              </a:spcAft>
            </a:pPr>
            <a:r>
              <a:rPr lang="en-US" sz="2000" dirty="0" smtClean="0">
                <a:latin typeface="Times New Roman" panose="02020603050405020304" pitchFamily="18" charset="0"/>
                <a:cs typeface="Times New Roman" panose="02020603050405020304" pitchFamily="18" charset="0"/>
              </a:rPr>
              <a:t>110, 120, 122, 122, 124, 130, 130, 131, 131, 131, 132, 132, 133, 133, 134, 134, 135, 135, 136, 138, 139, 139, 140, 140, 140, 140, 141, 141, 141, 142, 142, 142, 142, 142, 143, 143, 143, 144, 144, 144, 144, 145, 145, 145, 146, 146, 146, 146, 147, 148, 150, 150, 150, 150, 151, 151, 152, 152, 152, 152, 153, 154, 154, 154, 155, 155, 155, 156, 157, 158, 158, 158, 159, 159, 160, 161, 162, 162, 162, 163, 164, 165, 165, 165, 166, 166, 167, 168, 168, 168, 169, 171, 171, 171, 172, 172, 173, 173, 174, 175, 175, 176, 178, 178, 182, 183, 185, 186, 187, 188, 190, 191, 196, 198, 205, 207, 218.</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02888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3487" y="309093"/>
            <a:ext cx="11526591" cy="1754326"/>
          </a:xfrm>
          <a:prstGeom prst="rect">
            <a:avLst/>
          </a:prstGeom>
          <a:noFill/>
        </p:spPr>
        <p:txBody>
          <a:bodyPr wrap="square" rtlCol="0">
            <a:spAutoFit/>
          </a:bodyPr>
          <a:lstStyle/>
          <a:p>
            <a:pPr>
              <a:lnSpc>
                <a:spcPct val="150000"/>
              </a:lnSpc>
            </a:pPr>
            <a:r>
              <a:rPr lang="en-US" sz="2400" b="1" dirty="0" smtClean="0">
                <a:latin typeface="Times New Roman" panose="02020603050405020304" pitchFamily="18" charset="0"/>
                <a:cs typeface="Times New Roman" panose="02020603050405020304" pitchFamily="18" charset="0"/>
              </a:rPr>
              <a:t>Frequency Distribution</a:t>
            </a:r>
          </a:p>
          <a:p>
            <a:pPr>
              <a:lnSpc>
                <a:spcPct val="150000"/>
              </a:lnSpc>
            </a:pPr>
            <a:r>
              <a:rPr lang="en-US" sz="2400" dirty="0" smtClean="0">
                <a:latin typeface="Times New Roman" panose="02020603050405020304" pitchFamily="18" charset="0"/>
                <a:cs typeface="Times New Roman" panose="02020603050405020304" pitchFamily="18" charset="0"/>
              </a:rPr>
              <a:t>The frequency distribution of the above data can be displayed as follows</a:t>
            </a:r>
          </a:p>
          <a:p>
            <a:pPr>
              <a:lnSpc>
                <a:spcPct val="150000"/>
              </a:lnSpc>
            </a:pPr>
            <a:endParaRPr lang="en-US" sz="2400" dirty="0">
              <a:latin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183825209"/>
              </p:ext>
            </p:extLst>
          </p:nvPr>
        </p:nvGraphicFramePr>
        <p:xfrm>
          <a:off x="1632754" y="1698460"/>
          <a:ext cx="8128000" cy="4450080"/>
        </p:xfrm>
        <a:graphic>
          <a:graphicData uri="http://schemas.openxmlformats.org/drawingml/2006/table">
            <a:tbl>
              <a:tblPr firstRow="1" bandRow="1">
                <a:tableStyleId>{5C22544A-7EE6-4342-B048-85BDC9FD1C3A}</a:tableStyleId>
              </a:tblPr>
              <a:tblGrid>
                <a:gridCol w="4064000"/>
                <a:gridCol w="4064000"/>
              </a:tblGrid>
              <a:tr h="370840">
                <a:tc>
                  <a:txBody>
                    <a:bodyPr/>
                    <a:lstStyle/>
                    <a:p>
                      <a:pPr algn="ctr"/>
                      <a:r>
                        <a:rPr lang="en-US" dirty="0" smtClean="0"/>
                        <a:t>Weights (</a:t>
                      </a:r>
                      <a:r>
                        <a:rPr lang="en-US" dirty="0" err="1" smtClean="0"/>
                        <a:t>lb</a:t>
                      </a:r>
                      <a:r>
                        <a:rPr lang="en-US" dirty="0" smtClean="0"/>
                        <a:t>)</a:t>
                      </a:r>
                      <a:endParaRPr lang="en-US" dirty="0"/>
                    </a:p>
                  </a:txBody>
                  <a:tcPr/>
                </a:tc>
                <a:tc>
                  <a:txBody>
                    <a:bodyPr/>
                    <a:lstStyle/>
                    <a:p>
                      <a:pPr algn="ctr"/>
                      <a:r>
                        <a:rPr lang="en-US" dirty="0" smtClean="0"/>
                        <a:t>Number of students</a:t>
                      </a:r>
                      <a:r>
                        <a:rPr lang="en-US" baseline="0" dirty="0" smtClean="0"/>
                        <a:t> f</a:t>
                      </a:r>
                      <a:endParaRPr lang="en-US" dirty="0"/>
                    </a:p>
                  </a:txBody>
                  <a:tcPr/>
                </a:tc>
              </a:tr>
              <a:tr h="370840">
                <a:tc>
                  <a:txBody>
                    <a:bodyPr/>
                    <a:lstStyle/>
                    <a:p>
                      <a:pPr algn="ctr"/>
                      <a:r>
                        <a:rPr lang="en-US" dirty="0" smtClean="0"/>
                        <a:t>110-119</a:t>
                      </a:r>
                      <a:endParaRPr lang="en-US" dirty="0"/>
                    </a:p>
                  </a:txBody>
                  <a:tcPr/>
                </a:tc>
                <a:tc>
                  <a:txBody>
                    <a:bodyPr/>
                    <a:lstStyle/>
                    <a:p>
                      <a:pPr algn="ctr"/>
                      <a:r>
                        <a:rPr lang="en-US" dirty="0" smtClean="0"/>
                        <a:t>1</a:t>
                      </a:r>
                      <a:endParaRPr lang="en-US" dirty="0"/>
                    </a:p>
                  </a:txBody>
                  <a:tcPr/>
                </a:tc>
              </a:tr>
              <a:tr h="370840">
                <a:tc>
                  <a:txBody>
                    <a:bodyPr/>
                    <a:lstStyle/>
                    <a:p>
                      <a:pPr algn="ctr"/>
                      <a:r>
                        <a:rPr lang="en-US" dirty="0" smtClean="0"/>
                        <a:t>120-129</a:t>
                      </a:r>
                      <a:endParaRPr lang="en-US" dirty="0"/>
                    </a:p>
                  </a:txBody>
                  <a:tcPr/>
                </a:tc>
                <a:tc>
                  <a:txBody>
                    <a:bodyPr/>
                    <a:lstStyle/>
                    <a:p>
                      <a:pPr algn="ctr"/>
                      <a:r>
                        <a:rPr lang="en-US" dirty="0" smtClean="0"/>
                        <a:t>4</a:t>
                      </a:r>
                      <a:endParaRPr lang="en-US" dirty="0"/>
                    </a:p>
                  </a:txBody>
                  <a:tcPr/>
                </a:tc>
              </a:tr>
              <a:tr h="370840">
                <a:tc>
                  <a:txBody>
                    <a:bodyPr/>
                    <a:lstStyle/>
                    <a:p>
                      <a:pPr algn="ctr"/>
                      <a:r>
                        <a:rPr lang="en-US" dirty="0" smtClean="0"/>
                        <a:t>130-139</a:t>
                      </a:r>
                      <a:endParaRPr lang="en-US" dirty="0"/>
                    </a:p>
                  </a:txBody>
                  <a:tcPr/>
                </a:tc>
                <a:tc>
                  <a:txBody>
                    <a:bodyPr/>
                    <a:lstStyle/>
                    <a:p>
                      <a:pPr algn="ctr"/>
                      <a:r>
                        <a:rPr lang="en-US" dirty="0" smtClean="0"/>
                        <a:t>17</a:t>
                      </a:r>
                      <a:endParaRPr lang="en-US" dirty="0"/>
                    </a:p>
                  </a:txBody>
                  <a:tcPr/>
                </a:tc>
              </a:tr>
              <a:tr h="370840">
                <a:tc>
                  <a:txBody>
                    <a:bodyPr/>
                    <a:lstStyle/>
                    <a:p>
                      <a:pPr algn="ctr"/>
                      <a:r>
                        <a:rPr lang="en-US" dirty="0" smtClean="0"/>
                        <a:t>140-149</a:t>
                      </a:r>
                      <a:endParaRPr lang="en-US" dirty="0"/>
                    </a:p>
                  </a:txBody>
                  <a:tcPr/>
                </a:tc>
                <a:tc>
                  <a:txBody>
                    <a:bodyPr/>
                    <a:lstStyle/>
                    <a:p>
                      <a:pPr algn="ctr"/>
                      <a:r>
                        <a:rPr lang="en-US" dirty="0" smtClean="0"/>
                        <a:t>28</a:t>
                      </a:r>
                      <a:endParaRPr lang="en-US" dirty="0"/>
                    </a:p>
                  </a:txBody>
                  <a:tcPr/>
                </a:tc>
              </a:tr>
              <a:tr h="370840">
                <a:tc>
                  <a:txBody>
                    <a:bodyPr/>
                    <a:lstStyle/>
                    <a:p>
                      <a:pPr algn="ctr"/>
                      <a:r>
                        <a:rPr lang="en-US" dirty="0" smtClean="0"/>
                        <a:t>150-159</a:t>
                      </a:r>
                      <a:endParaRPr lang="en-US" dirty="0"/>
                    </a:p>
                  </a:txBody>
                  <a:tcPr/>
                </a:tc>
                <a:tc>
                  <a:txBody>
                    <a:bodyPr/>
                    <a:lstStyle/>
                    <a:p>
                      <a:pPr algn="ctr"/>
                      <a:r>
                        <a:rPr lang="en-US" dirty="0" smtClean="0"/>
                        <a:t>25</a:t>
                      </a:r>
                      <a:endParaRPr lang="en-US" dirty="0"/>
                    </a:p>
                  </a:txBody>
                  <a:tcPr/>
                </a:tc>
              </a:tr>
              <a:tr h="370840">
                <a:tc>
                  <a:txBody>
                    <a:bodyPr/>
                    <a:lstStyle/>
                    <a:p>
                      <a:pPr algn="ctr"/>
                      <a:r>
                        <a:rPr lang="en-US" dirty="0" smtClean="0"/>
                        <a:t>160-169</a:t>
                      </a:r>
                      <a:endParaRPr lang="en-US" dirty="0"/>
                    </a:p>
                  </a:txBody>
                  <a:tcPr/>
                </a:tc>
                <a:tc>
                  <a:txBody>
                    <a:bodyPr/>
                    <a:lstStyle/>
                    <a:p>
                      <a:pPr algn="ctr"/>
                      <a:r>
                        <a:rPr lang="en-US" dirty="0" smtClean="0"/>
                        <a:t>18</a:t>
                      </a:r>
                      <a:endParaRPr lang="en-US" dirty="0"/>
                    </a:p>
                  </a:txBody>
                  <a:tcPr/>
                </a:tc>
              </a:tr>
              <a:tr h="370840">
                <a:tc>
                  <a:txBody>
                    <a:bodyPr/>
                    <a:lstStyle/>
                    <a:p>
                      <a:pPr algn="ctr"/>
                      <a:r>
                        <a:rPr lang="en-US" dirty="0" smtClean="0"/>
                        <a:t>170-179</a:t>
                      </a:r>
                      <a:endParaRPr lang="en-US" dirty="0"/>
                    </a:p>
                  </a:txBody>
                  <a:tcPr/>
                </a:tc>
                <a:tc>
                  <a:txBody>
                    <a:bodyPr/>
                    <a:lstStyle/>
                    <a:p>
                      <a:pPr algn="ctr"/>
                      <a:r>
                        <a:rPr lang="en-US" dirty="0" smtClean="0"/>
                        <a:t>13</a:t>
                      </a:r>
                      <a:endParaRPr lang="en-US" dirty="0"/>
                    </a:p>
                  </a:txBody>
                  <a:tcPr/>
                </a:tc>
              </a:tr>
              <a:tr h="370840">
                <a:tc>
                  <a:txBody>
                    <a:bodyPr/>
                    <a:lstStyle/>
                    <a:p>
                      <a:pPr algn="ctr"/>
                      <a:r>
                        <a:rPr lang="en-US" dirty="0" smtClean="0"/>
                        <a:t>180-189</a:t>
                      </a:r>
                      <a:endParaRPr lang="en-US" dirty="0"/>
                    </a:p>
                  </a:txBody>
                  <a:tcPr/>
                </a:tc>
                <a:tc>
                  <a:txBody>
                    <a:bodyPr/>
                    <a:lstStyle/>
                    <a:p>
                      <a:pPr algn="ctr"/>
                      <a:r>
                        <a:rPr lang="en-US" dirty="0" smtClean="0"/>
                        <a:t>6</a:t>
                      </a:r>
                      <a:endParaRPr lang="en-US" dirty="0"/>
                    </a:p>
                  </a:txBody>
                  <a:tcPr/>
                </a:tc>
              </a:tr>
              <a:tr h="370840">
                <a:tc>
                  <a:txBody>
                    <a:bodyPr/>
                    <a:lstStyle/>
                    <a:p>
                      <a:pPr algn="ctr"/>
                      <a:r>
                        <a:rPr lang="en-US" dirty="0" smtClean="0"/>
                        <a:t>190-199</a:t>
                      </a:r>
                      <a:endParaRPr lang="en-US" dirty="0"/>
                    </a:p>
                  </a:txBody>
                  <a:tcPr/>
                </a:tc>
                <a:tc>
                  <a:txBody>
                    <a:bodyPr/>
                    <a:lstStyle/>
                    <a:p>
                      <a:pPr algn="ctr"/>
                      <a:r>
                        <a:rPr lang="en-US" dirty="0" smtClean="0"/>
                        <a:t>5</a:t>
                      </a:r>
                      <a:endParaRPr lang="en-US" dirty="0"/>
                    </a:p>
                  </a:txBody>
                  <a:tcPr/>
                </a:tc>
              </a:tr>
              <a:tr h="370840">
                <a:tc>
                  <a:txBody>
                    <a:bodyPr/>
                    <a:lstStyle/>
                    <a:p>
                      <a:pPr algn="ctr"/>
                      <a:r>
                        <a:rPr lang="en-US" dirty="0" smtClean="0"/>
                        <a:t>200-209</a:t>
                      </a:r>
                      <a:endParaRPr lang="en-US" dirty="0"/>
                    </a:p>
                  </a:txBody>
                  <a:tcPr/>
                </a:tc>
                <a:tc>
                  <a:txBody>
                    <a:bodyPr/>
                    <a:lstStyle/>
                    <a:p>
                      <a:pPr algn="ctr"/>
                      <a:r>
                        <a:rPr lang="en-US" dirty="0" smtClean="0"/>
                        <a:t>2</a:t>
                      </a:r>
                      <a:endParaRPr lang="en-US" dirty="0"/>
                    </a:p>
                  </a:txBody>
                  <a:tcPr/>
                </a:tc>
              </a:tr>
              <a:tr h="370840">
                <a:tc>
                  <a:txBody>
                    <a:bodyPr/>
                    <a:lstStyle/>
                    <a:p>
                      <a:pPr algn="ctr"/>
                      <a:r>
                        <a:rPr lang="en-US" dirty="0" smtClean="0"/>
                        <a:t>210-219</a:t>
                      </a:r>
                      <a:endParaRPr lang="en-US" dirty="0"/>
                    </a:p>
                  </a:txBody>
                  <a:tcPr/>
                </a:tc>
                <a:tc>
                  <a:txBody>
                    <a:bodyPr/>
                    <a:lstStyle/>
                    <a:p>
                      <a:pPr algn="ctr"/>
                      <a:r>
                        <a:rPr lang="en-US" dirty="0" smtClean="0"/>
                        <a:t>1</a:t>
                      </a:r>
                      <a:endParaRPr lang="en-US" dirty="0"/>
                    </a:p>
                  </a:txBody>
                  <a:tcPr/>
                </a:tc>
              </a:tr>
            </a:tbl>
          </a:graphicData>
        </a:graphic>
      </p:graphicFrame>
    </p:spTree>
    <p:extLst>
      <p:ext uri="{BB962C8B-B14F-4D97-AF65-F5344CB8AC3E}">
        <p14:creationId xmlns:p14="http://schemas.microsoft.com/office/powerpoint/2010/main" val="272208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0304" y="321972"/>
            <a:ext cx="11745533" cy="3416320"/>
          </a:xfrm>
          <a:prstGeom prst="rect">
            <a:avLst/>
          </a:prstGeom>
          <a:noFill/>
        </p:spPr>
        <p:txBody>
          <a:bodyPr wrap="square" rtlCol="0">
            <a:spAutoFit/>
          </a:bodyPr>
          <a:lstStyle/>
          <a:p>
            <a:pPr algn="just">
              <a:lnSpc>
                <a:spcPct val="150000"/>
              </a:lnSpc>
            </a:pPr>
            <a:r>
              <a:rPr lang="en-US" sz="2400" dirty="0" smtClean="0">
                <a:latin typeface="Times New Roman" panose="02020603050405020304" pitchFamily="18" charset="0"/>
                <a:cs typeface="Times New Roman" panose="02020603050405020304" pitchFamily="18" charset="0"/>
              </a:rPr>
              <a:t>By arranging the raw data in the above form we have distributed the data into classes and determined the number of items belonging to each class (class frequency). Such an arrangement of data by classes together with their corresponding class frequencies is called a frequency distribution or a frequency table.</a:t>
            </a:r>
          </a:p>
          <a:p>
            <a:pPr algn="just">
              <a:lnSpc>
                <a:spcPct val="150000"/>
              </a:lnSpc>
            </a:pPr>
            <a:r>
              <a:rPr lang="en-US" sz="2400" dirty="0" smtClean="0">
                <a:latin typeface="Times New Roman" panose="02020603050405020304" pitchFamily="18" charset="0"/>
                <a:cs typeface="Times New Roman" panose="02020603050405020304" pitchFamily="18" charset="0"/>
              </a:rPr>
              <a:t>By organizing data into a frequency distribution, we lose much of the details of the original data but gain simplicity and get a clear </a:t>
            </a:r>
            <a:r>
              <a:rPr lang="en-US" sz="2400" dirty="0">
                <a:latin typeface="Times New Roman" panose="02020603050405020304" pitchFamily="18" charset="0"/>
                <a:cs typeface="Times New Roman" panose="02020603050405020304" pitchFamily="18" charset="0"/>
              </a:rPr>
              <a:t>p</a:t>
            </a:r>
            <a:r>
              <a:rPr lang="en-US" sz="2400" dirty="0" smtClean="0">
                <a:latin typeface="Times New Roman" panose="02020603050405020304" pitchFamily="18" charset="0"/>
                <a:cs typeface="Times New Roman" panose="02020603050405020304" pitchFamily="18" charset="0"/>
              </a:rPr>
              <a:t>icture of the distribution of data.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56678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TotalTime>
  <Words>1132</Words>
  <Application>Microsoft Office PowerPoint</Application>
  <PresentationFormat>Widescreen</PresentationFormat>
  <Paragraphs>72</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ABC</dc:creator>
  <cp:lastModifiedBy>ABC</cp:lastModifiedBy>
  <cp:revision>11</cp:revision>
  <dcterms:created xsi:type="dcterms:W3CDTF">2020-10-31T06:31:09Z</dcterms:created>
  <dcterms:modified xsi:type="dcterms:W3CDTF">2020-10-31T08:04:37Z</dcterms:modified>
</cp:coreProperties>
</file>