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6" r:id="rId6"/>
    <p:sldId id="259" r:id="rId7"/>
    <p:sldId id="260" r:id="rId8"/>
    <p:sldId id="261" r:id="rId9"/>
    <p:sldId id="262" r:id="rId10"/>
    <p:sldId id="268" r:id="rId11"/>
    <p:sldId id="267" r:id="rId12"/>
    <p:sldId id="263" r:id="rId13"/>
    <p:sldId id="264"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86AB8A-021A-44C1-AAFE-D6D5623741D4}"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6AB8A-021A-44C1-AAFE-D6D5623741D4}"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6AB8A-021A-44C1-AAFE-D6D5623741D4}"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86AB8A-021A-44C1-AAFE-D6D5623741D4}"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86AB8A-021A-44C1-AAFE-D6D5623741D4}" type="datetimeFigureOut">
              <a:rPr lang="en-US" smtClean="0"/>
              <a:pPr/>
              <a:t>3/20/2020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86AB8A-021A-44C1-AAFE-D6D5623741D4}"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86AB8A-021A-44C1-AAFE-D6D5623741D4}" type="datetimeFigureOut">
              <a:rPr lang="en-US" smtClean="0"/>
              <a:pPr/>
              <a:t>3/20/2020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86AB8A-021A-44C1-AAFE-D6D5623741D4}" type="datetimeFigureOut">
              <a:rPr lang="en-US" smtClean="0"/>
              <a:pPr/>
              <a:t>3/20/2020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86AB8A-021A-44C1-AAFE-D6D5623741D4}" type="datetimeFigureOut">
              <a:rPr lang="en-US" smtClean="0"/>
              <a:pPr/>
              <a:t>3/20/2020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6AB8A-021A-44C1-AAFE-D6D5623741D4}"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86AB8A-021A-44C1-AAFE-D6D5623741D4}" type="datetimeFigureOut">
              <a:rPr lang="en-US" smtClean="0"/>
              <a:pPr/>
              <a:t>3/20/2020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ACBEB-42B2-4826-B413-2E103525FD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6AB8A-021A-44C1-AAFE-D6D5623741D4}" type="datetimeFigureOut">
              <a:rPr lang="en-US" smtClean="0"/>
              <a:pPr/>
              <a:t>3/20/2020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ACBEB-42B2-4826-B413-2E103525FD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Basic principles of experimental design</a:t>
            </a:r>
            <a:endParaRPr lang="en-US" dirty="0"/>
          </a:p>
        </p:txBody>
      </p:sp>
      <p:sp>
        <p:nvSpPr>
          <p:cNvPr id="3" name="Subtitle 2"/>
          <p:cNvSpPr>
            <a:spLocks noGrp="1"/>
          </p:cNvSpPr>
          <p:nvPr>
            <p:ph type="subTitle" idx="1"/>
          </p:nvPr>
        </p:nvSpPr>
        <p:spPr/>
        <p:txBody>
          <a:bodyPr/>
          <a:lstStyle/>
          <a:p>
            <a:r>
              <a:rPr lang="en-US" dirty="0" smtClean="0"/>
              <a:t>Faiza </a:t>
            </a:r>
            <a:r>
              <a:rPr lang="en-US" dirty="0" err="1" smtClean="0"/>
              <a:t>sami</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 example, most crop variety trials are single-factor experiments in which the single variable factor is variety and the factor levels (i.e., treatments) are the different varieties. Only the variety planted differs from one experimental plot to another and all management factors, such as fertilizer, insect control, and water management, are applied uniformly to all plots.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Other examples of single-factor experiment are: </a:t>
            </a:r>
          </a:p>
          <a:p>
            <a:pPr algn="just"/>
            <a:r>
              <a:rPr lang="en-US" dirty="0" smtClean="0"/>
              <a:t>" Fertilizer trials where several rates of a single fertilizer element are tested.</a:t>
            </a:r>
          </a:p>
          <a:p>
            <a:pPr algn="just"/>
            <a:r>
              <a:rPr lang="en-US" dirty="0" smtClean="0"/>
              <a:t> " Insecticide trials where several insecticides are tested. – </a:t>
            </a:r>
          </a:p>
          <a:p>
            <a:pPr algn="just"/>
            <a:r>
              <a:rPr lang="en-US" dirty="0" smtClean="0"/>
              <a:t>Plant-population trials where several plant densities are tested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dirty="0" smtClean="0"/>
              <a:t>    There are two groups of experimental design that are applicable to a single-factor experiment. One group is the family of complete block designs, which is suited for experiments with a small number of treatments and is characterized by blocks, each of which contains at least one complete set of treatments.</a:t>
            </a:r>
          </a:p>
        </p:txBody>
      </p:sp>
      <p:sp>
        <p:nvSpPr>
          <p:cNvPr id="4" name="Rectangle 3"/>
          <p:cNvSpPr/>
          <p:nvPr/>
        </p:nvSpPr>
        <p:spPr>
          <a:xfrm>
            <a:off x="2286000" y="2413338"/>
            <a:ext cx="4572000" cy="369332"/>
          </a:xfrm>
          <a:prstGeom prst="rect">
            <a:avLst/>
          </a:prstGeom>
        </p:spPr>
        <p:txBody>
          <a:bodyPr>
            <a:spAutoFit/>
          </a:bodyPr>
          <a:lstStyle/>
          <a:p>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The other group is the family of incomplete block designs, which is suited for experiments with a large number of treatments and is characterized by blocks, each of which contains only </a:t>
            </a:r>
            <a:r>
              <a:rPr lang="en-US" dirty="0" err="1" smtClean="0"/>
              <a:t>i</a:t>
            </a:r>
            <a:r>
              <a:rPr lang="en-US" dirty="0" smtClean="0"/>
              <a:t> fraction of the treatments to be tested.</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None/>
            </a:pPr>
            <a:r>
              <a:rPr lang="en-US" dirty="0"/>
              <a:t> 	T</a:t>
            </a:r>
            <a:r>
              <a:rPr lang="en-US" dirty="0" smtClean="0"/>
              <a:t>he three complete block designs (completely randomized, randomized complete block, and </a:t>
            </a:r>
            <a:r>
              <a:rPr lang="en-US" dirty="0" err="1" smtClean="0"/>
              <a:t>latin</a:t>
            </a:r>
            <a:r>
              <a:rPr lang="en-US" dirty="0" smtClean="0"/>
              <a:t> square designs) and two incomplete block designs (</a:t>
            </a:r>
            <a:r>
              <a:rPr lang="en-US" dirty="0" err="1" smtClean="0"/>
              <a:t>lauice</a:t>
            </a:r>
            <a:r>
              <a:rPr lang="en-US" dirty="0" smtClean="0"/>
              <a:t> and group balanced block designs). For each design, the procedures for randomization, plot layout, and analysis of variance with actual experiments is illustrated.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CRD</a:t>
            </a:r>
            <a:endParaRPr lang="en-US" dirty="0"/>
          </a:p>
        </p:txBody>
      </p:sp>
      <p:sp>
        <p:nvSpPr>
          <p:cNvPr id="3" name="Content Placeholder 2"/>
          <p:cNvSpPr>
            <a:spLocks noGrp="1"/>
          </p:cNvSpPr>
          <p:nvPr>
            <p:ph idx="1"/>
          </p:nvPr>
        </p:nvSpPr>
        <p:spPr/>
        <p:txBody>
          <a:bodyPr/>
          <a:lstStyle/>
          <a:p>
            <a:r>
              <a:rPr lang="en-US" dirty="0" smtClean="0"/>
              <a:t>A completely randomized design (CRD) is one assigned completely at random so that each experimental unit has the same chance of receiving any one treatment. For the CRD, any difference among experimental units receiving the same treatment is considered as experimental error.</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Hence, the CRD is only appropriate for experiments with homogeneous experimental units, such as laboratory experiments, where environmental effects are relatively easy to control. For field experiments, where there is generally large variation among experimental plots, in such environmental factors as soil, the CRD is rarely used.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Randomization and Layout</a:t>
            </a:r>
            <a:endParaRPr lang="en-US" dirty="0"/>
          </a:p>
        </p:txBody>
      </p:sp>
      <p:sp>
        <p:nvSpPr>
          <p:cNvPr id="3" name="Content Placeholder 2"/>
          <p:cNvSpPr>
            <a:spLocks noGrp="1"/>
          </p:cNvSpPr>
          <p:nvPr>
            <p:ph idx="1"/>
          </p:nvPr>
        </p:nvSpPr>
        <p:spPr/>
        <p:txBody>
          <a:bodyPr/>
          <a:lstStyle/>
          <a:p>
            <a:r>
              <a:rPr lang="en-US" dirty="0" smtClean="0"/>
              <a:t>The step-by-step procedures for randomization and layout of a CRD are given here for a field experiment with four treatments A, B, C, and D, each replicated five times. </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a:t>
            </a:r>
            <a:endParaRPr lang="en-US" dirty="0"/>
          </a:p>
        </p:txBody>
      </p:sp>
      <p:sp>
        <p:nvSpPr>
          <p:cNvPr id="3" name="Content Placeholder 2"/>
          <p:cNvSpPr>
            <a:spLocks noGrp="1"/>
          </p:cNvSpPr>
          <p:nvPr>
            <p:ph idx="1"/>
          </p:nvPr>
        </p:nvSpPr>
        <p:spPr/>
        <p:txBody>
          <a:bodyPr/>
          <a:lstStyle/>
          <a:p>
            <a:pPr>
              <a:buNone/>
            </a:pPr>
            <a:r>
              <a:rPr lang="en-US" dirty="0" smtClean="0"/>
              <a:t>1. Determine the total number of experimental plots (n) as the product of the number of treatments (t) and the number of replications (r); that is, n = (r)(t). For our example, n = (5)(4) = 20.</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lstStyle/>
          <a:p>
            <a:pPr>
              <a:buNone/>
            </a:pPr>
            <a:r>
              <a:rPr lang="en-US" dirty="0" smtClean="0"/>
              <a:t>2. Assign a plot number to each experimental plot in any convenient manner; for example, consecutively from 1 to n. For our example, the plot numbers 1,..., 20 are assigned to the 20 experimental plots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When more than two treatments are under study t-test has to be performed for every pair of treatments for testing the null hypothesis. Sir R.A. Fisher developed a technique called Analysis of variance with which the simultaneous comparison of any number of treatments is possible. Here treatments are known as the objects of comparison.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a:bodyPr>
          <a:lstStyle/>
          <a:p>
            <a:r>
              <a:rPr lang="en-US" dirty="0" smtClean="0"/>
              <a:t>Treatment=A,B,C,D </a:t>
            </a:r>
            <a:br>
              <a:rPr lang="en-US" dirty="0" smtClean="0"/>
            </a:br>
            <a:r>
              <a:rPr lang="en-US" dirty="0" smtClean="0"/>
              <a:t>plot no=1,2,…20</a:t>
            </a:r>
            <a:endParaRPr lang="en-US" dirty="0"/>
          </a:p>
        </p:txBody>
      </p:sp>
      <p:graphicFrame>
        <p:nvGraphicFramePr>
          <p:cNvPr id="4" name="Content Placeholder 3"/>
          <p:cNvGraphicFramePr>
            <a:graphicFrameLocks noGrp="1"/>
          </p:cNvGraphicFramePr>
          <p:nvPr>
            <p:ph idx="1"/>
          </p:nvPr>
        </p:nvGraphicFramePr>
        <p:xfrm>
          <a:off x="457200" y="2362200"/>
          <a:ext cx="8229600" cy="2895600"/>
        </p:xfrm>
        <a:graphic>
          <a:graphicData uri="http://schemas.openxmlformats.org/drawingml/2006/table">
            <a:tbl>
              <a:tblPr firstRow="1" bandRow="1">
                <a:tableStyleId>{5C22544A-7EE6-4342-B048-85BDC9FD1C3A}</a:tableStyleId>
              </a:tblPr>
              <a:tblGrid>
                <a:gridCol w="2057400"/>
                <a:gridCol w="2057400"/>
                <a:gridCol w="2057400"/>
                <a:gridCol w="2057400"/>
              </a:tblGrid>
              <a:tr h="579120">
                <a:tc>
                  <a:txBody>
                    <a:bodyPr/>
                    <a:lstStyle/>
                    <a:p>
                      <a:r>
                        <a:rPr lang="en-US" dirty="0" smtClean="0"/>
                        <a:t>1   A</a:t>
                      </a:r>
                      <a:endParaRPr lang="en-US" dirty="0"/>
                    </a:p>
                  </a:txBody>
                  <a:tcPr/>
                </a:tc>
                <a:tc>
                  <a:txBody>
                    <a:bodyPr/>
                    <a:lstStyle/>
                    <a:p>
                      <a:r>
                        <a:rPr lang="en-US" dirty="0" smtClean="0"/>
                        <a:t>2 B</a:t>
                      </a:r>
                      <a:endParaRPr lang="en-US" dirty="0"/>
                    </a:p>
                  </a:txBody>
                  <a:tcPr/>
                </a:tc>
                <a:tc>
                  <a:txBody>
                    <a:bodyPr/>
                    <a:lstStyle/>
                    <a:p>
                      <a:r>
                        <a:rPr lang="en-US" dirty="0" smtClean="0"/>
                        <a:t>3  C</a:t>
                      </a:r>
                      <a:endParaRPr lang="en-US" dirty="0"/>
                    </a:p>
                  </a:txBody>
                  <a:tcPr/>
                </a:tc>
                <a:tc>
                  <a:txBody>
                    <a:bodyPr/>
                    <a:lstStyle/>
                    <a:p>
                      <a:r>
                        <a:rPr lang="en-US" dirty="0" smtClean="0"/>
                        <a:t>4  D</a:t>
                      </a:r>
                      <a:endParaRPr lang="en-US" dirty="0"/>
                    </a:p>
                  </a:txBody>
                  <a:tcPr/>
                </a:tc>
              </a:tr>
              <a:tr h="579120">
                <a:tc>
                  <a:txBody>
                    <a:bodyPr/>
                    <a:lstStyle/>
                    <a:p>
                      <a:r>
                        <a:rPr lang="en-US" dirty="0" smtClean="0"/>
                        <a:t>5 B</a:t>
                      </a:r>
                      <a:endParaRPr lang="en-US" dirty="0"/>
                    </a:p>
                  </a:txBody>
                  <a:tcPr/>
                </a:tc>
                <a:tc>
                  <a:txBody>
                    <a:bodyPr/>
                    <a:lstStyle/>
                    <a:p>
                      <a:r>
                        <a:rPr lang="en-US" dirty="0" smtClean="0"/>
                        <a:t>6 C</a:t>
                      </a:r>
                      <a:endParaRPr lang="en-US" dirty="0"/>
                    </a:p>
                  </a:txBody>
                  <a:tcPr/>
                </a:tc>
                <a:tc>
                  <a:txBody>
                    <a:bodyPr/>
                    <a:lstStyle/>
                    <a:p>
                      <a:r>
                        <a:rPr lang="en-US" dirty="0" smtClean="0"/>
                        <a:t>7 D</a:t>
                      </a:r>
                      <a:endParaRPr lang="en-US" dirty="0"/>
                    </a:p>
                  </a:txBody>
                  <a:tcPr/>
                </a:tc>
                <a:tc>
                  <a:txBody>
                    <a:bodyPr/>
                    <a:lstStyle/>
                    <a:p>
                      <a:r>
                        <a:rPr lang="en-US" dirty="0" smtClean="0"/>
                        <a:t>8 A </a:t>
                      </a:r>
                      <a:endParaRPr lang="en-US" dirty="0"/>
                    </a:p>
                  </a:txBody>
                  <a:tcPr/>
                </a:tc>
              </a:tr>
              <a:tr h="579120">
                <a:tc>
                  <a:txBody>
                    <a:bodyPr/>
                    <a:lstStyle/>
                    <a:p>
                      <a:r>
                        <a:rPr lang="en-US" dirty="0" smtClean="0"/>
                        <a:t>9 C</a:t>
                      </a:r>
                      <a:endParaRPr lang="en-US" dirty="0"/>
                    </a:p>
                  </a:txBody>
                  <a:tcPr/>
                </a:tc>
                <a:tc>
                  <a:txBody>
                    <a:bodyPr/>
                    <a:lstStyle/>
                    <a:p>
                      <a:r>
                        <a:rPr lang="en-US" dirty="0" smtClean="0"/>
                        <a:t>10 D</a:t>
                      </a:r>
                      <a:endParaRPr lang="en-US" dirty="0"/>
                    </a:p>
                  </a:txBody>
                  <a:tcPr/>
                </a:tc>
                <a:tc>
                  <a:txBody>
                    <a:bodyPr/>
                    <a:lstStyle/>
                    <a:p>
                      <a:r>
                        <a:rPr lang="en-US" dirty="0" smtClean="0"/>
                        <a:t>11 B</a:t>
                      </a:r>
                      <a:endParaRPr lang="en-US" dirty="0"/>
                    </a:p>
                  </a:txBody>
                  <a:tcPr/>
                </a:tc>
                <a:tc>
                  <a:txBody>
                    <a:bodyPr/>
                    <a:lstStyle/>
                    <a:p>
                      <a:r>
                        <a:rPr lang="en-US" dirty="0" smtClean="0"/>
                        <a:t>12 A</a:t>
                      </a:r>
                      <a:endParaRPr lang="en-US" dirty="0"/>
                    </a:p>
                  </a:txBody>
                  <a:tcPr/>
                </a:tc>
              </a:tr>
              <a:tr h="579120">
                <a:tc>
                  <a:txBody>
                    <a:bodyPr/>
                    <a:lstStyle/>
                    <a:p>
                      <a:r>
                        <a:rPr lang="en-US" dirty="0" smtClean="0"/>
                        <a:t>13 D</a:t>
                      </a:r>
                      <a:endParaRPr lang="en-US" dirty="0"/>
                    </a:p>
                  </a:txBody>
                  <a:tcPr/>
                </a:tc>
                <a:tc>
                  <a:txBody>
                    <a:bodyPr/>
                    <a:lstStyle/>
                    <a:p>
                      <a:r>
                        <a:rPr lang="en-US" dirty="0" smtClean="0"/>
                        <a:t>14 A</a:t>
                      </a:r>
                      <a:endParaRPr lang="en-US" dirty="0"/>
                    </a:p>
                  </a:txBody>
                  <a:tcPr/>
                </a:tc>
                <a:tc>
                  <a:txBody>
                    <a:bodyPr/>
                    <a:lstStyle/>
                    <a:p>
                      <a:r>
                        <a:rPr lang="en-US" dirty="0" smtClean="0"/>
                        <a:t>15 B</a:t>
                      </a:r>
                      <a:endParaRPr lang="en-US" dirty="0"/>
                    </a:p>
                  </a:txBody>
                  <a:tcPr/>
                </a:tc>
                <a:tc>
                  <a:txBody>
                    <a:bodyPr/>
                    <a:lstStyle/>
                    <a:p>
                      <a:r>
                        <a:rPr lang="en-US" dirty="0" smtClean="0"/>
                        <a:t>16 C</a:t>
                      </a:r>
                      <a:endParaRPr lang="en-US" dirty="0"/>
                    </a:p>
                  </a:txBody>
                  <a:tcPr/>
                </a:tc>
              </a:tr>
              <a:tr h="579120">
                <a:tc>
                  <a:txBody>
                    <a:bodyPr/>
                    <a:lstStyle/>
                    <a:p>
                      <a:r>
                        <a:rPr lang="en-US" dirty="0" smtClean="0"/>
                        <a:t>17 D</a:t>
                      </a:r>
                      <a:endParaRPr lang="en-US" dirty="0"/>
                    </a:p>
                  </a:txBody>
                  <a:tcPr/>
                </a:tc>
                <a:tc>
                  <a:txBody>
                    <a:bodyPr/>
                    <a:lstStyle/>
                    <a:p>
                      <a:r>
                        <a:rPr lang="en-US" dirty="0" smtClean="0"/>
                        <a:t>18 C</a:t>
                      </a:r>
                      <a:endParaRPr lang="en-US" dirty="0"/>
                    </a:p>
                  </a:txBody>
                  <a:tcPr/>
                </a:tc>
                <a:tc>
                  <a:txBody>
                    <a:bodyPr/>
                    <a:lstStyle/>
                    <a:p>
                      <a:r>
                        <a:rPr lang="en-US" dirty="0" smtClean="0"/>
                        <a:t>19 A</a:t>
                      </a:r>
                      <a:endParaRPr lang="en-US" dirty="0"/>
                    </a:p>
                  </a:txBody>
                  <a:tcPr/>
                </a:tc>
                <a:tc>
                  <a:txBody>
                    <a:bodyPr/>
                    <a:lstStyle/>
                    <a:p>
                      <a:r>
                        <a:rPr lang="en-US" dirty="0" smtClean="0"/>
                        <a:t>20 B</a:t>
                      </a:r>
                      <a:endParaRPr lang="en-US" dirty="0"/>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pPr>
              <a:buNone/>
            </a:pPr>
            <a:r>
              <a:rPr lang="en-US" dirty="0" smtClean="0"/>
              <a:t> 3. Assign the treatments to the experimental plots by any of the randomization schemes: </a:t>
            </a:r>
          </a:p>
          <a:p>
            <a:pPr>
              <a:buNone/>
            </a:pPr>
            <a:r>
              <a:rPr lang="en-US" dirty="0" smtClean="0"/>
              <a:t>By table of random numbers.</a:t>
            </a:r>
          </a:p>
          <a:p>
            <a:pPr>
              <a:buNone/>
            </a:pPr>
            <a:r>
              <a:rPr lang="en-US" dirty="0" smtClean="0"/>
              <a:t>By drawing cards.</a:t>
            </a:r>
          </a:p>
          <a:p>
            <a:pPr>
              <a:buNone/>
            </a:pPr>
            <a:r>
              <a:rPr lang="en-US" dirty="0" smtClean="0"/>
              <a:t>By drawing lots.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of Variance </a:t>
            </a:r>
            <a:endParaRPr lang="en-US" dirty="0"/>
          </a:p>
        </p:txBody>
      </p:sp>
      <p:sp>
        <p:nvSpPr>
          <p:cNvPr id="3" name="Content Placeholder 2"/>
          <p:cNvSpPr>
            <a:spLocks noGrp="1"/>
          </p:cNvSpPr>
          <p:nvPr>
            <p:ph idx="1"/>
          </p:nvPr>
        </p:nvSpPr>
        <p:spPr/>
        <p:txBody>
          <a:bodyPr>
            <a:normAutofit/>
          </a:bodyPr>
          <a:lstStyle/>
          <a:p>
            <a:r>
              <a:rPr lang="en-US" dirty="0" smtClean="0"/>
              <a:t>There are two sources of variation among the n observations obtained from a CRD trial. One is the treatment variation, the other is experimental error. The relative size of the two is used to indicate whether the observed difference among treatments is real or is due to chance. The treatment difference is said to be real if treatment variation is sufficiently larger than experimental error.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ANOVA(2)</a:t>
            </a:r>
            <a:endParaRPr lang="en-US"/>
          </a:p>
        </p:txBody>
      </p:sp>
      <p:sp>
        <p:nvSpPr>
          <p:cNvPr id="3" name="Content Placeholder 2"/>
          <p:cNvSpPr>
            <a:spLocks noGrp="1"/>
          </p:cNvSpPr>
          <p:nvPr>
            <p:ph idx="1"/>
          </p:nvPr>
        </p:nvSpPr>
        <p:spPr/>
        <p:txBody>
          <a:bodyPr/>
          <a:lstStyle/>
          <a:p>
            <a:r>
              <a:rPr lang="en-US" dirty="0" smtClean="0"/>
              <a:t>A major advantage of the CRD is the simplicity in the computation of its analysis of variance, especially when the number of replications is not uniform for all treatments. For most other designs, the analysis of variance becomes complicated when the loss of data in some plots results in unequal replications among treatments tested.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lgn="just"/>
            <a:r>
              <a:rPr lang="en-US" dirty="0" smtClean="0"/>
              <a:t>In the Analysis of variance technique, the variances due to different sources of variation were analyzed and tested with F-test for the null hypothesis of equality of treatment means in the population. Before proceeding to discuss the analysis of variance technique in detail some of the concepts used are studied.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Randomization</a:t>
            </a:r>
            <a:endParaRPr lang="en-US" dirty="0"/>
          </a:p>
        </p:txBody>
      </p:sp>
      <p:sp>
        <p:nvSpPr>
          <p:cNvPr id="3" name="Content Placeholder 2"/>
          <p:cNvSpPr>
            <a:spLocks noGrp="1"/>
          </p:cNvSpPr>
          <p:nvPr>
            <p:ph idx="1"/>
          </p:nvPr>
        </p:nvSpPr>
        <p:spPr/>
        <p:txBody>
          <a:bodyPr>
            <a:normAutofit/>
          </a:bodyPr>
          <a:lstStyle/>
          <a:p>
            <a:pPr algn="just"/>
            <a:r>
              <a:rPr lang="en-US" dirty="0" smtClean="0"/>
              <a:t>Random allocation of treatments to different experimental units is known as Randomization. All the experimental units will be listed and a number from random number tables will be taken and the first treatment will be allotted to the experimental unit having the serial number equal to random number. " </a:t>
            </a:r>
            <a:endParaRPr lang="en-US" dirty="0"/>
          </a:p>
        </p:txBody>
      </p:sp>
      <p:sp>
        <p:nvSpPr>
          <p:cNvPr id="4" name="Rectangle 3"/>
          <p:cNvSpPr/>
          <p:nvPr/>
        </p:nvSpPr>
        <p:spPr>
          <a:xfrm>
            <a:off x="1752600" y="1905000"/>
            <a:ext cx="5410200" cy="369332"/>
          </a:xfrm>
          <a:prstGeom prst="rect">
            <a:avLst/>
          </a:prstGeom>
        </p:spPr>
        <p:txBody>
          <a:bodyPr wrap="square">
            <a:spAutoFit/>
          </a:bodyPr>
          <a:lstStyle/>
          <a:p>
            <a:r>
              <a:rPr lang="en-US"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Randomization(2)</a:t>
            </a:r>
            <a:endParaRPr lang="en-US" dirty="0"/>
          </a:p>
        </p:txBody>
      </p:sp>
      <p:sp>
        <p:nvSpPr>
          <p:cNvPr id="3" name="Content Placeholder 2"/>
          <p:cNvSpPr>
            <a:spLocks noGrp="1"/>
          </p:cNvSpPr>
          <p:nvPr>
            <p:ph idx="1"/>
          </p:nvPr>
        </p:nvSpPr>
        <p:spPr/>
        <p:txBody>
          <a:bodyPr/>
          <a:lstStyle/>
          <a:p>
            <a:pPr algn="just"/>
            <a:r>
              <a:rPr lang="en-US" dirty="0" smtClean="0"/>
              <a:t>Randomization ensures the validity of statistical tests like F-test, t-test, etc. It may be recalled that one of the assumptions in two-sample t-test is that the samples are drawn independently and at random. Similarly F-test is not applicable unless treatments are not allotted at random to different experimental units.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Replication: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Repetition of treatment to different experimental units is known as Replication. Replication of treatment reduces experimental error. The standard error of treatment mean is ~ r-where 'a' is standard deviation of treatment in the population and r is number of replications. As r, number of replications, increases the standard error of mean decreases. Also in the analysis of variance the replication of treatments provides estimate of experimental error which is essential for the application off-test..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control</a:t>
            </a:r>
            <a:endParaRPr lang="en-US" dirty="0"/>
          </a:p>
        </p:txBody>
      </p:sp>
      <p:sp>
        <p:nvSpPr>
          <p:cNvPr id="3" name="Content Placeholder 2"/>
          <p:cNvSpPr>
            <a:spLocks noGrp="1"/>
          </p:cNvSpPr>
          <p:nvPr>
            <p:ph idx="1"/>
          </p:nvPr>
        </p:nvSpPr>
        <p:spPr/>
        <p:txBody>
          <a:bodyPr/>
          <a:lstStyle/>
          <a:p>
            <a:pPr algn="just"/>
            <a:r>
              <a:rPr lang="en-US" dirty="0" smtClean="0"/>
              <a:t>Grouping of homogeneous experimental units is known as </a:t>
            </a:r>
            <a:r>
              <a:rPr lang="en-US" smtClean="0"/>
              <a:t>'local </a:t>
            </a:r>
            <a:r>
              <a:rPr lang="en-US" smtClean="0"/>
              <a:t>control'. </a:t>
            </a:r>
            <a:r>
              <a:rPr lang="en-US" dirty="0" smtClean="0"/>
              <a:t>The 'local control' helps in reduction of experimental error. In agricultural field experiments, the </a:t>
            </a:r>
            <a:r>
              <a:rPr lang="en-US" dirty="0" err="1" smtClean="0"/>
              <a:t>neighbouring</a:t>
            </a:r>
            <a:r>
              <a:rPr lang="en-US" dirty="0" smtClean="0"/>
              <a:t> plots expected to have homogeneous environmental conditions such as soil fertility, depth of soil, etc. and hence the </a:t>
            </a:r>
            <a:r>
              <a:rPr lang="en-US" dirty="0" err="1" smtClean="0"/>
              <a:t>neighbouring</a:t>
            </a:r>
            <a:r>
              <a:rPr lang="en-US" dirty="0" smtClean="0"/>
              <a:t> plots could be grouped into blocks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In 'animal experiments animals having same age, litter, sex, lactation, etc. could be grouped. This grouping of homogeneous experimental units will reduce the experimental error as the differences between blocks can be removed from the experimental error in the analysis of variance table</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factor experiment</a:t>
            </a:r>
            <a:endParaRPr lang="en-US" dirty="0"/>
          </a:p>
        </p:txBody>
      </p:sp>
      <p:sp>
        <p:nvSpPr>
          <p:cNvPr id="3" name="Content Placeholder 2"/>
          <p:cNvSpPr>
            <a:spLocks noGrp="1"/>
          </p:cNvSpPr>
          <p:nvPr>
            <p:ph idx="1"/>
          </p:nvPr>
        </p:nvSpPr>
        <p:spPr/>
        <p:txBody>
          <a:bodyPr>
            <a:normAutofit/>
          </a:bodyPr>
          <a:lstStyle/>
          <a:p>
            <a:pPr algn="just"/>
            <a:r>
              <a:rPr lang="en-US" dirty="0" smtClean="0"/>
              <a:t>Experiments in which only a single factor varies while all others are kept constant are called single-factor experiments. In such experiments, the treatments consist solely of the different levels of the single variable factor. All other factors are applied uniformly to all plots at a single prescribed level.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1131</Words>
  <Application>Microsoft Office PowerPoint</Application>
  <PresentationFormat>On-screen Show (4:3)</PresentationFormat>
  <Paragraphs>66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Basic principles of experimental design</vt:lpstr>
      <vt:lpstr>Introduction</vt:lpstr>
      <vt:lpstr>introduction</vt:lpstr>
      <vt:lpstr> Randomization</vt:lpstr>
      <vt:lpstr>Randomization(2)</vt:lpstr>
      <vt:lpstr>Replication:</vt:lpstr>
      <vt:lpstr>Local control</vt:lpstr>
      <vt:lpstr>Slide 8</vt:lpstr>
      <vt:lpstr>Single factor experiment</vt:lpstr>
      <vt:lpstr>Slide 10</vt:lpstr>
      <vt:lpstr>Slide 11</vt:lpstr>
      <vt:lpstr>Slide 12</vt:lpstr>
      <vt:lpstr>Slide 13</vt:lpstr>
      <vt:lpstr>Slide 14</vt:lpstr>
      <vt:lpstr>CRD</vt:lpstr>
      <vt:lpstr>Slide 16</vt:lpstr>
      <vt:lpstr>Randomization and Layout</vt:lpstr>
      <vt:lpstr>Steps </vt:lpstr>
      <vt:lpstr>(3)</vt:lpstr>
      <vt:lpstr>Treatment=A,B,C,D  plot no=1,2,…20</vt:lpstr>
      <vt:lpstr>(5)</vt:lpstr>
      <vt:lpstr>Analysis of Variance </vt:lpstr>
      <vt:lpstr>ANOVA(2)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47</cp:revision>
  <dcterms:created xsi:type="dcterms:W3CDTF">2019-11-11T15:53:39Z</dcterms:created>
  <dcterms:modified xsi:type="dcterms:W3CDTF">2020-03-20T09:57:25Z</dcterms:modified>
</cp:coreProperties>
</file>