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80"/>
  </p:notesMasterIdLst>
  <p:sldIdLst>
    <p:sldId id="256" r:id="rId2"/>
    <p:sldId id="278" r:id="rId3"/>
    <p:sldId id="259" r:id="rId4"/>
    <p:sldId id="277" r:id="rId5"/>
    <p:sldId id="276" r:id="rId6"/>
    <p:sldId id="260" r:id="rId7"/>
    <p:sldId id="261" r:id="rId8"/>
    <p:sldId id="264" r:id="rId9"/>
    <p:sldId id="265" r:id="rId10"/>
    <p:sldId id="349" r:id="rId11"/>
    <p:sldId id="267" r:id="rId12"/>
    <p:sldId id="268" r:id="rId13"/>
    <p:sldId id="269" r:id="rId14"/>
    <p:sldId id="270" r:id="rId15"/>
    <p:sldId id="350" r:id="rId16"/>
    <p:sldId id="271" r:id="rId17"/>
    <p:sldId id="351" r:id="rId18"/>
    <p:sldId id="272" r:id="rId19"/>
    <p:sldId id="352" r:id="rId20"/>
    <p:sldId id="353" r:id="rId21"/>
    <p:sldId id="273" r:id="rId22"/>
    <p:sldId id="354" r:id="rId23"/>
    <p:sldId id="274" r:id="rId24"/>
    <p:sldId id="258" r:id="rId25"/>
    <p:sldId id="355" r:id="rId26"/>
    <p:sldId id="275" r:id="rId27"/>
    <p:sldId id="356" r:id="rId28"/>
    <p:sldId id="257" r:id="rId29"/>
    <p:sldId id="311" r:id="rId30"/>
    <p:sldId id="357" r:id="rId31"/>
    <p:sldId id="309" r:id="rId32"/>
    <p:sldId id="310" r:id="rId33"/>
    <p:sldId id="358" r:id="rId34"/>
    <p:sldId id="279" r:id="rId35"/>
    <p:sldId id="315" r:id="rId36"/>
    <p:sldId id="359" r:id="rId37"/>
    <p:sldId id="312" r:id="rId38"/>
    <p:sldId id="360" r:id="rId39"/>
    <p:sldId id="313" r:id="rId40"/>
    <p:sldId id="314" r:id="rId41"/>
    <p:sldId id="316" r:id="rId42"/>
    <p:sldId id="317" r:id="rId43"/>
    <p:sldId id="281" r:id="rId44"/>
    <p:sldId id="361" r:id="rId45"/>
    <p:sldId id="282" r:id="rId46"/>
    <p:sldId id="362" r:id="rId47"/>
    <p:sldId id="283" r:id="rId48"/>
    <p:sldId id="363" r:id="rId49"/>
    <p:sldId id="340" r:id="rId50"/>
    <p:sldId id="364" r:id="rId51"/>
    <p:sldId id="337" r:id="rId52"/>
    <p:sldId id="365" r:id="rId53"/>
    <p:sldId id="318" r:id="rId54"/>
    <p:sldId id="366" r:id="rId55"/>
    <p:sldId id="342" r:id="rId56"/>
    <p:sldId id="367" r:id="rId57"/>
    <p:sldId id="343" r:id="rId58"/>
    <p:sldId id="320" r:id="rId59"/>
    <p:sldId id="368" r:id="rId60"/>
    <p:sldId id="322" r:id="rId61"/>
    <p:sldId id="369" r:id="rId62"/>
    <p:sldId id="344" r:id="rId63"/>
    <p:sldId id="323" r:id="rId64"/>
    <p:sldId id="324" r:id="rId65"/>
    <p:sldId id="325" r:id="rId66"/>
    <p:sldId id="326" r:id="rId67"/>
    <p:sldId id="327" r:id="rId68"/>
    <p:sldId id="328" r:id="rId69"/>
    <p:sldId id="329" r:id="rId70"/>
    <p:sldId id="330" r:id="rId71"/>
    <p:sldId id="331" r:id="rId72"/>
    <p:sldId id="332" r:id="rId73"/>
    <p:sldId id="333" r:id="rId74"/>
    <p:sldId id="334" r:id="rId75"/>
    <p:sldId id="345" r:id="rId76"/>
    <p:sldId id="346" r:id="rId77"/>
    <p:sldId id="347" r:id="rId78"/>
    <p:sldId id="348" r:id="rId7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00" autoAdjust="0"/>
    <p:restoredTop sz="94638" autoAdjust="0"/>
  </p:normalViewPr>
  <p:slideViewPr>
    <p:cSldViewPr>
      <p:cViewPr varScale="1">
        <p:scale>
          <a:sx n="81" d="100"/>
          <a:sy n="81" d="100"/>
        </p:scale>
        <p:origin x="109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DCD55C-8680-4006-ABEE-E3034E20A83B}" type="datetimeFigureOut">
              <a:rPr lang="en-US" smtClean="0"/>
              <a:pPr/>
              <a:t>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01BBC-0048-456F-A12D-39167E8DE703}" type="slidenum">
              <a:rPr lang="en-US" smtClean="0"/>
              <a:pPr/>
              <a:t>‹#›</a:t>
            </a:fld>
            <a:endParaRPr lang="en-US"/>
          </a:p>
        </p:txBody>
      </p:sp>
    </p:spTree>
    <p:extLst>
      <p:ext uri="{BB962C8B-B14F-4D97-AF65-F5344CB8AC3E}">
        <p14:creationId xmlns:p14="http://schemas.microsoft.com/office/powerpoint/2010/main" val="27277103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4501BBC-0048-456F-A12D-39167E8DE703}" type="slidenum">
              <a:rPr lang="en-US" smtClean="0"/>
              <a:pPr/>
              <a:t>28</a:t>
            </a:fld>
            <a:endParaRPr lang="en-US"/>
          </a:p>
        </p:txBody>
      </p:sp>
    </p:spTree>
    <p:extLst>
      <p:ext uri="{BB962C8B-B14F-4D97-AF65-F5344CB8AC3E}">
        <p14:creationId xmlns:p14="http://schemas.microsoft.com/office/powerpoint/2010/main" val="5792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0D43CE0-366F-4E3B-800A-9E217D528967}" type="datetimeFigureOut">
              <a:rPr lang="en-US" smtClean="0"/>
              <a:pPr/>
              <a:t>2/4/2015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6996973-5E5D-43F5-BA6C-7DD2B4D76A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D43CE0-366F-4E3B-800A-9E217D528967}" type="datetimeFigureOut">
              <a:rPr lang="en-US" smtClean="0"/>
              <a:pPr/>
              <a:t>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996973-5E5D-43F5-BA6C-7DD2B4D76A4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D43CE0-366F-4E3B-800A-9E217D528967}" type="datetimeFigureOut">
              <a:rPr lang="en-US" smtClean="0"/>
              <a:pPr/>
              <a:t>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996973-5E5D-43F5-BA6C-7DD2B4D76A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0D43CE0-366F-4E3B-800A-9E217D528967}" type="datetimeFigureOut">
              <a:rPr lang="en-US" smtClean="0"/>
              <a:pPr/>
              <a:t>2/4/2015</a:t>
            </a:fld>
            <a:endParaRPr lang="en-US"/>
          </a:p>
        </p:txBody>
      </p:sp>
      <p:sp>
        <p:nvSpPr>
          <p:cNvPr id="9" name="Slide Number Placeholder 8"/>
          <p:cNvSpPr>
            <a:spLocks noGrp="1"/>
          </p:cNvSpPr>
          <p:nvPr>
            <p:ph type="sldNum" sz="quarter" idx="15"/>
          </p:nvPr>
        </p:nvSpPr>
        <p:spPr/>
        <p:txBody>
          <a:bodyPr rtlCol="0"/>
          <a:lstStyle/>
          <a:p>
            <a:fld id="{86996973-5E5D-43F5-BA6C-7DD2B4D76A4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0D43CE0-366F-4E3B-800A-9E217D528967}" type="datetimeFigureOut">
              <a:rPr lang="en-US" smtClean="0"/>
              <a:pPr/>
              <a:t>2/4/2015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6996973-5E5D-43F5-BA6C-7DD2B4D76A4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0D43CE0-366F-4E3B-800A-9E217D528967}" type="datetimeFigureOut">
              <a:rPr lang="en-US" smtClean="0"/>
              <a:pPr/>
              <a:t>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996973-5E5D-43F5-BA6C-7DD2B4D76A4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0D43CE0-366F-4E3B-800A-9E217D528967}" type="datetimeFigureOut">
              <a:rPr lang="en-US" smtClean="0"/>
              <a:pPr/>
              <a:t>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996973-5E5D-43F5-BA6C-7DD2B4D76A4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0D43CE0-366F-4E3B-800A-9E217D528967}" type="datetimeFigureOut">
              <a:rPr lang="en-US" smtClean="0"/>
              <a:pPr/>
              <a:t>2/4/2015</a:t>
            </a:fld>
            <a:endParaRPr lang="en-US"/>
          </a:p>
        </p:txBody>
      </p:sp>
      <p:sp>
        <p:nvSpPr>
          <p:cNvPr id="7" name="Slide Number Placeholder 6"/>
          <p:cNvSpPr>
            <a:spLocks noGrp="1"/>
          </p:cNvSpPr>
          <p:nvPr>
            <p:ph type="sldNum" sz="quarter" idx="11"/>
          </p:nvPr>
        </p:nvSpPr>
        <p:spPr/>
        <p:txBody>
          <a:bodyPr rtlCol="0"/>
          <a:lstStyle/>
          <a:p>
            <a:fld id="{86996973-5E5D-43F5-BA6C-7DD2B4D76A4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43CE0-366F-4E3B-800A-9E217D528967}" type="datetimeFigureOut">
              <a:rPr lang="en-US" smtClean="0"/>
              <a:pPr/>
              <a:t>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996973-5E5D-43F5-BA6C-7DD2B4D76A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0D43CE0-366F-4E3B-800A-9E217D528967}" type="datetimeFigureOut">
              <a:rPr lang="en-US" smtClean="0"/>
              <a:pPr/>
              <a:t>2/4/2015</a:t>
            </a:fld>
            <a:endParaRPr lang="en-US"/>
          </a:p>
        </p:txBody>
      </p:sp>
      <p:sp>
        <p:nvSpPr>
          <p:cNvPr id="22" name="Slide Number Placeholder 21"/>
          <p:cNvSpPr>
            <a:spLocks noGrp="1"/>
          </p:cNvSpPr>
          <p:nvPr>
            <p:ph type="sldNum" sz="quarter" idx="15"/>
          </p:nvPr>
        </p:nvSpPr>
        <p:spPr/>
        <p:txBody>
          <a:bodyPr rtlCol="0"/>
          <a:lstStyle/>
          <a:p>
            <a:fld id="{86996973-5E5D-43F5-BA6C-7DD2B4D76A4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0D43CE0-366F-4E3B-800A-9E217D528967}" type="datetimeFigureOut">
              <a:rPr lang="en-US" smtClean="0"/>
              <a:pPr/>
              <a:t>2/4/2015</a:t>
            </a:fld>
            <a:endParaRPr lang="en-US"/>
          </a:p>
        </p:txBody>
      </p:sp>
      <p:sp>
        <p:nvSpPr>
          <p:cNvPr id="18" name="Slide Number Placeholder 17"/>
          <p:cNvSpPr>
            <a:spLocks noGrp="1"/>
          </p:cNvSpPr>
          <p:nvPr>
            <p:ph type="sldNum" sz="quarter" idx="11"/>
          </p:nvPr>
        </p:nvSpPr>
        <p:spPr/>
        <p:txBody>
          <a:bodyPr rtlCol="0"/>
          <a:lstStyle/>
          <a:p>
            <a:fld id="{86996973-5E5D-43F5-BA6C-7DD2B4D76A4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0D43CE0-366F-4E3B-800A-9E217D528967}" type="datetimeFigureOut">
              <a:rPr lang="en-US" smtClean="0"/>
              <a:pPr/>
              <a:t>2/4/2015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6996973-5E5D-43F5-BA6C-7DD2B4D76A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images (12).jpg"/>
          <p:cNvPicPr>
            <a:picLocks noChangeAspect="1"/>
          </p:cNvPicPr>
          <p:nvPr/>
        </p:nvPicPr>
        <p:blipFill>
          <a:blip r:embed="rId2"/>
          <a:stretch>
            <a:fillRect/>
          </a:stretch>
        </p:blipFill>
        <p:spPr>
          <a:xfrm rot="5400000">
            <a:off x="1104900" y="-1104900"/>
            <a:ext cx="6934199" cy="9144000"/>
          </a:xfrm>
          <a:prstGeom prst="rect">
            <a:avLst/>
          </a:prstGeom>
        </p:spPr>
      </p:pic>
      <p:sp>
        <p:nvSpPr>
          <p:cNvPr id="2" name="Title 1"/>
          <p:cNvSpPr>
            <a:spLocks noGrp="1"/>
          </p:cNvSpPr>
          <p:nvPr>
            <p:ph type="ctrTitle"/>
          </p:nvPr>
        </p:nvSpPr>
        <p:spPr/>
        <p:txBody>
          <a:bodyPr/>
          <a:lstStyle/>
          <a:p>
            <a:r>
              <a:rPr lang="en-US" dirty="0" smtClean="0">
                <a:solidFill>
                  <a:schemeClr val="bg1"/>
                </a:solidFill>
                <a:latin typeface="Times New Roman" pitchFamily="18" charset="0"/>
                <a:cs typeface="Times New Roman" pitchFamily="18" charset="0"/>
              </a:rPr>
              <a:t>THE HOUSE-TREE-PERSON TEST</a:t>
            </a:r>
            <a:br>
              <a:rPr lang="en-US" dirty="0" smtClean="0">
                <a:solidFill>
                  <a:schemeClr val="bg1"/>
                </a:solidFill>
                <a:latin typeface="Times New Roman" pitchFamily="18" charset="0"/>
                <a:cs typeface="Times New Roman" pitchFamily="18" charset="0"/>
              </a:rPr>
            </a:br>
            <a:endParaRPr lang="en-US" dirty="0">
              <a:solidFill>
                <a:schemeClr val="bg1"/>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endParaRPr lang="en-US" dirty="0">
              <a:solidFill>
                <a:schemeClr val="tx1"/>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First Phase</a:t>
            </a:r>
            <a:endParaRPr lang="en-US" dirty="0"/>
          </a:p>
        </p:txBody>
      </p:sp>
      <p:sp>
        <p:nvSpPr>
          <p:cNvPr id="3" name="Content Placeholder 2"/>
          <p:cNvSpPr>
            <a:spLocks noGrp="1"/>
          </p:cNvSpPr>
          <p:nvPr>
            <p:ph sz="quarter" idx="1"/>
          </p:nvPr>
        </p:nvSpPr>
        <p:spPr/>
        <p:txBody>
          <a:bodyPr/>
          <a:lstStyle/>
          <a:p>
            <a:pPr algn="just"/>
            <a:r>
              <a:rPr lang="en-US" dirty="0" smtClean="0">
                <a:latin typeface="Times New Roman" pitchFamily="18" charset="0"/>
                <a:cs typeface="Times New Roman" pitchFamily="18" charset="0"/>
              </a:rPr>
              <a:t>Each drawing is done on a separate piece of paper and the test taker is asked to draw </a:t>
            </a:r>
            <a:r>
              <a:rPr lang="en-US" b="1" dirty="0" smtClean="0">
                <a:latin typeface="Times New Roman" pitchFamily="18" charset="0"/>
                <a:cs typeface="Times New Roman" pitchFamily="18" charset="0"/>
              </a:rPr>
              <a:t>as accurately as possible</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Upon completion of the drawings, test takers are asked questions about the drawings.</a:t>
            </a:r>
          </a:p>
          <a:p>
            <a:r>
              <a:rPr lang="en-US" dirty="0" smtClean="0">
                <a:latin typeface="Times New Roman" pitchFamily="18" charset="0"/>
                <a:cs typeface="Times New Roman" pitchFamily="18" charset="0"/>
              </a:rPr>
              <a:t>There are a total of </a:t>
            </a:r>
            <a:r>
              <a:rPr lang="en-US" b="1" dirty="0" smtClean="0">
                <a:latin typeface="Times New Roman" pitchFamily="18" charset="0"/>
                <a:cs typeface="Times New Roman" pitchFamily="18" charset="0"/>
              </a:rPr>
              <a:t>60 questions </a:t>
            </a:r>
            <a:r>
              <a:rPr lang="en-US" dirty="0" smtClean="0">
                <a:latin typeface="Times New Roman" pitchFamily="18" charset="0"/>
                <a:cs typeface="Times New Roman" pitchFamily="18" charset="0"/>
              </a:rPr>
              <a:t>that examiners can ask. </a:t>
            </a:r>
          </a:p>
          <a:p>
            <a:r>
              <a:rPr lang="en-US" dirty="0" smtClean="0">
                <a:latin typeface="Times New Roman" pitchFamily="18" charset="0"/>
                <a:cs typeface="Times New Roman" pitchFamily="18" charset="0"/>
              </a:rPr>
              <a:t>Examiners can also create their own questions or ask unscripted </a:t>
            </a:r>
            <a:r>
              <a:rPr lang="en-US" b="1" dirty="0" smtClean="0">
                <a:latin typeface="Times New Roman" pitchFamily="18" charset="0"/>
                <a:cs typeface="Times New Roman" pitchFamily="18" charset="0"/>
              </a:rPr>
              <a:t>follow-up questions</a:t>
            </a:r>
            <a:r>
              <a:rPr lang="en-US" dirty="0" smtClean="0">
                <a:latin typeface="Times New Roman" pitchFamily="18" charset="0"/>
                <a:cs typeface="Times New Roman" pitchFamily="18" charset="0"/>
              </a:rPr>
              <a: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Questions</a:t>
            </a:r>
            <a:endParaRPr lang="en-US" b="1" dirty="0"/>
          </a:p>
        </p:txBody>
      </p:sp>
      <p:sp>
        <p:nvSpPr>
          <p:cNvPr id="3" name="Content Placeholder 2"/>
          <p:cNvSpPr>
            <a:spLocks noGrp="1"/>
          </p:cNvSpPr>
          <p:nvPr>
            <p:ph sz="quarter" idx="1"/>
          </p:nvPr>
        </p:nvSpPr>
        <p:spPr/>
        <p:txBody>
          <a:bodyPr>
            <a:normAutofit/>
          </a:bodyPr>
          <a:lstStyle/>
          <a:p>
            <a:pPr>
              <a:buNone/>
            </a:pPr>
            <a:r>
              <a:rPr lang="en-US" dirty="0" smtClean="0">
                <a:latin typeface="Times New Roman" pitchFamily="18" charset="0"/>
                <a:cs typeface="Times New Roman" pitchFamily="18" charset="0"/>
              </a:rPr>
              <a:t>Ask questions after each picture is drawn: </a:t>
            </a:r>
          </a:p>
          <a:p>
            <a:pPr>
              <a:buNone/>
            </a:pPr>
            <a:r>
              <a:rPr lang="en-US" b="1" i="1" dirty="0" smtClean="0">
                <a:latin typeface="Times New Roman" pitchFamily="18" charset="0"/>
                <a:cs typeface="Times New Roman" pitchFamily="18" charset="0"/>
              </a:rPr>
              <a:t>House</a:t>
            </a:r>
            <a:r>
              <a:rPr lang="en-US" b="1"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Who lives here? </a:t>
            </a:r>
          </a:p>
          <a:p>
            <a:r>
              <a:rPr lang="en-US" dirty="0" smtClean="0">
                <a:latin typeface="Times New Roman" pitchFamily="18" charset="0"/>
                <a:cs typeface="Times New Roman" pitchFamily="18" charset="0"/>
              </a:rPr>
              <a:t>are they happy? </a:t>
            </a:r>
          </a:p>
          <a:p>
            <a:r>
              <a:rPr lang="en-US" dirty="0" smtClean="0">
                <a:latin typeface="Times New Roman" pitchFamily="18" charset="0"/>
                <a:cs typeface="Times New Roman" pitchFamily="18" charset="0"/>
              </a:rPr>
              <a:t>What goes on inside? </a:t>
            </a:r>
          </a:p>
          <a:p>
            <a:r>
              <a:rPr lang="en-US" dirty="0" smtClean="0">
                <a:latin typeface="Times New Roman" pitchFamily="18" charset="0"/>
                <a:cs typeface="Times New Roman" pitchFamily="18" charset="0"/>
              </a:rPr>
              <a:t>What's it like at night? </a:t>
            </a:r>
          </a:p>
          <a:p>
            <a:r>
              <a:rPr lang="en-US" dirty="0" smtClean="0">
                <a:latin typeface="Times New Roman" pitchFamily="18" charset="0"/>
                <a:cs typeface="Times New Roman" pitchFamily="18" charset="0"/>
              </a:rPr>
              <a:t>Do people visit here? </a:t>
            </a:r>
          </a:p>
          <a:p>
            <a:r>
              <a:rPr lang="en-US" dirty="0" smtClean="0">
                <a:latin typeface="Times New Roman" pitchFamily="18" charset="0"/>
                <a:cs typeface="Times New Roman" pitchFamily="18" charset="0"/>
              </a:rPr>
              <a:t>What else do the people in the house want to add to the drawing?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Questions</a:t>
            </a:r>
            <a:endParaRPr lang="en-US" b="1" dirty="0"/>
          </a:p>
        </p:txBody>
      </p:sp>
      <p:sp>
        <p:nvSpPr>
          <p:cNvPr id="3" name="Content Placeholder 2"/>
          <p:cNvSpPr>
            <a:spLocks noGrp="1"/>
          </p:cNvSpPr>
          <p:nvPr>
            <p:ph sz="quarter" idx="1"/>
          </p:nvPr>
        </p:nvSpPr>
        <p:spPr/>
        <p:txBody>
          <a:bodyPr>
            <a:normAutofit/>
          </a:bodyPr>
          <a:lstStyle/>
          <a:p>
            <a:pPr>
              <a:buNone/>
            </a:pPr>
            <a:r>
              <a:rPr lang="en-US" b="1" i="1" dirty="0" smtClean="0">
                <a:latin typeface="Times New Roman" pitchFamily="18" charset="0"/>
                <a:cs typeface="Times New Roman" pitchFamily="18" charset="0"/>
              </a:rPr>
              <a:t>Tree</a:t>
            </a:r>
            <a:r>
              <a:rPr lang="en-US" b="1"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What kind of tree is this? </a:t>
            </a:r>
          </a:p>
          <a:p>
            <a:r>
              <a:rPr lang="en-US" dirty="0" smtClean="0">
                <a:latin typeface="Times New Roman" pitchFamily="18" charset="0"/>
                <a:cs typeface="Times New Roman" pitchFamily="18" charset="0"/>
              </a:rPr>
              <a:t>How old is it?</a:t>
            </a:r>
          </a:p>
          <a:p>
            <a:r>
              <a:rPr lang="en-US" dirty="0" smtClean="0">
                <a:latin typeface="Times New Roman" pitchFamily="18" charset="0"/>
                <a:cs typeface="Times New Roman" pitchFamily="18" charset="0"/>
              </a:rPr>
              <a:t>What season is it? </a:t>
            </a:r>
          </a:p>
          <a:p>
            <a:r>
              <a:rPr lang="en-US" dirty="0" smtClean="0">
                <a:latin typeface="Times New Roman" pitchFamily="18" charset="0"/>
                <a:cs typeface="Times New Roman" pitchFamily="18" charset="0"/>
              </a:rPr>
              <a:t>Has anyone tried to cut it down? </a:t>
            </a:r>
          </a:p>
          <a:p>
            <a:r>
              <a:rPr lang="en-US" dirty="0" smtClean="0">
                <a:latin typeface="Times New Roman" pitchFamily="18" charset="0"/>
                <a:cs typeface="Times New Roman" pitchFamily="18" charset="0"/>
              </a:rPr>
              <a:t>What else grows nearby? </a:t>
            </a:r>
          </a:p>
          <a:p>
            <a:r>
              <a:rPr lang="en-US" dirty="0" smtClean="0">
                <a:latin typeface="Times New Roman" pitchFamily="18" charset="0"/>
                <a:cs typeface="Times New Roman" pitchFamily="18" charset="0"/>
              </a:rPr>
              <a:t>Who waters the tree? </a:t>
            </a:r>
          </a:p>
          <a:p>
            <a:r>
              <a:rPr lang="en-US" dirty="0" smtClean="0">
                <a:latin typeface="Times New Roman" pitchFamily="18" charset="0"/>
                <a:cs typeface="Times New Roman" pitchFamily="18" charset="0"/>
              </a:rPr>
              <a:t>Trees need sunshine to live so does it get enough sunshine?</a:t>
            </a:r>
            <a:endParaRPr lang="en-US"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Questions</a:t>
            </a:r>
            <a:endParaRPr lang="en-US" b="1" dirty="0"/>
          </a:p>
        </p:txBody>
      </p:sp>
      <p:sp>
        <p:nvSpPr>
          <p:cNvPr id="3" name="Content Placeholder 2"/>
          <p:cNvSpPr>
            <a:spLocks noGrp="1"/>
          </p:cNvSpPr>
          <p:nvPr>
            <p:ph sz="quarter" idx="1"/>
          </p:nvPr>
        </p:nvSpPr>
        <p:spPr/>
        <p:txBody>
          <a:bodyPr>
            <a:normAutofit/>
          </a:bodyPr>
          <a:lstStyle/>
          <a:p>
            <a:pPr>
              <a:buNone/>
            </a:pPr>
            <a:r>
              <a:rPr lang="en-US" b="1" i="1" dirty="0" smtClean="0">
                <a:latin typeface="Times New Roman" pitchFamily="18" charset="0"/>
                <a:cs typeface="Times New Roman" pitchFamily="18" charset="0"/>
              </a:rPr>
              <a:t>Person</a:t>
            </a:r>
            <a:r>
              <a:rPr lang="en-US" b="1"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Who is this person? </a:t>
            </a:r>
          </a:p>
          <a:p>
            <a:r>
              <a:rPr lang="en-US" dirty="0" smtClean="0">
                <a:latin typeface="Times New Roman" pitchFamily="18" charset="0"/>
                <a:cs typeface="Times New Roman" pitchFamily="18" charset="0"/>
              </a:rPr>
              <a:t>How old are they?</a:t>
            </a:r>
          </a:p>
          <a:p>
            <a:r>
              <a:rPr lang="en-US" dirty="0" smtClean="0">
                <a:latin typeface="Times New Roman" pitchFamily="18" charset="0"/>
                <a:cs typeface="Times New Roman" pitchFamily="18" charset="0"/>
              </a:rPr>
              <a:t>What's their favorite thing to do? </a:t>
            </a:r>
          </a:p>
          <a:p>
            <a:r>
              <a:rPr lang="en-US" dirty="0" smtClean="0">
                <a:latin typeface="Times New Roman" pitchFamily="18" charset="0"/>
                <a:cs typeface="Times New Roman" pitchFamily="18" charset="0"/>
              </a:rPr>
              <a:t>What's something they do not like? </a:t>
            </a:r>
          </a:p>
          <a:p>
            <a:r>
              <a:rPr lang="en-US" dirty="0" smtClean="0">
                <a:latin typeface="Times New Roman" pitchFamily="18" charset="0"/>
                <a:cs typeface="Times New Roman" pitchFamily="18" charset="0"/>
              </a:rPr>
              <a:t>Has anyone tried to hurt them?  </a:t>
            </a:r>
          </a:p>
          <a:p>
            <a:r>
              <a:rPr lang="en-US" dirty="0" smtClean="0">
                <a:latin typeface="Times New Roman" pitchFamily="18" charset="0"/>
                <a:cs typeface="Times New Roman" pitchFamily="18" charset="0"/>
              </a:rPr>
              <a:t>Who looks out for them?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endParaRPr lang="en-US"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Second Phase</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During the second phase of the test, test takers are asked to draw the same pictures with a</a:t>
            </a:r>
            <a:r>
              <a:rPr lang="en-US" b="1" dirty="0" smtClean="0">
                <a:latin typeface="Times New Roman" pitchFamily="18" charset="0"/>
                <a:cs typeface="Times New Roman" pitchFamily="18" charset="0"/>
              </a:rPr>
              <a:t> pencil</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p:txBody>
      </p:sp>
      <p:pic>
        <p:nvPicPr>
          <p:cNvPr id="2051" name="Picture 3" descr="C:\Users\ikm\Pictures\download (1).jpg"/>
          <p:cNvPicPr>
            <a:picLocks noChangeAspect="1" noChangeArrowheads="1"/>
          </p:cNvPicPr>
          <p:nvPr/>
        </p:nvPicPr>
        <p:blipFill>
          <a:blip r:embed="rId2"/>
          <a:srcRect/>
          <a:stretch>
            <a:fillRect/>
          </a:stretch>
        </p:blipFill>
        <p:spPr bwMode="auto">
          <a:xfrm>
            <a:off x="609600" y="2514600"/>
            <a:ext cx="7543800" cy="3733800"/>
          </a:xfrm>
          <a:prstGeom prst="rect">
            <a:avLst/>
          </a:prstGeom>
          <a:noFill/>
        </p:spPr>
      </p:pic>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Second Phase</a:t>
            </a:r>
            <a:endParaRPr lang="en-US" dirty="0"/>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The questions that follow this phase are similar to the ones in the first phase. </a:t>
            </a:r>
          </a:p>
          <a:p>
            <a:r>
              <a:rPr lang="en-US" dirty="0" smtClean="0">
                <a:latin typeface="Times New Roman" pitchFamily="18" charset="0"/>
                <a:cs typeface="Times New Roman" pitchFamily="18" charset="0"/>
              </a:rPr>
              <a:t>Some examiners give only </a:t>
            </a:r>
            <a:r>
              <a:rPr lang="en-US" b="1" dirty="0" smtClean="0">
                <a:latin typeface="Times New Roman" pitchFamily="18" charset="0"/>
                <a:cs typeface="Times New Roman" pitchFamily="18" charset="0"/>
              </a:rPr>
              <a:t>one of the two phases</a:t>
            </a:r>
            <a:r>
              <a:rPr lang="en-US" dirty="0" smtClean="0">
                <a:latin typeface="Times New Roman" pitchFamily="18" charset="0"/>
                <a:cs typeface="Times New Roman" pitchFamily="18" charset="0"/>
              </a:rPr>
              <a:t>, choosing either a crayon, a pencil, or some other writing instrument.</a:t>
            </a:r>
          </a:p>
          <a:p>
            <a:endParaRPr lang="en-US" dirty="0" smtClean="0"/>
          </a:p>
          <a:p>
            <a:endParaRPr lang="en-US" dirty="0"/>
          </a:p>
        </p:txBody>
      </p:sp>
      <p:pic>
        <p:nvPicPr>
          <p:cNvPr id="3074" name="Picture 2" descr="C:\Users\ikm\Pictures\images (2).jpg"/>
          <p:cNvPicPr>
            <a:picLocks noChangeAspect="1" noChangeArrowheads="1"/>
          </p:cNvPicPr>
          <p:nvPr/>
        </p:nvPicPr>
        <p:blipFill>
          <a:blip r:embed="rId2"/>
          <a:srcRect/>
          <a:stretch>
            <a:fillRect/>
          </a:stretch>
        </p:blipFill>
        <p:spPr bwMode="auto">
          <a:xfrm>
            <a:off x="685800" y="3886200"/>
            <a:ext cx="3505200" cy="2286000"/>
          </a:xfrm>
          <a:prstGeom prst="rect">
            <a:avLst/>
          </a:prstGeom>
          <a:noFill/>
        </p:spPr>
      </p:pic>
      <p:pic>
        <p:nvPicPr>
          <p:cNvPr id="3075" name="Picture 3" descr="C:\Users\ikm\Pictures\images (3).jpg"/>
          <p:cNvPicPr>
            <a:picLocks noChangeAspect="1" noChangeArrowheads="1"/>
          </p:cNvPicPr>
          <p:nvPr/>
        </p:nvPicPr>
        <p:blipFill>
          <a:blip r:embed="rId3"/>
          <a:srcRect/>
          <a:stretch>
            <a:fillRect/>
          </a:stretch>
        </p:blipFill>
        <p:spPr bwMode="auto">
          <a:xfrm>
            <a:off x="5257800" y="3733800"/>
            <a:ext cx="2105025" cy="265747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Variation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dirty="0" smtClean="0"/>
              <a:t>One variation of test administration involves asking the individual to draw two separate persons, one of each sex. </a:t>
            </a:r>
          </a:p>
          <a:p>
            <a:endParaRPr lang="en-US" dirty="0"/>
          </a:p>
        </p:txBody>
      </p:sp>
      <p:pic>
        <p:nvPicPr>
          <p:cNvPr id="50178" name="Picture 2" descr="https://encrypted-tbn0.gstatic.com/images?q=tbn:ANd9GcQMKfc9FQfBQgYHWQIl-UvtaWPzmAnb4G-2kEeAhTS-FwsiImj8"/>
          <p:cNvPicPr>
            <a:picLocks noChangeAspect="1" noChangeArrowheads="1"/>
          </p:cNvPicPr>
          <p:nvPr/>
        </p:nvPicPr>
        <p:blipFill>
          <a:blip r:embed="rId2"/>
          <a:srcRect/>
          <a:stretch>
            <a:fillRect/>
          </a:stretch>
        </p:blipFill>
        <p:spPr bwMode="auto">
          <a:xfrm>
            <a:off x="685800" y="2438400"/>
            <a:ext cx="7239000" cy="3733800"/>
          </a:xfrm>
          <a:prstGeom prst="rect">
            <a:avLst/>
          </a:prstGeom>
          <a:noFill/>
        </p:spPr>
      </p:pic>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Variation</a:t>
            </a:r>
            <a:endParaRPr lang="en-US" dirty="0"/>
          </a:p>
        </p:txBody>
      </p:sp>
      <p:sp>
        <p:nvSpPr>
          <p:cNvPr id="3" name="Content Placeholder 2"/>
          <p:cNvSpPr>
            <a:spLocks noGrp="1"/>
          </p:cNvSpPr>
          <p:nvPr>
            <p:ph sz="quarter" idx="1"/>
          </p:nvPr>
        </p:nvSpPr>
        <p:spPr/>
        <p:txBody>
          <a:bodyPr/>
          <a:lstStyle/>
          <a:p>
            <a:r>
              <a:rPr lang="en-US" dirty="0" smtClean="0"/>
              <a:t>Another variation is to have test takers put all the drawings on one page.</a:t>
            </a:r>
          </a:p>
          <a:p>
            <a:endParaRPr lang="en-US" dirty="0"/>
          </a:p>
        </p:txBody>
      </p:sp>
      <p:pic>
        <p:nvPicPr>
          <p:cNvPr id="75778" name="Picture 2" descr="https://encrypted-tbn2.gstatic.com/images?q=tbn:ANd9GcRoJVsJQYaaYlyh3D8hYzwpMYebxICzhToXMDOHCT7PN60jtB1N"/>
          <p:cNvPicPr>
            <a:picLocks noChangeAspect="1" noChangeArrowheads="1"/>
          </p:cNvPicPr>
          <p:nvPr/>
        </p:nvPicPr>
        <p:blipFill>
          <a:blip r:embed="rId2"/>
          <a:srcRect/>
          <a:stretch>
            <a:fillRect/>
          </a:stretch>
        </p:blipFill>
        <p:spPr bwMode="auto">
          <a:xfrm>
            <a:off x="457200" y="2590800"/>
            <a:ext cx="7543800" cy="3810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How to Start</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pPr>
              <a:buNone/>
            </a:pPr>
            <a:r>
              <a:rPr lang="en-US" dirty="0" smtClean="0">
                <a:latin typeface="Times New Roman" pitchFamily="18" charset="0"/>
                <a:cs typeface="Times New Roman" pitchFamily="18" charset="0"/>
              </a:rPr>
              <a:t>		Use three pieces of plain white 8.5x11 paper, give the first and say "Here I want you to draw as good a house as you can "</a:t>
            </a:r>
          </a:p>
          <a:p>
            <a:endParaRPr lang="en-US" dirty="0"/>
          </a:p>
        </p:txBody>
      </p:sp>
      <p:pic>
        <p:nvPicPr>
          <p:cNvPr id="49156" name="Picture 4" descr="https://encrypted-tbn3.gstatic.com/images?q=tbn:ANd9GcQoVK3jk2-ac-vZYujcPM3Z6GCZ6Pa4-zAGk8CZmXw0_H5I-h1b1g"/>
          <p:cNvPicPr>
            <a:picLocks noChangeAspect="1" noChangeArrowheads="1"/>
          </p:cNvPicPr>
          <p:nvPr/>
        </p:nvPicPr>
        <p:blipFill>
          <a:blip r:embed="rId2"/>
          <a:srcRect/>
          <a:stretch>
            <a:fillRect/>
          </a:stretch>
        </p:blipFill>
        <p:spPr bwMode="auto">
          <a:xfrm>
            <a:off x="1143000" y="2971800"/>
            <a:ext cx="6553200" cy="3048000"/>
          </a:xfrm>
          <a:prstGeom prst="rect">
            <a:avLst/>
          </a:prstGeom>
          <a:noFill/>
        </p:spPr>
      </p:pic>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How to Start</a:t>
            </a:r>
            <a:endParaRPr lang="en-US" dirty="0"/>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 Question, give the next sheet. "Draw as good a tree as you can"</a:t>
            </a:r>
            <a:endParaRPr lang="en-US" dirty="0"/>
          </a:p>
        </p:txBody>
      </p:sp>
      <p:pic>
        <p:nvPicPr>
          <p:cNvPr id="76802" name="Picture 2" descr="C:\Users\ikm\Pictures\images (10).jpg"/>
          <p:cNvPicPr>
            <a:picLocks noChangeAspect="1" noChangeArrowheads="1"/>
          </p:cNvPicPr>
          <p:nvPr/>
        </p:nvPicPr>
        <p:blipFill>
          <a:blip r:embed="rId2"/>
          <a:srcRect/>
          <a:stretch>
            <a:fillRect/>
          </a:stretch>
        </p:blipFill>
        <p:spPr bwMode="auto">
          <a:xfrm>
            <a:off x="1295400" y="2362200"/>
            <a:ext cx="6248400" cy="3962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rPr>
              <a:t>Types of Psychological Testing</a:t>
            </a:r>
            <a:endParaRPr lang="en-US" sz="3600" b="1" dirty="0">
              <a:latin typeface="Times New Roman" pitchFamily="18" charset="0"/>
            </a:endParaRPr>
          </a:p>
        </p:txBody>
      </p:sp>
      <p:sp>
        <p:nvSpPr>
          <p:cNvPr id="3" name="Content Placeholder 2"/>
          <p:cNvSpPr>
            <a:spLocks noGrp="1"/>
          </p:cNvSpPr>
          <p:nvPr>
            <p:ph sz="quarter" idx="1"/>
          </p:nvPr>
        </p:nvSpPr>
        <p:spPr/>
        <p:txBody>
          <a:bodyPr>
            <a:noAutofit/>
          </a:bodyPr>
          <a:lstStyle/>
          <a:p>
            <a:r>
              <a:rPr lang="en-US" sz="2000" b="1" dirty="0" smtClean="0">
                <a:latin typeface="Times New Roman" pitchFamily="18" charset="0"/>
                <a:cs typeface="Times New Roman" pitchFamily="18" charset="0"/>
              </a:rPr>
              <a:t>Objective Tests	</a:t>
            </a:r>
          </a:p>
          <a:p>
            <a:pPr algn="just">
              <a:buNone/>
            </a:pP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  test consisting of factual questions requiring extremely </a:t>
            </a:r>
            <a:r>
              <a:rPr lang="en-US" sz="2000" b="1" dirty="0" smtClean="0">
                <a:latin typeface="Times New Roman" pitchFamily="18" charset="0"/>
                <a:cs typeface="Times New Roman" pitchFamily="18" charset="0"/>
              </a:rPr>
              <a:t>short answers </a:t>
            </a:r>
            <a:r>
              <a:rPr lang="en-US" sz="2000" dirty="0" smtClean="0">
                <a:latin typeface="Times New Roman" pitchFamily="18" charset="0"/>
                <a:cs typeface="Times New Roman" pitchFamily="18" charset="0"/>
              </a:rPr>
              <a:t>can be quickly and </a:t>
            </a:r>
            <a:r>
              <a:rPr lang="en-US" sz="2000" b="1" dirty="0" smtClean="0">
                <a:latin typeface="Times New Roman" pitchFamily="18" charset="0"/>
                <a:cs typeface="Times New Roman" pitchFamily="18" charset="0"/>
              </a:rPr>
              <a:t>unambiguously scored </a:t>
            </a:r>
            <a:r>
              <a:rPr lang="en-US" sz="2000" dirty="0" smtClean="0">
                <a:latin typeface="Times New Roman" pitchFamily="18" charset="0"/>
                <a:cs typeface="Times New Roman" pitchFamily="18" charset="0"/>
              </a:rPr>
              <a:t>by anyone with an answer key,  thus </a:t>
            </a:r>
            <a:r>
              <a:rPr lang="en-US" sz="2000" b="1" dirty="0" smtClean="0">
                <a:latin typeface="Times New Roman" pitchFamily="18" charset="0"/>
                <a:cs typeface="Times New Roman" pitchFamily="18" charset="0"/>
              </a:rPr>
              <a:t>minimizing subjective judgments </a:t>
            </a:r>
            <a:r>
              <a:rPr lang="en-US" sz="2000" dirty="0" smtClean="0">
                <a:latin typeface="Times New Roman" pitchFamily="18" charset="0"/>
                <a:cs typeface="Times New Roman" pitchFamily="18" charset="0"/>
              </a:rPr>
              <a:t>by both the person taking the test and person scoring it. </a:t>
            </a:r>
          </a:p>
          <a:p>
            <a:pPr algn="just"/>
            <a:r>
              <a:rPr lang="en-US" sz="2000" b="1" dirty="0" smtClean="0">
                <a:latin typeface="Times New Roman" pitchFamily="18" charset="0"/>
                <a:cs typeface="Times New Roman" pitchFamily="18" charset="0"/>
              </a:rPr>
              <a:t>Projective Tests </a:t>
            </a:r>
            <a:r>
              <a:rPr lang="en-US" sz="2000" dirty="0" smtClean="0">
                <a:latin typeface="Times New Roman" pitchFamily="18" charset="0"/>
                <a:cs typeface="Times New Roman" pitchFamily="18" charset="0"/>
              </a:rPr>
              <a:t>	 	</a:t>
            </a:r>
          </a:p>
          <a:p>
            <a:pPr algn="just">
              <a:buNone/>
            </a:pPr>
            <a:r>
              <a:rPr lang="en-US" sz="2000" dirty="0" smtClean="0">
                <a:latin typeface="Times New Roman" pitchFamily="18" charset="0"/>
                <a:cs typeface="Times New Roman" pitchFamily="18" charset="0"/>
              </a:rPr>
              <a:t>		Any psychological test the subject is asked to respond to </a:t>
            </a:r>
            <a:r>
              <a:rPr lang="en-US" sz="2000" b="1" dirty="0" smtClean="0">
                <a:latin typeface="Times New Roman" pitchFamily="18" charset="0"/>
                <a:cs typeface="Times New Roman" pitchFamily="18" charset="0"/>
              </a:rPr>
              <a:t>vague material</a:t>
            </a:r>
            <a:r>
              <a:rPr lang="en-US" sz="2000" dirty="0" smtClean="0">
                <a:latin typeface="Times New Roman" pitchFamily="18" charset="0"/>
                <a:cs typeface="Times New Roman" pitchFamily="18" charset="0"/>
              </a:rPr>
              <a:t>. It is thought that </a:t>
            </a:r>
            <a:r>
              <a:rPr lang="en-US" sz="2000" b="1" dirty="0" smtClean="0">
                <a:latin typeface="Times New Roman" pitchFamily="18" charset="0"/>
                <a:cs typeface="Times New Roman" pitchFamily="18" charset="0"/>
              </a:rPr>
              <a:t>unconscious ideas </a:t>
            </a:r>
            <a:r>
              <a:rPr lang="en-US" sz="2000" dirty="0" smtClean="0">
                <a:latin typeface="Times New Roman" pitchFamily="18" charset="0"/>
                <a:cs typeface="Times New Roman" pitchFamily="18" charset="0"/>
              </a:rPr>
              <a:t>are thus projected, which when the responses are interpreted, </a:t>
            </a:r>
            <a:r>
              <a:rPr lang="en-US" sz="2000" b="1" dirty="0" smtClean="0">
                <a:latin typeface="Times New Roman" pitchFamily="18" charset="0"/>
                <a:cs typeface="Times New Roman" pitchFamily="18" charset="0"/>
              </a:rPr>
              <a:t>reveal hidden aspects of the subject’s personality. </a:t>
            </a:r>
          </a:p>
          <a:p>
            <a:pPr algn="just">
              <a:buNone/>
            </a:pPr>
            <a:r>
              <a:rPr lang="en-US" sz="2000" b="1" dirty="0" smtClean="0">
                <a:latin typeface="Times New Roman" pitchFamily="18" charset="0"/>
                <a:cs typeface="Times New Roman" pitchFamily="18" charset="0"/>
              </a:rPr>
              <a:t>     Examples:</a:t>
            </a:r>
            <a:r>
              <a:rPr lang="en-US" sz="2000" dirty="0" smtClean="0">
                <a:latin typeface="Times New Roman" pitchFamily="18" charset="0"/>
                <a:cs typeface="Times New Roman" pitchFamily="18" charset="0"/>
              </a:rPr>
              <a:t> word association tests, inkblot tests, sentence completion tests, storytelling in response to pictures, the thematic apperception tests (TAT).</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How to Start</a:t>
            </a:r>
            <a:endParaRPr lang="en-US" dirty="0"/>
          </a:p>
        </p:txBody>
      </p:sp>
      <p:sp>
        <p:nvSpPr>
          <p:cNvPr id="3" name="Content Placeholder 2"/>
          <p:cNvSpPr>
            <a:spLocks noGrp="1"/>
          </p:cNvSpPr>
          <p:nvPr>
            <p:ph sz="quarter" idx="1"/>
          </p:nvPr>
        </p:nvSpPr>
        <p:spPr/>
        <p:txBody>
          <a:bodyPr/>
          <a:lstStyle/>
          <a:p>
            <a:r>
              <a:rPr lang="en-US" dirty="0" smtClean="0">
                <a:latin typeface="Times New Roman" pitchFamily="18" charset="0"/>
                <a:cs typeface="Times New Roman" pitchFamily="18" charset="0"/>
              </a:rPr>
              <a:t>Question, give the next sheet. "Draw as good a person as you can," (if a profile or head only, say, "Wait, I want you to draw a whole person, not just the head or profile").</a:t>
            </a:r>
            <a:endParaRPr lang="en-US" dirty="0"/>
          </a:p>
        </p:txBody>
      </p:sp>
      <p:pic>
        <p:nvPicPr>
          <p:cNvPr id="77826" name="Picture 2" descr="https://encrypted-tbn3.gstatic.com/images?q=tbn:ANd9GcSVnj2Kkfn0uaw-WdsonOyVhulf4lwX-bMBGOy05qOmtPvrcnBsmA"/>
          <p:cNvPicPr>
            <a:picLocks noChangeAspect="1" noChangeArrowheads="1"/>
          </p:cNvPicPr>
          <p:nvPr/>
        </p:nvPicPr>
        <p:blipFill>
          <a:blip r:embed="rId2"/>
          <a:srcRect/>
          <a:stretch>
            <a:fillRect/>
          </a:stretch>
        </p:blipFill>
        <p:spPr bwMode="auto">
          <a:xfrm>
            <a:off x="838200" y="3276600"/>
            <a:ext cx="2895600" cy="2743200"/>
          </a:xfrm>
          <a:prstGeom prst="rect">
            <a:avLst/>
          </a:prstGeom>
          <a:noFill/>
        </p:spPr>
      </p:pic>
      <p:pic>
        <p:nvPicPr>
          <p:cNvPr id="77828" name="Picture 4" descr="https://encrypted-tbn2.gstatic.com/images?q=tbn:ANd9GcQ3txo4nAkswvbjgJBSKmX4EbZpCofOrIxHCkQfk_FB1QEtmjMGQQ"/>
          <p:cNvPicPr>
            <a:picLocks noChangeAspect="1" noChangeArrowheads="1"/>
          </p:cNvPicPr>
          <p:nvPr/>
        </p:nvPicPr>
        <p:blipFill>
          <a:blip r:embed="rId3"/>
          <a:srcRect/>
          <a:stretch>
            <a:fillRect/>
          </a:stretch>
        </p:blipFill>
        <p:spPr bwMode="auto">
          <a:xfrm>
            <a:off x="4343400" y="3276600"/>
            <a:ext cx="2819400" cy="2667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Drawing Analysis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lgn="just">
              <a:buNone/>
            </a:pPr>
            <a:r>
              <a:rPr lang="en-US" dirty="0" smtClean="0">
                <a:latin typeface="Times New Roman" pitchFamily="18" charset="0"/>
                <a:cs typeface="Times New Roman" pitchFamily="18" charset="0"/>
              </a:rPr>
              <a:t>Drawings are interpreted using two “paths”; </a:t>
            </a:r>
            <a:r>
              <a:rPr lang="en-US" b="1" dirty="0" smtClean="0">
                <a:latin typeface="Times New Roman" pitchFamily="18" charset="0"/>
                <a:cs typeface="Times New Roman" pitchFamily="18" charset="0"/>
              </a:rPr>
              <a:t>intra-subjective and inter-subjective</a:t>
            </a:r>
          </a:p>
          <a:p>
            <a:pPr algn="just"/>
            <a:r>
              <a:rPr lang="en-US" dirty="0" smtClean="0">
                <a:latin typeface="Times New Roman" pitchFamily="18" charset="0"/>
                <a:cs typeface="Times New Roman" pitchFamily="18" charset="0"/>
              </a:rPr>
              <a:t>First  path</a:t>
            </a:r>
            <a:r>
              <a:rPr lang="en-US" b="1" dirty="0" smtClean="0">
                <a:latin typeface="Times New Roman" pitchFamily="18" charset="0"/>
                <a:cs typeface="Times New Roman" pitchFamily="18" charset="0"/>
              </a:rPr>
              <a:t>, intra-subjective</a:t>
            </a:r>
            <a:r>
              <a:rPr lang="en-US" dirty="0" smtClean="0">
                <a:latin typeface="Times New Roman" pitchFamily="18" charset="0"/>
                <a:cs typeface="Times New Roman" pitchFamily="18" charset="0"/>
              </a:rPr>
              <a:t>, considers the content and quality of the three drawings; also explores the depth of material behind the drawing</a:t>
            </a:r>
          </a:p>
          <a:p>
            <a:pPr marL="1028700" lvl="1" indent="-571500" algn="just">
              <a:buFont typeface="+mj-lt"/>
              <a:buAutoNum type="romanUcPeriod"/>
            </a:pPr>
            <a:r>
              <a:rPr lang="en-US" dirty="0" smtClean="0">
                <a:latin typeface="Times New Roman" pitchFamily="18" charset="0"/>
                <a:cs typeface="Times New Roman" pitchFamily="18" charset="0"/>
              </a:rPr>
              <a:t>Lack of many details, incomplete wholes, and use of very faint lines are a combination found in subjects who are deeply depressed. </a:t>
            </a:r>
          </a:p>
          <a:p>
            <a:endParaRPr lang="en-US"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p:txBody>
      </p:sp>
      <p:pic>
        <p:nvPicPr>
          <p:cNvPr id="4" name="Picture 2" descr="https://encrypted-tbn3.gstatic.com/images?q=tbn:ANd9GcS5pE5gH3hr26hf3P817YPD07T95xEPOoDRlaTkPb1ZhB6Kxivd"/>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Drawing Analysis</a:t>
            </a:r>
            <a:endParaRPr lang="en-US" b="1" dirty="0"/>
          </a:p>
        </p:txBody>
      </p:sp>
      <p:sp>
        <p:nvSpPr>
          <p:cNvPr id="3" name="Content Placeholder 2"/>
          <p:cNvSpPr>
            <a:spLocks noGrp="1"/>
          </p:cNvSpPr>
          <p:nvPr>
            <p:ph sz="quarter" idx="1"/>
          </p:nvPr>
        </p:nvSpPr>
        <p:spPr/>
        <p:txBody>
          <a:bodyPr/>
          <a:lstStyle/>
          <a:p>
            <a:pPr marL="1028700" lvl="1" indent="-571500">
              <a:buNone/>
            </a:pPr>
            <a:r>
              <a:rPr lang="en-US" sz="2400" dirty="0" smtClean="0">
                <a:latin typeface="Times New Roman" pitchFamily="18" charset="0"/>
                <a:cs typeface="Times New Roman" pitchFamily="18" charset="0"/>
              </a:rPr>
              <a:t>II.     A ground line sloping downward and away from the drawn whole on either side may reflect a feeling of isolation, exposure, and helplessness in the face of environmental pressures.</a:t>
            </a:r>
          </a:p>
          <a:p>
            <a:pPr marL="548640" lvl="1" indent="-514350">
              <a:buFont typeface="Arial" pitchFamily="34" charset="0"/>
              <a:buChar char="•"/>
            </a:pPr>
            <a:r>
              <a:rPr lang="en-US" sz="2400" dirty="0" smtClean="0">
                <a:latin typeface="Times New Roman" pitchFamily="18" charset="0"/>
                <a:cs typeface="Times New Roman" pitchFamily="18" charset="0"/>
              </a:rPr>
              <a:t>Second path, </a:t>
            </a:r>
            <a:r>
              <a:rPr lang="en-US" sz="2400" b="1" dirty="0" smtClean="0">
                <a:latin typeface="Times New Roman" pitchFamily="18" charset="0"/>
                <a:cs typeface="Times New Roman" pitchFamily="18" charset="0"/>
              </a:rPr>
              <a:t>inter-subjective</a:t>
            </a:r>
            <a:r>
              <a:rPr lang="en-US" sz="2400" dirty="0" smtClean="0">
                <a:latin typeface="Times New Roman" pitchFamily="18" charset="0"/>
                <a:cs typeface="Times New Roman" pitchFamily="18" charset="0"/>
              </a:rPr>
              <a:t>, considers features          indicative of a certain emotional tendency</a:t>
            </a:r>
          </a:p>
          <a:p>
            <a:pPr>
              <a:buNone/>
            </a:pPr>
            <a:endParaRPr lang="en-US" dirty="0"/>
          </a:p>
        </p:txBody>
      </p:sp>
    </p:spTree>
  </p:cSld>
  <p:clrMapOvr>
    <a:masterClrMapping/>
  </p:clrMapOvr>
  <p:transition>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House interpretations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t>Associations concerning home-life</a:t>
            </a:r>
          </a:p>
          <a:p>
            <a:r>
              <a:rPr lang="en-US" dirty="0" smtClean="0"/>
              <a:t>Interfamilial relationships</a:t>
            </a:r>
          </a:p>
          <a:p>
            <a:r>
              <a:rPr lang="en-US" dirty="0" smtClean="0"/>
              <a:t>Attitude toward their home situation (children)</a:t>
            </a:r>
          </a:p>
          <a:p>
            <a:r>
              <a:rPr lang="en-US" dirty="0" smtClean="0"/>
              <a:t>Relationships to parents and siblings</a:t>
            </a:r>
          </a:p>
          <a:p>
            <a:r>
              <a:rPr lang="en-US" dirty="0" smtClean="0"/>
              <a:t>Married adults</a:t>
            </a:r>
          </a:p>
          <a:p>
            <a:r>
              <a:rPr lang="en-US" dirty="0" smtClean="0"/>
              <a:t>A very small house might indicate rejection of one's home life</a:t>
            </a:r>
            <a:br>
              <a:rPr lang="en-US" dirty="0" smtClean="0"/>
            </a:br>
            <a:endParaRPr lang="en-US" dirty="0" smtClean="0"/>
          </a:p>
          <a:p>
            <a:pPr>
              <a:buNone/>
            </a:pPr>
            <a:endParaRPr lang="en-US"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dirty="0"/>
          </a:p>
        </p:txBody>
      </p:sp>
      <p:pic>
        <p:nvPicPr>
          <p:cNvPr id="78850" name="Picture 2" descr="https://encrypted-tbn1.gstatic.com/images?q=tbn:ANd9GcS7YQUdxWUzlP11aW-anIecplSIieIG6VxpLJh-azsspArTYe55"/>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Lines and walls</a:t>
            </a:r>
            <a:endParaRPr lang="en-US" b="1"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normAutofit/>
          </a:bodyPr>
          <a:lstStyle/>
          <a:p>
            <a:pPr lvl="0"/>
            <a:r>
              <a:rPr lang="en-US" dirty="0" smtClean="0"/>
              <a:t>the walls might represent the test taker's degree of ego strength</a:t>
            </a:r>
          </a:p>
          <a:p>
            <a:pPr lvl="0"/>
            <a:r>
              <a:rPr lang="en-US" dirty="0" smtClean="0"/>
              <a:t>Represent boundaries and strengths of the ego, </a:t>
            </a:r>
          </a:p>
          <a:p>
            <a:pPr lvl="0"/>
            <a:r>
              <a:rPr lang="en-US" dirty="0" smtClean="0"/>
              <a:t>Weak lines in the structure of the house are weaknesses in the ego, </a:t>
            </a:r>
          </a:p>
          <a:p>
            <a:pPr lvl="0"/>
            <a:r>
              <a:rPr lang="en-US" dirty="0" smtClean="0"/>
              <a:t>Strong lines are problems with anxiety and a need to reinforce boundaries.</a:t>
            </a:r>
          </a:p>
          <a:p>
            <a:endParaRPr lang="en-US" dirty="0"/>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7" name="Content Placeholder 6" descr="hj.jpg"/>
          <p:cNvPicPr>
            <a:picLocks noGrp="1" noChangeAspect="1"/>
          </p:cNvPicPr>
          <p:nvPr>
            <p:ph sz="quarter" idx="1"/>
          </p:nvPr>
        </p:nvPicPr>
        <p:blipFill>
          <a:blip r:embed="rId2"/>
          <a:stretch>
            <a:fillRect/>
          </a:stretch>
        </p:blipFill>
        <p:spPr>
          <a:xfrm>
            <a:off x="0" y="0"/>
            <a:ext cx="9144000" cy="6858000"/>
          </a:xfrm>
        </p:spPr>
      </p:pic>
      <p:sp>
        <p:nvSpPr>
          <p:cNvPr id="80898" name="AutoShape 2" descr="data:image/jpeg;base64,/9j/4AAQSkZJRgABAQAAAQABAAD/2wCEAAkGBxQTEhUUExQUFRUWFhcYGBYWFxgWFxgdFhYWFxUYFxcYHCggGBwlHBcdITEhJSkrLi4uFx8zODMsNygtLisBCgoKBQUFDgUFDisZExkrKysrKysrKysrKysrKysrKysrKysrKysrKysrKysrKysrKysrKysrKysrKysrKysrK//AABEIAMUA/wMBIgACEQEDEQH/xAAbAAACAwEBAQAAAAAAAAAAAAABBAACAwUHBv/EAEUQAAIBAgQCBwQHBgUDBAMAAAECEQADEiExQQRRIjJhcYGRoQUTscEzQlJystHwFCNigpLCQ3Ois+FT0tOTo7TxFTRj/8QAFAEBAAAAAAAAAAAAAAAAAAAAAP/EABQRAQAAAAAAAAAAAAAAAAAAAAD/2gAMAwEAAhEDEQA/APbqlSpQSpUqUEqVDUFBKlSalBKlSaFAalSqu4Ak5fr1oLVnf4hUEsfDc1jf4wAZTJIGat0QQTiYRMZHxgZUtYuBmxDEeRKt/U2XbkBoDOU5BuiNczudFdrfPtuc/u6c52l3iemLa5CJJAnKSAqxlOWZ2y55YgA3ZIJMRmNgFOh5E+tOMgO3mJHlQAXIGSNH8o+LVQ8aJiDPen/d2VYsq6rHaF+MDKrC4CeiRiA00MHsOx50A9+SOoxHYU/76PDO2YKsANCSpnsyY6c6BCyMh0tMswRn+flV8JGkkcjmfA0FOMsF1IBg6iIkEZqZM71nwnEkthYgyCQdDkQDI8fAyNs2wZzrN7InEAA32oz7jzFAL+cLset3cvHTumthSqMxJIC55GSZUgaQBmN9RrV8JiXbIax0V+M+ZoNfeCYkTynPyos0CTkBvSKksZWEQSASIOfWIU6cgT25Z0Gt22OFkx4gc3GIZDPrZxnsIzFAxd4tAJaQvMq0ecVlwTs1tcJWAoGKQ4aBErhMQdZnwpdeCt7QqDLbpHcSQejtG/drot7MuplAsl4ADRtOjZbxlz1FBvfdgCCRJBhlEFcsiQToOc0LReAMGGMoWGGXIkjLvUVjwvFkjpKFxbuSMU6RkRHITMagGmeFvDDmYKyDJ+ySJntjXvoM72KOlpjtxpPXBOhIit7nXXub+38qrxvVH37f41Hzq14dJO8/hb8qDQVKlSgNCpUoJQo0KAUaNCgho1KlBS9dCiT4Aak7AdtUtWzOJut6KOQ+Z38hVLfSuMTquSjkIEtHbpPIdprTiFQjp4YnLFGvMTvQJ8YPetgAML1n01joKeWknTbPOG7VsIubeLECKwbjI6KKXPZko72OXlNReFZjNxs9guQHcdR3iD20C3GcUFuKftAayJhgWIAGI/VGnOmHvXImFUfxAk9kKpz7pBqvtDh1FsxCnUHUlgDE7nX1q/DE3QHOQIkKNR2Mdjtl+dAF4tgBKS0DFhOJVO4MCfAA0bPCqekGknVlJUdwAMfE02qgZDIcqT4e2Ge7qCtwCQc87dtvEZ6GaC7cNhIZSZEzjJaQdv4dsxy3rQX23tt/KVI9SD6VYYhrDd2R8jl60FZiYiO0nPwA/OgqnEDk+p+ox37BV/fjYN/SR8RWgFK8TxICmDE5A6kk5DCPrfrWgnDX5Y5EYySNNAAATByBw69tYXrzOCVRspIxKVAI0OEiXbcACO0Gm+G0IClYjWJPfBNamgQS4NYdo3ZSijuVoPkCe2qXzriaHIlobCLa5wS3nHMyYyy343ERhQgPkcxiUciwkb5gTmRymkOG9kyZuk3IJjHGGft4BkWMCMXVEAUCd3jVhYLvaGRYKDIGS4VAChNsRmOQHSHWLlcHvWUKJMDcrGEE7ncADVaXucGouC/tljP2o6rnmF+AnYV0UXCY+rt2dndy8uVBihuBFQW/qKCzEYZjMQDJ0z01GtY8Jw921iY4XknIEjCpZmAQYdsRyJrpg1UtOQ8T8qBZWmykZibcdwdYPlTN89K394/gek7jYbeHbDI7ChGId06eXKnL3WT7x/A1BpQqUDQSalSpQGpQq1BKlSpQSq4xzHnVqT/bbWfTVRJEnJSQTihjAOczB1mgyvXGeYRgoO6wxgxIxCAO4Ekct5a4bceQOIdzMxxHzA7K2PEiJxKRzVh5wdavctM31h2EqcQ8cQg0FPfYRDIQP4QWHkBI8JojixkF6RacOesZGTtG/wCeVNUvxVlDm+pgTntJGQ1iTtuaDIgGRHvGOpGSiDIAP1YIGknQ1ja4B1mbjKC0wjE68y8znIyAyinbL9HMdmQOmxjburPjL4wEAwzAhZyzIPPlr4UGPDOxGXvGEmGYqJE5ZHP0qvDF8TNn0iQZwkSjEbEbfCit8BAA0TMak4RPSEZ6b9s1lwDNEBCOihOmRYsxIUHPXsoOgHbkp81PkZ+NZX+LUCWOAjpQ5AkDWDMHLkcpFDED1veTyAYDww/M1jfdUwkLBxDVGU5AzmFM5ZeNBe3fF7qsuHkCCSObDYdh8eQ3u2gokfaSTv1xqawskBVdiAqJE98A65xlAGvMaUpxPtdGVgGAJU5n0wDVtRmMqDsYwDG9Uv3CIC5sdJ0HMnsE+oG9I8N7SUhYBxFS0EMoyyZmLDITuZ8awvcR70KbYIdgBixOANyIUjHE5zAE8+iQ6tqzhHMnMk6k8zVLuZwdkt3bDxz8AaKcOqgSWMASxY59pzpDieLsYgAwdpjKHjniJyETMTPKg6VLWBE2zsOj93aO1Tl/Sd6taKmBCwR0SIwtvly5x8apxCEERmRmnbl0kJ7Rp3TtQB7rkhQpgTjZcIMiIAk5SDM7aa5jZbpAyttHKV/7o9az94JVx1XAB8eoezMx/MOVMk0ClwqbTsogtIMjOcRUg/zE6ZZk71XieNJuYLYxMoOKBME4YESBpzI8TlVT9EpP1rlto5Y7ytHhMeFbXr+BiQpYkIAB33DmdBkNT2DegdNVNEmhQSpFEUaAAUalSglSpSvG8ThhQQGbc6KCYxN45AbnLmQGfGXQxNoNhEHGwIBAicKk6GDJOwPaDSFm3fB97aChAINkdEXhtcE5WngZDcZMdMLCcNjm0QGtKxJP22mYadwTLEanLLpCumoj/kk+poE7du1cGMIszDdGHU7g7hs/XurT9kUZhrg5H3jn0YkelU43hGYh7TYLgGpEq4+xcG655EZjY5kEcFx2IlGU27gEtbJnKYxofroeY55gGRQae5caXST/ABqpHkoU+tEPdGyP3EofAHED5itY28j8qn4h60GX7ZHWS4v8uP8A2y1Fb1u50ZRt8JgnxU5itAR4H0NUvWg4hlVozhgCD50HNf6J8AEYvc5ZZFzbZh3SJ+4a6VpSGMxniPgG6PoYrFeCtqOhiQSckZlUEkknADh11y1OdT3dwZhw0bOvSM8mSANPsmgcInXOsVCDpQBOQgCT3c5j0qn7Q4Etbn/LcN+PD86wtXrVsZ+8ECJuLcMdgLCPLlQNXOHDalgN1BgGY1jM6c4pbiFNsj3aqJUgGOruzEAQdBqRpTyXAygqQQRIIzBnQyNRXF4i7iaGF28igSLSjAWkgg5iQsDKTr2RQY+x/Z5uLL/RkmRH0wBITETmbYAEDLFuInF07lh1LsGUCAF6OaqF6q5wM5MwdRlkKPDccSwT3TqIOZgRHMEyeWU5mr+0j0f6v9tz8qDle1PZdu7dW1oxGO5c6JulQcIVWIJSTqViNq39lcHbCxbRYBYe9I6TBWIBDDpNl9aY5TSo4QcQ5cXGQZ42UKLgzYLbYnEMgTI5BZ1EdL2c7SFJkBMjAGmANGEAQDl4HsoMeCuNgFp7blgoMjCO8jEwzDTmJ2O9M2bvvLcjrCOySAGU9gIIMfxRVuNtS6wTiKsvcjFC57+iAO1qjutt2LMEXAmpAGRcH0j0oM4Gmtu7mNoLCY7MWvfPMUDcke6eZYMhbIT0ciO0rJ0josNqwe6rAqS9u1OrKynWeizLFtZzBJnlhgVjxPCsyHpPjSJA/h6SsI6RH1hmciw1oG3vMSEaJDpmvVOraHqnoThzgEZmacTrt3KPxH50hbvB1slMK9PMR1SbbmIy5zO4IO9b8PdLYogMQhg7SII8wR4UDpqUYqRQQUalGgFSiaq7gAkkAASScgANSaDPir+BZiSclUasToB+ewBO1c5WMYQVdrs4njqxk0o2ygwAdyJGbGr3L2fvGJUx+7UrkQdo1xtllqOjl1pY4eyYLOAHbrQZiAcKg7gT5knKaDXh+HVFCIIVRkMz8a15/rap+vhUXfv+QoKkSuXKsOL4NLoUtIKkMjKYdDzU+hGhEgggkUxb0HcPhVEML3T6E/lQLJfKkJd3yVxkrdn8LdniNwrY9djUvW1YEMAynUESDSEtZ6xZrX2jmyff3ZR9rX7U5tQPx578jQ/Xd2VZTInxBHoQaBHn8aAR/wAj50IiPQ/I1af1y/4qR5bj5igrPkdeyrKYyPgef/ND9d//ADQ+Hw/4+FAlxClZtkwjkBTqFJI6B/gY5DP62HKVrW6jKsu5IEALbGAGTCgZlgZIHWApi7aDAq2YII7wfnSVy7hR0uyxRcQIyLqpBDA5AMDE6AGDkCKDfguBCkuQuMiJGijXCu50Ek5sRnoAB7UEqB2v/tXKzt8HccdO+8HOLeAZffCSe8Ya1HCqmBRiPTPWZnJm24zLEmgS4y0quXAlGAe4obCOQYgkI2LIGdk3rfheIx3h0HQe6MBwAT0l+qDIiNwNaT4UsGDPbdxhQpAkTgAxH5cjiO4pm3xM3y2E5WSYENi6SkYYOfdQXu2Ge4wDEKYDEZEADqA67kzlGLeck04QG4A1vpDB7tiOgio2Ii2ToYA01AWdDC9oqSDxN9FUSVsYgpMzLXgGOMmZ5aHI6dW7xCBFS2IOS2wFYKCB0BJEACPIGg2fiAxZVYCJDNIyjUDtHPQeBFc/j2dDbe0oCDoMIJZkgkYVG4IGGczJEZ03xbB2wqgcDCW05nKTkcx6EVlx9jBaxgBWVkYqnVMXFMEaSeevhqG7cMJ94Ok4Egk4QcjE4RG5zgkSaS9l2HkXrgAZ9kdioBEqCpABjPxZjvl0PaH0bAfWhZGwchSR3Az4VqBn2D4n/j40GtEUKNBKlGpQCufeue8cqpGFDJBkByNp+yp1MHpZbEV0K5HGcIyW1RSGtl0XpEi4gdwpKuM2MGM4OZOI0F7FkOceGEBGFNVJnO5GndGsls5EdFvkaqg6IHLCPIitDr4UFRt3H5UV376A27vyo2/mfjQC1oO4UEGo7T6//dG11R3Com/f8hQRdPCimg7qlv5n41FMDOg5PB+zLeO/Nq39MMPQXQ2bJMZZdIse8nnTp4JNgVEaI7oPJSOVYXeMFl3xq4R2BDgYlHQRcJjpAyvKDIzkxW59oW8yWw/fBtnycA0FRw0Zh7i9GT0sf+4Gq3un0Fz+pAfwla1tuGBKkMIiQZGnZ31pzoFR72P8Np26Vv5tRF5xrbbvUqw9SD6Vs2WfJT8vyoleqO0eg/OgX/bEGuJRviR1A/mIj1qXwLizbZSynEjAgiRsSNiJU9hNMqdew/IUn7RsKUllUnogkgTqJg7UB4bh7LjF7q3O4KLIM5g5az6is1GC4q4SFN2U+zHuTIEdXMNkY9aY4fgAjlwzdIQVJkSPrSelMZZnSOQge0HztDdrqgfyhnPopoM7fFC3w6O0wLa5DU9EZDtpPhFNu4JE3HDkicsTe6cidlExPJdzrS2jPcsKCMCW1ZsswVCmAZiTKTIyWQOuaZ4kJ7xjcCsAHPSAIBw8ON9NdaBG5cENJa+qkAIiwrEkBRM4cM5czuSNXF4Mgi5eINxpEjqWwR1LfKTq2piOQplyCiMMUsQywIYkqdnEAYZyOgHOKnvrwno22jkxDdxXCQT4igns04iWGgS0viFL/C4KPtk/umEwThA7ywj1z7ga5vsTjDgIyLE9EAHpBVW3iGcBehmZie8CmLttmBdnDYRkoWFBYjMEmWMSJOzbTQPe0BFvsBQnsUOpb0Bq9p9ZBBk7Hnz3yoe0Fm1cB3Rh/pNbI0gcyKCUaBqA0FqlCaW4zisOSjE5zC8huzclHmdBJoJxvFYMgCzkHCg1Mak8lG58ACSAUrruCis3vBcZCCABhKMHYQPqQMiZIOpMirx7v/8Ao79JWEBiR+FBOugBjMnpM8Jw+GWObt1jt3KNl7PEyaDYf3fOrb+FUTb73yJqy9Y/rZaCIOr3flVrenn8aqmi935VLeg7qCWeqO4VE1Pf8hUs9Udw+FFd+/5Cgib9/wCVAjonxopqe/5Civ50FbokAcz50o1lkkIMSRnbJ2M5ITpp1Tlp1acO362NTfw/XxoOdwvCW2JYAGDAMYbiZDolsm7c88+UUweDjq3Li/zY/wDcDVL3DA4SCVcQAw1jkRow7Dzyg50F4gghbgCk5Bh1GO0fZb+E+BOdAHt3YyuIds7ZnzDgelE3boIm2hGfVcz5MgA86307jqPn/wAUSOfgaBVeLIBxWrqiWzhW3OyMW9Ky9o8ahtuMWElWw4wbeeE4YxgZzXQB2O/kakxrpz/OgvXP48HHbcQcJYAcz7u4TJ/lX1qx4ZlyRih5HND90HND3ZDkaTu8SVtpiUgKjEP1kPQIXpACNfrBdaB72fwyizbBAPRBMiZJEsc+Zrm3eBDXsH1MUhRp9T3in+AqvV79sq7lsCBGYgR3bUpw6g3Sew+HTKn4UGvH8PjQga5EGSpy5MM1MSJHOuPesMB0mtotvQr0WmMQGNV6QAzKhQDoZEz9DSnF8ICGKhQ5wknCCWwkGDmJnDGZoOVb4G21pW6atjuABWZWbFcZjbwhhAMSRlGGZEU3hKW7iEkthL5EsqwBCgtmPHXM5aBb2VZx21BkPN1mYMZUPdaQCDniI7gFyiBT1zhFt27gX62Z5ZwMh+id6DX2s0WLp5W3/Ca24e4p0ZWO8EH9Cqe0forn3G/CavaMnFtt+fjQXNQCiaU4ziiOhbANwiY+yN2PPsGUncCSAPF8VhIVYLmNZwqDkGeNBsBucuZCwXAcIBa8c8X2hOrn6qjSP6RUtsF6Ns4y8lg+s6F3yy0grlpAiIpvg7IQcydSdT+Q5DagnCcNhzObN1m+QGyiTA7TqSSdkHxPxo0PzoKoNO/+2rKMzQQaeHwNEamgqug7vyq1vQdwqqaDu/KrW9B3fKgFgdEdw+FFdT+thUtdUdw+FRdT4UEXU+Hwopv30F1Ph86K799AOX650TQ28fnVjQUIy8fnQu2wwYEAgjMESD2Eb1ZtDRO9AmVa3pL2+Wrr3buOzXlOQra04YSpBU+R2PcZrf8AKk+LsFcVy2YYDER9R4GjDYwIxDPITIEUDHqPUVYZdopKxxNxv8NBkD9IfrCR/h1sGu/Yt/8AqH/x0GrWwQRqpER+VRchlmPUVl724NbY/lcH8QFA8S3/AEbneDbP99BU8JGdtih16IlSf4k07yIPbWHDXHRmNxSQZAZJYddzmsYlnENAQI1pg8Yu63Qf8q4fwqQaP7fb3JXtZGQebAUDFq6rCVIYHQgyPMVeubdu2CcS3kR92V0BP3gcm8RltFaJxpX6QKV/6tvNP5hmU75IEZkUC3si1FoNiI6wIAB0uOREjXpU3etkLJJJZkEEzEuo7pz2pT2I4Ju59W9cULuMMKTHbGvKujxWeEc3X0OL+2gX9tT7lgBM5GM8jkct508aZtuW0EDmfkBWftDqj/Mtf7iT6UzQKcfxGEQIxN1Z0EZlm/hXUnu3IpF8lwa3icWPtiPensjLD/L1c6c4jhZcXFMOFw55qVmSI+rnuI0EzAFJ8Eh99cxKFGC2AoOKIa5JB5EnIQMhtMAHbFoLvJJMsdWMESfLTQVtb/P41RTp3/I1ZPmfjQaD5Ch+dVBz8B86IPzoCu3h8DRbeqjbw+Bosde786CL8qNvqjuHwqLp4UbWg7h8KAWuqO4fCoup8KlrqjuFQanwoINT3D50RUGp7h86pcvBRJ5xkCSe4DOgk9E959DWjbUl79iCEtuZnpNCDOdcXS/01cpdbVkQclBY+DNA/wBNAyN6yucSidd1XL6xAnz1rMcCD1nuOe1yo/pTCp8q1scOidRFWdcIA84oMU41coFw5bW3jbciDVb/ABmRX3dySrH6oyEA9ZhzFO1zfbLQjty4e+fRD8qDL2ZY94stjELbEB3T/CQ/VYfarfjeEUW3aXlUYjpudFJ3atOCtwbgGzjXstWhpV/aX0Nzf92/4TQReBXm/hcuAeQasL/BiTDXBnb/AMW5u8N9bcZV0aVun94Bzw+gukeoFBS9woVGIa5kpOdxzoO1qNmzIkPcXNhGIN1WKzLAnateN+jbtBHnl86nB9SeZY+bEj40FP2Vv+tc8rX/AI65R4TE8N7vrDpLbw3Ix3QRjVgRKpBjma79cex9Ip5kN/V+0t86DT2PZAFxYEC48TnliKj8NNshxrnlJIG4hWBz5Zil/ZvWud5/3r9Nn6Qdin1Kx8DQV4vW398fhaPWKYpbj+qDye3/ALig+hNM0CR41SMiGbTCpBM/reqWyfemcj7u3ImY6VzKd9NaZWwoJYASdTv50uPpm+5b/FdoNU0Hf8jRU5Hx+Jqqbd5+BqA5HuPzoLjXwHzqA/3fGhOfl86H5N8aDQbeHwNAXAcefVyPZkD8DUnTw+BrjcZYVuIYNaRwEttLKDmWuADMZ9SYHIabh0v/AMlZAj3iEx1QQzf0rJ9KCceTAS27ZatCDbUMcX+msUAjKAsCYgAjYCMsP/O1bWyZBiSTAGnieUR6eYbcDex20aIxKDHKRMVsNT4Up7G//Xtf5afhFNjU+FBN/Cl+NyWRlDoZ5AOuL/TNMb+FY8VbxW7i81YeYig1nvPpRFC28gNzAPmJo4qC1Sq4v0KE0F65ftxZVhzs3AfE2wfSa6Q/W1c/2p9bstx/U4HyoGOF61w553PDJEHyq3H/AEZHMqP6mA+dDhD1/vtQ9oZoPv2hll/ipoRpQb+/X7S+YpRCDc6OgO2kBD83ra9YEDrar9ZvtDtpYWAzdIkgMQBMaBtxn58qBn2g0J/Pb9big1bgVi2gOoRZ8hSHtPh8KdFnGZMYi2aozrGKfrKDW4tGSuM5c8RO06MBuKB6a5HB5+7PI2x/7LH++tuJW4qMcQMKx3XQHni+NZoME9lwf6eHH5UGnsnME/wpPeQbh/3KbT6Rvup8Xpf2TbhWHIoPKzaHypi39I/cn91BX2kP3VyNcDEd4BI9aYBmoaX9mH9za/y0/CKCX5OQME6c+89g/KsrY/fN2Kgnuxn51pYz6WLFI7I7IiqWj+8f+X8NBZNF7z8DQHVPcfiasoyHcT8PzqxGR7/jFADr5fOqnfub41ow6Xl86zYZHub40B3Hf/bXL9oKPesxkhbadEaNLXgFIAJM/I11wv68K5ftB1VyW3RYgScnYabzjwxvijegNti0FjG/L+Y+kDbLcGm+FbMschkB2Z/E5eg2rm23LZdU5E7kZx5zkBrMnUEUzw9yGACiO06EgAfeMfGdMyDXsgzYs/5Vv8ApoanwpP2P9BZ/yrf4BTi6nwoDv4flQTfvo7+B+VRdTQLez/oref1E/CKYrD2cf3Vv7ifhFMRQCpNGhPKglc/jxm3b+zjzvEV0M+wetc7jx0j38N/8g0DfDLnc++fwrVPaaSgH8dvcjS4p1GYqti8FWXYDE7xzbptAA1YxsKtjNyIVgoKnE3RmGBgKeltuB40GTcOwg7Yl/wAS4frDY6+dUtq+IkEddomI1ccpnI701xGMiAo2IM7gyJEaZa1hwwbGZU63I0z6QIIz/jIoMOOa4SqsAQZ0galU+0ZyYjbWt7l8q84SZxZQeVsZ4QY07u2r31LXBkeiEPmxn8IPhVuFPSeQfI73LvyigX4n2irI6iJKnLHbOoOwefSpxZhXYfbuH+my6/207xR6B8B5kCkr6YrZA1LXwPE3FH4qBvgBCn77+jsB6CrW/pH+6nxf8qtw6QsHXMnvJJJ8zVbf0j/cT43KDW5cCgsdACT3DM1nwSYbaKdQig+AAqnHmUw/aKr4MwDf6ZrYtQY2w85lY5AGfjlWbPhZiQcJCxCljOc5KCeVMYsqqJ8d6Bf9rTfGMiM7dwDbcrG1E8dbz/eW9RqwHLYmmTUnnQQGTIMjLMZ86iLln2/E0u3CW2za2k9qqTv2UR7Ptf8ARt/0L+VAyFrm8YWDvgBLe7thY2xPckknQALM9mhMAsNwdof4SDtCqI8RmKn7GoMg3FJETjc6TGTEjc7b0HN/ZoHRM4iFWcsRiGKgZwADEnSYMRLCkB1UQWB9cix8AdeZA7KcNhtRdY8pFsjPuUH1rCxwZQlla2J1JRuZJz95zJJ7TQX9kiLFocraDyUCm11pDhcdtFU+7aBE4yvphPxrdeJOvu3jmMDDwwtJ8qBrfwPyobnw+dL/ALakiTh++CnLTGBNMLrPdQL+zyfdJlooHll8qYg86V4a4FV50V3kyABLY8yTyageNnJQWnkIHfiaAR2gGgcgVS9fVRLMFHNiAPM0ohdhMxywZ/8AuNsexRWq8MAQQgxaYm6TAfeOfhNBP2pm6ltj/E37tfUYv9MUrxjxJba5ZH9JS4fifKnrYyiSdZM56nyrme1FJtncm7A7YUqPhQPcFw620BjpYQCdWOWknOJ0GgrcAzPPbYcv121MUxGmR8zlVn09fKgFx4+fYOdXoLzoAEZUFqrv4fnRI7ap7wAwSJ22nuoBxAy/mX8QrHhvqdqu3myn51rc1Haw9JPyrLhT1ey2PWP+2gbpe0f3lw8sK+Qxf31tNI+y+IFwO40ZyR2gKqg/6fhQbcVrb+//AGOK1ms+JErlqCCP5SDHjEeNXBoDg+NWOoHYfSPzqVKAPt31HTz50alBX3ZnUZdh/Orhe2pUoCRVLpyP61o1KCpsrOgq6qBoBUqUEcwDWachlGfmc6lSgPuxynvz+NZJwdsaKFPNeifNYqVKCtvg0DYs2MzLGYMASAcgYGutMzvUqUBxVMVSpQCQJy117aWu8POHPq3Mff1jH+r0qVKDW0AqgDYAZ9mQq+OjUoJjoF6lSgguVMVSpQUbbsM+hHzoIgGnIDwEx8aFSguXrO0oUAKAANh51KlATcqvvIo1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0900" name="AutoShape 4" descr="data:image/jpeg;base64,/9j/4AAQSkZJRgABAQAAAQABAAD/2wCEAAkGBxQTEhUUExQUFRUWFhcYGBYWFxgWFxgdFhYWFxUYFxcYHCggGBwlHBcdITEhJSkrLi4uFx8zODMsNygtLisBCgoKBQUFDgUFDisZExkrKysrKysrKysrKysrKysrKysrKysrKysrKysrKysrKysrKysrKysrKysrKysrKysrK//AABEIAMUA/wMBIgACEQEDEQH/xAAbAAACAwEBAQAAAAAAAAAAAAABBAACAwUHBv/EAEUQAAIBAgQCBwQHBgUDBAMAAAECEQADEiExQQRRIjJhcYGRoQUTscEzQlJystHwFCNigpLCQ3Ois+FT0tOTo7TxFTRj/8QAFAEBAAAAAAAAAAAAAAAAAAAAAP/EABQRAQAAAAAAAAAAAAAAAAAAAAD/2gAMAwEAAhEDEQA/APbqlSpQSpUqUEqVDUFBKlSalBKlSaFAalSqu4Ak5fr1oLVnf4hUEsfDc1jf4wAZTJIGat0QQTiYRMZHxgZUtYuBmxDEeRKt/U2XbkBoDOU5BuiNczudFdrfPtuc/u6c52l3iemLa5CJJAnKSAqxlOWZ2y55YgA3ZIJMRmNgFOh5E+tOMgO3mJHlQAXIGSNH8o+LVQ8aJiDPen/d2VYsq6rHaF+MDKrC4CeiRiA00MHsOx50A9+SOoxHYU/76PDO2YKsANCSpnsyY6c6BCyMh0tMswRn+flV8JGkkcjmfA0FOMsF1IBg6iIkEZqZM71nwnEkthYgyCQdDkQDI8fAyNs2wZzrN7InEAA32oz7jzFAL+cLset3cvHTumthSqMxJIC55GSZUgaQBmN9RrV8JiXbIax0V+M+ZoNfeCYkTynPyos0CTkBvSKksZWEQSASIOfWIU6cgT25Z0Gt22OFkx4gc3GIZDPrZxnsIzFAxd4tAJaQvMq0ecVlwTs1tcJWAoGKQ4aBErhMQdZnwpdeCt7QqDLbpHcSQejtG/drot7MuplAsl4ADRtOjZbxlz1FBvfdgCCRJBhlEFcsiQToOc0LReAMGGMoWGGXIkjLvUVjwvFkjpKFxbuSMU6RkRHITMagGmeFvDDmYKyDJ+ySJntjXvoM72KOlpjtxpPXBOhIit7nXXub+38qrxvVH37f41Hzq14dJO8/hb8qDQVKlSgNCpUoJQo0KAUaNCgho1KlBS9dCiT4Aak7AdtUtWzOJut6KOQ+Z38hVLfSuMTquSjkIEtHbpPIdprTiFQjp4YnLFGvMTvQJ8YPetgAML1n01joKeWknTbPOG7VsIubeLECKwbjI6KKXPZko72OXlNReFZjNxs9guQHcdR3iD20C3GcUFuKftAayJhgWIAGI/VGnOmHvXImFUfxAk9kKpz7pBqvtDh1FsxCnUHUlgDE7nX1q/DE3QHOQIkKNR2Mdjtl+dAF4tgBKS0DFhOJVO4MCfAA0bPCqekGknVlJUdwAMfE02qgZDIcqT4e2Ge7qCtwCQc87dtvEZ6GaC7cNhIZSZEzjJaQdv4dsxy3rQX23tt/KVI9SD6VYYhrDd2R8jl60FZiYiO0nPwA/OgqnEDk+p+ox37BV/fjYN/SR8RWgFK8TxICmDE5A6kk5DCPrfrWgnDX5Y5EYySNNAAATByBw69tYXrzOCVRspIxKVAI0OEiXbcACO0Gm+G0IClYjWJPfBNamgQS4NYdo3ZSijuVoPkCe2qXzriaHIlobCLa5wS3nHMyYyy343ERhQgPkcxiUciwkb5gTmRymkOG9kyZuk3IJjHGGft4BkWMCMXVEAUCd3jVhYLvaGRYKDIGS4VAChNsRmOQHSHWLlcHvWUKJMDcrGEE7ncADVaXucGouC/tljP2o6rnmF+AnYV0UXCY+rt2dndy8uVBihuBFQW/qKCzEYZjMQDJ0z01GtY8Jw921iY4XknIEjCpZmAQYdsRyJrpg1UtOQ8T8qBZWmykZibcdwdYPlTN89K394/gek7jYbeHbDI7ChGId06eXKnL3WT7x/A1BpQqUDQSalSpQGpQq1BKlSpQSq4xzHnVqT/bbWfTVRJEnJSQTihjAOczB1mgyvXGeYRgoO6wxgxIxCAO4Ekct5a4bceQOIdzMxxHzA7K2PEiJxKRzVh5wdavctM31h2EqcQ8cQg0FPfYRDIQP4QWHkBI8JojixkF6RacOesZGTtG/wCeVNUvxVlDm+pgTntJGQ1iTtuaDIgGRHvGOpGSiDIAP1YIGknQ1ja4B1mbjKC0wjE68y8znIyAyinbL9HMdmQOmxjburPjL4wEAwzAhZyzIPPlr4UGPDOxGXvGEmGYqJE5ZHP0qvDF8TNn0iQZwkSjEbEbfCit8BAA0TMak4RPSEZ6b9s1lwDNEBCOihOmRYsxIUHPXsoOgHbkp81PkZ+NZX+LUCWOAjpQ5AkDWDMHLkcpFDED1veTyAYDww/M1jfdUwkLBxDVGU5AzmFM5ZeNBe3fF7qsuHkCCSObDYdh8eQ3u2gokfaSTv1xqawskBVdiAqJE98A65xlAGvMaUpxPtdGVgGAJU5n0wDVtRmMqDsYwDG9Uv3CIC5sdJ0HMnsE+oG9I8N7SUhYBxFS0EMoyyZmLDITuZ8awvcR70KbYIdgBixOANyIUjHE5zAE8+iQ6tqzhHMnMk6k8zVLuZwdkt3bDxz8AaKcOqgSWMASxY59pzpDieLsYgAwdpjKHjniJyETMTPKg6VLWBE2zsOj93aO1Tl/Sd6taKmBCwR0SIwtvly5x8apxCEERmRmnbl0kJ7Rp3TtQB7rkhQpgTjZcIMiIAk5SDM7aa5jZbpAyttHKV/7o9az94JVx1XAB8eoezMx/MOVMk0ClwqbTsogtIMjOcRUg/zE6ZZk71XieNJuYLYxMoOKBME4YESBpzI8TlVT9EpP1rlto5Y7ytHhMeFbXr+BiQpYkIAB33DmdBkNT2DegdNVNEmhQSpFEUaAAUalSglSpSvG8ThhQQGbc6KCYxN45AbnLmQGfGXQxNoNhEHGwIBAicKk6GDJOwPaDSFm3fB97aChAINkdEXhtcE5WngZDcZMdMLCcNjm0QGtKxJP22mYadwTLEanLLpCumoj/kk+poE7du1cGMIszDdGHU7g7hs/XurT9kUZhrg5H3jn0YkelU43hGYh7TYLgGpEq4+xcG655EZjY5kEcFx2IlGU27gEtbJnKYxofroeY55gGRQae5caXST/ABqpHkoU+tEPdGyP3EofAHED5itY28j8qn4h60GX7ZHWS4v8uP8A2y1Fb1u50ZRt8JgnxU5itAR4H0NUvWg4hlVozhgCD50HNf6J8AEYvc5ZZFzbZh3SJ+4a6VpSGMxniPgG6PoYrFeCtqOhiQSckZlUEkknADh11y1OdT3dwZhw0bOvSM8mSANPsmgcInXOsVCDpQBOQgCT3c5j0qn7Q4Etbn/LcN+PD86wtXrVsZ+8ECJuLcMdgLCPLlQNXOHDalgN1BgGY1jM6c4pbiFNsj3aqJUgGOruzEAQdBqRpTyXAygqQQRIIzBnQyNRXF4i7iaGF28igSLSjAWkgg5iQsDKTr2RQY+x/Z5uLL/RkmRH0wBITETmbYAEDLFuInF07lh1LsGUCAF6OaqF6q5wM5MwdRlkKPDccSwT3TqIOZgRHMEyeWU5mr+0j0f6v9tz8qDle1PZdu7dW1oxGO5c6JulQcIVWIJSTqViNq39lcHbCxbRYBYe9I6TBWIBDDpNl9aY5TSo4QcQ5cXGQZ42UKLgzYLbYnEMgTI5BZ1EdL2c7SFJkBMjAGmANGEAQDl4HsoMeCuNgFp7blgoMjCO8jEwzDTmJ2O9M2bvvLcjrCOySAGU9gIIMfxRVuNtS6wTiKsvcjFC57+iAO1qjutt2LMEXAmpAGRcH0j0oM4Gmtu7mNoLCY7MWvfPMUDcke6eZYMhbIT0ciO0rJ0josNqwe6rAqS9u1OrKynWeizLFtZzBJnlhgVjxPCsyHpPjSJA/h6SsI6RH1hmciw1oG3vMSEaJDpmvVOraHqnoThzgEZmacTrt3KPxH50hbvB1slMK9PMR1SbbmIy5zO4IO9b8PdLYogMQhg7SII8wR4UDpqUYqRQQUalGgFSiaq7gAkkAASScgANSaDPir+BZiSclUasToB+ewBO1c5WMYQVdrs4njqxk0o2ygwAdyJGbGr3L2fvGJUx+7UrkQdo1xtllqOjl1pY4eyYLOAHbrQZiAcKg7gT5knKaDXh+HVFCIIVRkMz8a15/rap+vhUXfv+QoKkSuXKsOL4NLoUtIKkMjKYdDzU+hGhEgggkUxb0HcPhVEML3T6E/lQLJfKkJd3yVxkrdn8LdniNwrY9djUvW1YEMAynUESDSEtZ6xZrX2jmyff3ZR9rX7U5tQPx578jQ/Xd2VZTInxBHoQaBHn8aAR/wAj50IiPQ/I1af1y/4qR5bj5igrPkdeyrKYyPgef/ND9d//ADQ+Hw/4+FAlxClZtkwjkBTqFJI6B/gY5DP62HKVrW6jKsu5IEALbGAGTCgZlgZIHWApi7aDAq2YII7wfnSVy7hR0uyxRcQIyLqpBDA5AMDE6AGDkCKDfguBCkuQuMiJGijXCu50Ek5sRnoAB7UEqB2v/tXKzt8HccdO+8HOLeAZffCSe8Ya1HCqmBRiPTPWZnJm24zLEmgS4y0quXAlGAe4obCOQYgkI2LIGdk3rfheIx3h0HQe6MBwAT0l+qDIiNwNaT4UsGDPbdxhQpAkTgAxH5cjiO4pm3xM3y2E5WSYENi6SkYYOfdQXu2Ge4wDEKYDEZEADqA67kzlGLeck04QG4A1vpDB7tiOgio2Ii2ToYA01AWdDC9oqSDxN9FUSVsYgpMzLXgGOMmZ5aHI6dW7xCBFS2IOS2wFYKCB0BJEACPIGg2fiAxZVYCJDNIyjUDtHPQeBFc/j2dDbe0oCDoMIJZkgkYVG4IGGczJEZ03xbB2wqgcDCW05nKTkcx6EVlx9jBaxgBWVkYqnVMXFMEaSeevhqG7cMJ94Ok4Egk4QcjE4RG5zgkSaS9l2HkXrgAZ9kdioBEqCpABjPxZjvl0PaH0bAfWhZGwchSR3Az4VqBn2D4n/j40GtEUKNBKlGpQCufeue8cqpGFDJBkByNp+yp1MHpZbEV0K5HGcIyW1RSGtl0XpEi4gdwpKuM2MGM4OZOI0F7FkOceGEBGFNVJnO5GndGsls5EdFvkaqg6IHLCPIitDr4UFRt3H5UV376A27vyo2/mfjQC1oO4UEGo7T6//dG11R3Com/f8hQRdPCimg7qlv5n41FMDOg5PB+zLeO/Nq39MMPQXQ2bJMZZdIse8nnTp4JNgVEaI7oPJSOVYXeMFl3xq4R2BDgYlHQRcJjpAyvKDIzkxW59oW8yWw/fBtnycA0FRw0Zh7i9GT0sf+4Gq3un0Fz+pAfwla1tuGBKkMIiQZGnZ31pzoFR72P8Np26Vv5tRF5xrbbvUqw9SD6Vs2WfJT8vyoleqO0eg/OgX/bEGuJRviR1A/mIj1qXwLizbZSynEjAgiRsSNiJU9hNMqdew/IUn7RsKUllUnogkgTqJg7UB4bh7LjF7q3O4KLIM5g5az6is1GC4q4SFN2U+zHuTIEdXMNkY9aY4fgAjlwzdIQVJkSPrSelMZZnSOQge0HztDdrqgfyhnPopoM7fFC3w6O0wLa5DU9EZDtpPhFNu4JE3HDkicsTe6cidlExPJdzrS2jPcsKCMCW1ZsswVCmAZiTKTIyWQOuaZ4kJ7xjcCsAHPSAIBw8ON9NdaBG5cENJa+qkAIiwrEkBRM4cM5czuSNXF4Mgi5eINxpEjqWwR1LfKTq2piOQplyCiMMUsQywIYkqdnEAYZyOgHOKnvrwno22jkxDdxXCQT4igns04iWGgS0viFL/C4KPtk/umEwThA7ywj1z7ga5vsTjDgIyLE9EAHpBVW3iGcBehmZie8CmLttmBdnDYRkoWFBYjMEmWMSJOzbTQPe0BFvsBQnsUOpb0Bq9p9ZBBk7Hnz3yoe0Fm1cB3Rh/pNbI0gcyKCUaBqA0FqlCaW4zisOSjE5zC8huzclHmdBJoJxvFYMgCzkHCg1Mak8lG58ACSAUrruCis3vBcZCCABhKMHYQPqQMiZIOpMirx7v/8Ao79JWEBiR+FBOugBjMnpM8Jw+GWObt1jt3KNl7PEyaDYf3fOrb+FUTb73yJqy9Y/rZaCIOr3flVrenn8aqmi935VLeg7qCWeqO4VE1Pf8hUs9Udw+FFd+/5Cgib9/wCVAjonxopqe/5Civ50FbokAcz50o1lkkIMSRnbJ2M5ITpp1Tlp1acO362NTfw/XxoOdwvCW2JYAGDAMYbiZDolsm7c88+UUweDjq3Li/zY/wDcDVL3DA4SCVcQAw1jkRow7Dzyg50F4gghbgCk5Bh1GO0fZb+E+BOdAHt3YyuIds7ZnzDgelE3boIm2hGfVcz5MgA86307jqPn/wAUSOfgaBVeLIBxWrqiWzhW3OyMW9Ky9o8ahtuMWElWw4wbeeE4YxgZzXQB2O/kakxrpz/OgvXP48HHbcQcJYAcz7u4TJ/lX1qx4ZlyRih5HND90HND3ZDkaTu8SVtpiUgKjEP1kPQIXpACNfrBdaB72fwyizbBAPRBMiZJEsc+Zrm3eBDXsH1MUhRp9T3in+AqvV79sq7lsCBGYgR3bUpw6g3Sew+HTKn4UGvH8PjQga5EGSpy5MM1MSJHOuPesMB0mtotvQr0WmMQGNV6QAzKhQDoZEz9DSnF8ICGKhQ5wknCCWwkGDmJnDGZoOVb4G21pW6atjuABWZWbFcZjbwhhAMSRlGGZEU3hKW7iEkthL5EsqwBCgtmPHXM5aBb2VZx21BkPN1mYMZUPdaQCDniI7gFyiBT1zhFt27gX62Z5ZwMh+id6DX2s0WLp5W3/Ca24e4p0ZWO8EH9Cqe0forn3G/CavaMnFtt+fjQXNQCiaU4ziiOhbANwiY+yN2PPsGUncCSAPF8VhIVYLmNZwqDkGeNBsBucuZCwXAcIBa8c8X2hOrn6qjSP6RUtsF6Ns4y8lg+s6F3yy0grlpAiIpvg7IQcydSdT+Q5DagnCcNhzObN1m+QGyiTA7TqSSdkHxPxo0PzoKoNO/+2rKMzQQaeHwNEamgqug7vyq1vQdwqqaDu/KrW9B3fKgFgdEdw+FFdT+thUtdUdw+FRdT4UEXU+Hwopv30F1Ph86K799AOX650TQ28fnVjQUIy8fnQu2wwYEAgjMESD2Eb1ZtDRO9AmVa3pL2+Wrr3buOzXlOQra04YSpBU+R2PcZrf8AKk+LsFcVy2YYDER9R4GjDYwIxDPITIEUDHqPUVYZdopKxxNxv8NBkD9IfrCR/h1sGu/Yt/8AqH/x0GrWwQRqpER+VRchlmPUVl724NbY/lcH8QFA8S3/AEbneDbP99BU8JGdtih16IlSf4k07yIPbWHDXHRmNxSQZAZJYddzmsYlnENAQI1pg8Yu63Qf8q4fwqQaP7fb3JXtZGQebAUDFq6rCVIYHQgyPMVeubdu2CcS3kR92V0BP3gcm8RltFaJxpX6QKV/6tvNP5hmU75IEZkUC3si1FoNiI6wIAB0uOREjXpU3etkLJJJZkEEzEuo7pz2pT2I4Ju59W9cULuMMKTHbGvKujxWeEc3X0OL+2gX9tT7lgBM5GM8jkct508aZtuW0EDmfkBWftDqj/Mtf7iT6UzQKcfxGEQIxN1Z0EZlm/hXUnu3IpF8lwa3icWPtiPensjLD/L1c6c4jhZcXFMOFw55qVmSI+rnuI0EzAFJ8Eh99cxKFGC2AoOKIa5JB5EnIQMhtMAHbFoLvJJMsdWMESfLTQVtb/P41RTp3/I1ZPmfjQaD5Ch+dVBz8B86IPzoCu3h8DRbeqjbw+Bosde786CL8qNvqjuHwqLp4UbWg7h8KAWuqO4fCoup8KlrqjuFQanwoINT3D50RUGp7h86pcvBRJ5xkCSe4DOgk9E959DWjbUl79iCEtuZnpNCDOdcXS/01cpdbVkQclBY+DNA/wBNAyN6yucSidd1XL6xAnz1rMcCD1nuOe1yo/pTCp8q1scOidRFWdcIA84oMU41coFw5bW3jbciDVb/ABmRX3dySrH6oyEA9ZhzFO1zfbLQjty4e+fRD8qDL2ZY94stjELbEB3T/CQ/VYfarfjeEUW3aXlUYjpudFJ3atOCtwbgGzjXstWhpV/aX0Nzf92/4TQReBXm/hcuAeQasL/BiTDXBnb/AMW5u8N9bcZV0aVun94Bzw+gukeoFBS9woVGIa5kpOdxzoO1qNmzIkPcXNhGIN1WKzLAnateN+jbtBHnl86nB9SeZY+bEj40FP2Vv+tc8rX/AI65R4TE8N7vrDpLbw3Ix3QRjVgRKpBjma79cex9Ip5kN/V+0t86DT2PZAFxYEC48TnliKj8NNshxrnlJIG4hWBz5Zil/ZvWud5/3r9Nn6Qdin1Kx8DQV4vW398fhaPWKYpbj+qDye3/ALig+hNM0CR41SMiGbTCpBM/reqWyfemcj7u3ImY6VzKd9NaZWwoJYASdTv50uPpm+5b/FdoNU0Hf8jRU5Hx+Jqqbd5+BqA5HuPzoLjXwHzqA/3fGhOfl86H5N8aDQbeHwNAXAcefVyPZkD8DUnTw+BrjcZYVuIYNaRwEttLKDmWuADMZ9SYHIabh0v/AMlZAj3iEx1QQzf0rJ9KCceTAS27ZatCDbUMcX+msUAjKAsCYgAjYCMsP/O1bWyZBiSTAGnieUR6eYbcDex20aIxKDHKRMVsNT4Up7G//Xtf5afhFNjU+FBN/Cl+NyWRlDoZ5AOuL/TNMb+FY8VbxW7i81YeYig1nvPpRFC28gNzAPmJo4qC1Sq4v0KE0F65ftxZVhzs3AfE2wfSa6Q/W1c/2p9bstx/U4HyoGOF61w553PDJEHyq3H/AEZHMqP6mA+dDhD1/vtQ9oZoPv2hll/ipoRpQb+/X7S+YpRCDc6OgO2kBD83ra9YEDrar9ZvtDtpYWAzdIkgMQBMaBtxn58qBn2g0J/Pb9big1bgVi2gOoRZ8hSHtPh8KdFnGZMYi2aozrGKfrKDW4tGSuM5c8RO06MBuKB6a5HB5+7PI2x/7LH++tuJW4qMcQMKx3XQHni+NZoME9lwf6eHH5UGnsnME/wpPeQbh/3KbT6Rvup8Xpf2TbhWHIoPKzaHypi39I/cn91BX2kP3VyNcDEd4BI9aYBmoaX9mH9za/y0/CKCX5OQME6c+89g/KsrY/fN2Kgnuxn51pYz6WLFI7I7IiqWj+8f+X8NBZNF7z8DQHVPcfiasoyHcT8PzqxGR7/jFADr5fOqnfub41ow6Xl86zYZHub40B3Hf/bXL9oKPesxkhbadEaNLXgFIAJM/I11wv68K5ftB1VyW3RYgScnYabzjwxvijegNti0FjG/L+Y+kDbLcGm+FbMschkB2Z/E5eg2rm23LZdU5E7kZx5zkBrMnUEUzw9yGACiO06EgAfeMfGdMyDXsgzYs/5Vv8ApoanwpP2P9BZ/yrf4BTi6nwoDv4flQTfvo7+B+VRdTQLez/oref1E/CKYrD2cf3Vv7ifhFMRQCpNGhPKglc/jxm3b+zjzvEV0M+wetc7jx0j38N/8g0DfDLnc++fwrVPaaSgH8dvcjS4p1GYqti8FWXYDE7xzbptAA1YxsKtjNyIVgoKnE3RmGBgKeltuB40GTcOwg7Yl/wAS4frDY6+dUtq+IkEddomI1ccpnI701xGMiAo2IM7gyJEaZa1hwwbGZU63I0z6QIIz/jIoMOOa4SqsAQZ0galU+0ZyYjbWt7l8q84SZxZQeVsZ4QY07u2r31LXBkeiEPmxn8IPhVuFPSeQfI73LvyigX4n2irI6iJKnLHbOoOwefSpxZhXYfbuH+my6/207xR6B8B5kCkr6YrZA1LXwPE3FH4qBvgBCn77+jsB6CrW/pH+6nxf8qtw6QsHXMnvJJJ8zVbf0j/cT43KDW5cCgsdACT3DM1nwSYbaKdQig+AAqnHmUw/aKr4MwDf6ZrYtQY2w85lY5AGfjlWbPhZiQcJCxCljOc5KCeVMYsqqJ8d6Bf9rTfGMiM7dwDbcrG1E8dbz/eW9RqwHLYmmTUnnQQGTIMjLMZ86iLln2/E0u3CW2za2k9qqTv2UR7Ptf8ARt/0L+VAyFrm8YWDvgBLe7thY2xPckknQALM9mhMAsNwdof4SDtCqI8RmKn7GoMg3FJETjc6TGTEjc7b0HN/ZoHRM4iFWcsRiGKgZwADEnSYMRLCkB1UQWB9cix8AdeZA7KcNhtRdY8pFsjPuUH1rCxwZQlla2J1JRuZJz95zJJ7TQX9kiLFocraDyUCm11pDhcdtFU+7aBE4yvphPxrdeJOvu3jmMDDwwtJ8qBrfwPyobnw+dL/ALakiTh++CnLTGBNMLrPdQL+zyfdJlooHll8qYg86V4a4FV50V3kyABLY8yTyageNnJQWnkIHfiaAR2gGgcgVS9fVRLMFHNiAPM0ohdhMxywZ/8AuNsexRWq8MAQQgxaYm6TAfeOfhNBP2pm6ltj/E37tfUYv9MUrxjxJba5ZH9JS4fifKnrYyiSdZM56nyrme1FJtncm7A7YUqPhQPcFw620BjpYQCdWOWknOJ0GgrcAzPPbYcv121MUxGmR8zlVn09fKgFx4+fYOdXoLzoAEZUFqrv4fnRI7ap7wAwSJ22nuoBxAy/mX8QrHhvqdqu3myn51rc1Haw9JPyrLhT1ey2PWP+2gbpe0f3lw8sK+Qxf31tNI+y+IFwO40ZyR2gKqg/6fhQbcVrb+//AGOK1ms+JErlqCCP5SDHjEeNXBoDg+NWOoHYfSPzqVKAPt31HTz50alBX3ZnUZdh/Orhe2pUoCRVLpyP61o1KCpsrOgq6qBoBUqUEcwDWachlGfmc6lSgPuxynvz+NZJwdsaKFPNeifNYqVKCtvg0DYs2MzLGYMASAcgYGutMzvUqUBxVMVSpQCQJy117aWu8POHPq3Mff1jH+r0qVKDW0AqgDYAZ9mQq+OjUoJjoF6lSgguVMVSpQUbbsM+hHzoIgGnIDwEx8aFSguXrO0oUAKAANh51KlATcqvvIo1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0902" name="AutoShape 6" descr="data:image/jpeg;base64,/9j/4AAQSkZJRgABAQAAAQABAAD/2wCEAAkGBxQTEhUUExQUFRUWFhcYGBYWFxgWFxgdFhYWFxUYFxcYHCggGBwlHBcdITEhJSkrLi4uFx8zODMsNygtLisBCgoKBQUFDgUFDisZExkrKysrKysrKysrKysrKysrKysrKysrKysrKysrKysrKysrKysrKysrKysrKysrKysrK//AABEIAMUA/wMBIgACEQEDEQH/xAAbAAACAwEBAQAAAAAAAAAAAAABBAACAwUHBv/EAEUQAAIBAgQCBwQHBgUDBAMAAAECEQADEiExQQRRIjJhcYGRoQUTscEzQlJystHwFCNigpLCQ3Ois+FT0tOTo7TxFTRj/8QAFAEBAAAAAAAAAAAAAAAAAAAAAP/EABQRAQAAAAAAAAAAAAAAAAAAAAD/2gAMAwEAAhEDEQA/APbqlSpQSpUqUEqVDUFBKlSalBKlSaFAalSqu4Ak5fr1oLVnf4hUEsfDc1jf4wAZTJIGat0QQTiYRMZHxgZUtYuBmxDEeRKt/U2XbkBoDOU5BuiNczudFdrfPtuc/u6c52l3iemLa5CJJAnKSAqxlOWZ2y55YgA3ZIJMRmNgFOh5E+tOMgO3mJHlQAXIGSNH8o+LVQ8aJiDPen/d2VYsq6rHaF+MDKrC4CeiRiA00MHsOx50A9+SOoxHYU/76PDO2YKsANCSpnsyY6c6BCyMh0tMswRn+flV8JGkkcjmfA0FOMsF1IBg6iIkEZqZM71nwnEkthYgyCQdDkQDI8fAyNs2wZzrN7InEAA32oz7jzFAL+cLset3cvHTumthSqMxJIC55GSZUgaQBmN9RrV8JiXbIax0V+M+ZoNfeCYkTynPyos0CTkBvSKksZWEQSASIOfWIU6cgT25Z0Gt22OFkx4gc3GIZDPrZxnsIzFAxd4tAJaQvMq0ecVlwTs1tcJWAoGKQ4aBErhMQdZnwpdeCt7QqDLbpHcSQejtG/drot7MuplAsl4ADRtOjZbxlz1FBvfdgCCRJBhlEFcsiQToOc0LReAMGGMoWGGXIkjLvUVjwvFkjpKFxbuSMU6RkRHITMagGmeFvDDmYKyDJ+ySJntjXvoM72KOlpjtxpPXBOhIit7nXXub+38qrxvVH37f41Hzq14dJO8/hb8qDQVKlSgNCpUoJQo0KAUaNCgho1KlBS9dCiT4Aak7AdtUtWzOJut6KOQ+Z38hVLfSuMTquSjkIEtHbpPIdprTiFQjp4YnLFGvMTvQJ8YPetgAML1n01joKeWknTbPOG7VsIubeLECKwbjI6KKXPZko72OXlNReFZjNxs9guQHcdR3iD20C3GcUFuKftAayJhgWIAGI/VGnOmHvXImFUfxAk9kKpz7pBqvtDh1FsxCnUHUlgDE7nX1q/DE3QHOQIkKNR2Mdjtl+dAF4tgBKS0DFhOJVO4MCfAA0bPCqekGknVlJUdwAMfE02qgZDIcqT4e2Ge7qCtwCQc87dtvEZ6GaC7cNhIZSZEzjJaQdv4dsxy3rQX23tt/KVI9SD6VYYhrDd2R8jl60FZiYiO0nPwA/OgqnEDk+p+ox37BV/fjYN/SR8RWgFK8TxICmDE5A6kk5DCPrfrWgnDX5Y5EYySNNAAATByBw69tYXrzOCVRspIxKVAI0OEiXbcACO0Gm+G0IClYjWJPfBNamgQS4NYdo3ZSijuVoPkCe2qXzriaHIlobCLa5wS3nHMyYyy343ERhQgPkcxiUciwkb5gTmRymkOG9kyZuk3IJjHGGft4BkWMCMXVEAUCd3jVhYLvaGRYKDIGS4VAChNsRmOQHSHWLlcHvWUKJMDcrGEE7ncADVaXucGouC/tljP2o6rnmF+AnYV0UXCY+rt2dndy8uVBihuBFQW/qKCzEYZjMQDJ0z01GtY8Jw921iY4XknIEjCpZmAQYdsRyJrpg1UtOQ8T8qBZWmykZibcdwdYPlTN89K394/gek7jYbeHbDI7ChGId06eXKnL3WT7x/A1BpQqUDQSalSpQGpQq1BKlSpQSq4xzHnVqT/bbWfTVRJEnJSQTihjAOczB1mgyvXGeYRgoO6wxgxIxCAO4Ekct5a4bceQOIdzMxxHzA7K2PEiJxKRzVh5wdavctM31h2EqcQ8cQg0FPfYRDIQP4QWHkBI8JojixkF6RacOesZGTtG/wCeVNUvxVlDm+pgTntJGQ1iTtuaDIgGRHvGOpGSiDIAP1YIGknQ1ja4B1mbjKC0wjE68y8znIyAyinbL9HMdmQOmxjburPjL4wEAwzAhZyzIPPlr4UGPDOxGXvGEmGYqJE5ZHP0qvDF8TNn0iQZwkSjEbEbfCit8BAA0TMak4RPSEZ6b9s1lwDNEBCOihOmRYsxIUHPXsoOgHbkp81PkZ+NZX+LUCWOAjpQ5AkDWDMHLkcpFDED1veTyAYDww/M1jfdUwkLBxDVGU5AzmFM5ZeNBe3fF7qsuHkCCSObDYdh8eQ3u2gokfaSTv1xqawskBVdiAqJE98A65xlAGvMaUpxPtdGVgGAJU5n0wDVtRmMqDsYwDG9Uv3CIC5sdJ0HMnsE+oG9I8N7SUhYBxFS0EMoyyZmLDITuZ8awvcR70KbYIdgBixOANyIUjHE5zAE8+iQ6tqzhHMnMk6k8zVLuZwdkt3bDxz8AaKcOqgSWMASxY59pzpDieLsYgAwdpjKHjniJyETMTPKg6VLWBE2zsOj93aO1Tl/Sd6taKmBCwR0SIwtvly5x8apxCEERmRmnbl0kJ7Rp3TtQB7rkhQpgTjZcIMiIAk5SDM7aa5jZbpAyttHKV/7o9az94JVx1XAB8eoezMx/MOVMk0ClwqbTsogtIMjOcRUg/zE6ZZk71XieNJuYLYxMoOKBME4YESBpzI8TlVT9EpP1rlto5Y7ytHhMeFbXr+BiQpYkIAB33DmdBkNT2DegdNVNEmhQSpFEUaAAUalSglSpSvG8ThhQQGbc6KCYxN45AbnLmQGfGXQxNoNhEHGwIBAicKk6GDJOwPaDSFm3fB97aChAINkdEXhtcE5WngZDcZMdMLCcNjm0QGtKxJP22mYadwTLEanLLpCumoj/kk+poE7du1cGMIszDdGHU7g7hs/XurT9kUZhrg5H3jn0YkelU43hGYh7TYLgGpEq4+xcG655EZjY5kEcFx2IlGU27gEtbJnKYxofroeY55gGRQae5caXST/ABqpHkoU+tEPdGyP3EofAHED5itY28j8qn4h60GX7ZHWS4v8uP8A2y1Fb1u50ZRt8JgnxU5itAR4H0NUvWg4hlVozhgCD50HNf6J8AEYvc5ZZFzbZh3SJ+4a6VpSGMxniPgG6PoYrFeCtqOhiQSckZlUEkknADh11y1OdT3dwZhw0bOvSM8mSANPsmgcInXOsVCDpQBOQgCT3c5j0qn7Q4Etbn/LcN+PD86wtXrVsZ+8ECJuLcMdgLCPLlQNXOHDalgN1BgGY1jM6c4pbiFNsj3aqJUgGOruzEAQdBqRpTyXAygqQQRIIzBnQyNRXF4i7iaGF28igSLSjAWkgg5iQsDKTr2RQY+x/Z5uLL/RkmRH0wBITETmbYAEDLFuInF07lh1LsGUCAF6OaqF6q5wM5MwdRlkKPDccSwT3TqIOZgRHMEyeWU5mr+0j0f6v9tz8qDle1PZdu7dW1oxGO5c6JulQcIVWIJSTqViNq39lcHbCxbRYBYe9I6TBWIBDDpNl9aY5TSo4QcQ5cXGQZ42UKLgzYLbYnEMgTI5BZ1EdL2c7SFJkBMjAGmANGEAQDl4HsoMeCuNgFp7blgoMjCO8jEwzDTmJ2O9M2bvvLcjrCOySAGU9gIIMfxRVuNtS6wTiKsvcjFC57+iAO1qjutt2LMEXAmpAGRcH0j0oM4Gmtu7mNoLCY7MWvfPMUDcke6eZYMhbIT0ciO0rJ0josNqwe6rAqS9u1OrKynWeizLFtZzBJnlhgVjxPCsyHpPjSJA/h6SsI6RH1hmciw1oG3vMSEaJDpmvVOraHqnoThzgEZmacTrt3KPxH50hbvB1slMK9PMR1SbbmIy5zO4IO9b8PdLYogMQhg7SII8wR4UDpqUYqRQQUalGgFSiaq7gAkkAASScgANSaDPir+BZiSclUasToB+ewBO1c5WMYQVdrs4njqxk0o2ygwAdyJGbGr3L2fvGJUx+7UrkQdo1xtllqOjl1pY4eyYLOAHbrQZiAcKg7gT5knKaDXh+HVFCIIVRkMz8a15/rap+vhUXfv+QoKkSuXKsOL4NLoUtIKkMjKYdDzU+hGhEgggkUxb0HcPhVEML3T6E/lQLJfKkJd3yVxkrdn8LdniNwrY9djUvW1YEMAynUESDSEtZ6xZrX2jmyff3ZR9rX7U5tQPx578jQ/Xd2VZTInxBHoQaBHn8aAR/wAj50IiPQ/I1af1y/4qR5bj5igrPkdeyrKYyPgef/ND9d//ADQ+Hw/4+FAlxClZtkwjkBTqFJI6B/gY5DP62HKVrW6jKsu5IEALbGAGTCgZlgZIHWApi7aDAq2YII7wfnSVy7hR0uyxRcQIyLqpBDA5AMDE6AGDkCKDfguBCkuQuMiJGijXCu50Ek5sRnoAB7UEqB2v/tXKzt8HccdO+8HOLeAZffCSe8Ya1HCqmBRiPTPWZnJm24zLEmgS4y0quXAlGAe4obCOQYgkI2LIGdk3rfheIx3h0HQe6MBwAT0l+qDIiNwNaT4UsGDPbdxhQpAkTgAxH5cjiO4pm3xM3y2E5WSYENi6SkYYOfdQXu2Ge4wDEKYDEZEADqA67kzlGLeck04QG4A1vpDB7tiOgio2Ii2ToYA01AWdDC9oqSDxN9FUSVsYgpMzLXgGOMmZ5aHI6dW7xCBFS2IOS2wFYKCB0BJEACPIGg2fiAxZVYCJDNIyjUDtHPQeBFc/j2dDbe0oCDoMIJZkgkYVG4IGGczJEZ03xbB2wqgcDCW05nKTkcx6EVlx9jBaxgBWVkYqnVMXFMEaSeevhqG7cMJ94Ok4Egk4QcjE4RG5zgkSaS9l2HkXrgAZ9kdioBEqCpABjPxZjvl0PaH0bAfWhZGwchSR3Az4VqBn2D4n/j40GtEUKNBKlGpQCufeue8cqpGFDJBkByNp+yp1MHpZbEV0K5HGcIyW1RSGtl0XpEi4gdwpKuM2MGM4OZOI0F7FkOceGEBGFNVJnO5GndGsls5EdFvkaqg6IHLCPIitDr4UFRt3H5UV376A27vyo2/mfjQC1oO4UEGo7T6//dG11R3Com/f8hQRdPCimg7qlv5n41FMDOg5PB+zLeO/Nq39MMPQXQ2bJMZZdIse8nnTp4JNgVEaI7oPJSOVYXeMFl3xq4R2BDgYlHQRcJjpAyvKDIzkxW59oW8yWw/fBtnycA0FRw0Zh7i9GT0sf+4Gq3un0Fz+pAfwla1tuGBKkMIiQZGnZ31pzoFR72P8Np26Vv5tRF5xrbbvUqw9SD6Vs2WfJT8vyoleqO0eg/OgX/bEGuJRviR1A/mIj1qXwLizbZSynEjAgiRsSNiJU9hNMqdew/IUn7RsKUllUnogkgTqJg7UB4bh7LjF7q3O4KLIM5g5az6is1GC4q4SFN2U+zHuTIEdXMNkY9aY4fgAjlwzdIQVJkSPrSelMZZnSOQge0HztDdrqgfyhnPopoM7fFC3w6O0wLa5DU9EZDtpPhFNu4JE3HDkicsTe6cidlExPJdzrS2jPcsKCMCW1ZsswVCmAZiTKTIyWQOuaZ4kJ7xjcCsAHPSAIBw8ON9NdaBG5cENJa+qkAIiwrEkBRM4cM5czuSNXF4Mgi5eINxpEjqWwR1LfKTq2piOQplyCiMMUsQywIYkqdnEAYZyOgHOKnvrwno22jkxDdxXCQT4igns04iWGgS0viFL/C4KPtk/umEwThA7ywj1z7ga5vsTjDgIyLE9EAHpBVW3iGcBehmZie8CmLttmBdnDYRkoWFBYjMEmWMSJOzbTQPe0BFvsBQnsUOpb0Bq9p9ZBBk7Hnz3yoe0Fm1cB3Rh/pNbI0gcyKCUaBqA0FqlCaW4zisOSjE5zC8huzclHmdBJoJxvFYMgCzkHCg1Mak8lG58ACSAUrruCis3vBcZCCABhKMHYQPqQMiZIOpMirx7v/8Ao79JWEBiR+FBOugBjMnpM8Jw+GWObt1jt3KNl7PEyaDYf3fOrb+FUTb73yJqy9Y/rZaCIOr3flVrenn8aqmi935VLeg7qCWeqO4VE1Pf8hUs9Udw+FFd+/5Cgib9/wCVAjonxopqe/5Civ50FbokAcz50o1lkkIMSRnbJ2M5ITpp1Tlp1acO362NTfw/XxoOdwvCW2JYAGDAMYbiZDolsm7c88+UUweDjq3Li/zY/wDcDVL3DA4SCVcQAw1jkRow7Dzyg50F4gghbgCk5Bh1GO0fZb+E+BOdAHt3YyuIds7ZnzDgelE3boIm2hGfVcz5MgA86307jqPn/wAUSOfgaBVeLIBxWrqiWzhW3OyMW9Ky9o8ahtuMWElWw4wbeeE4YxgZzXQB2O/kakxrpz/OgvXP48HHbcQcJYAcz7u4TJ/lX1qx4ZlyRih5HND90HND3ZDkaTu8SVtpiUgKjEP1kPQIXpACNfrBdaB72fwyizbBAPRBMiZJEsc+Zrm3eBDXsH1MUhRp9T3in+AqvV79sq7lsCBGYgR3bUpw6g3Sew+HTKn4UGvH8PjQga5EGSpy5MM1MSJHOuPesMB0mtotvQr0WmMQGNV6QAzKhQDoZEz9DSnF8ICGKhQ5wknCCWwkGDmJnDGZoOVb4G21pW6atjuABWZWbFcZjbwhhAMSRlGGZEU3hKW7iEkthL5EsqwBCgtmPHXM5aBb2VZx21BkPN1mYMZUPdaQCDniI7gFyiBT1zhFt27gX62Z5ZwMh+id6DX2s0WLp5W3/Ca24e4p0ZWO8EH9Cqe0forn3G/CavaMnFtt+fjQXNQCiaU4ziiOhbANwiY+yN2PPsGUncCSAPF8VhIVYLmNZwqDkGeNBsBucuZCwXAcIBa8c8X2hOrn6qjSP6RUtsF6Ns4y8lg+s6F3yy0grlpAiIpvg7IQcydSdT+Q5DagnCcNhzObN1m+QGyiTA7TqSSdkHxPxo0PzoKoNO/+2rKMzQQaeHwNEamgqug7vyq1vQdwqqaDu/KrW9B3fKgFgdEdw+FFdT+thUtdUdw+FRdT4UEXU+Hwopv30F1Ph86K799AOX650TQ28fnVjQUIy8fnQu2wwYEAgjMESD2Eb1ZtDRO9AmVa3pL2+Wrr3buOzXlOQra04YSpBU+R2PcZrf8AKk+LsFcVy2YYDER9R4GjDYwIxDPITIEUDHqPUVYZdopKxxNxv8NBkD9IfrCR/h1sGu/Yt/8AqH/x0GrWwQRqpER+VRchlmPUVl724NbY/lcH8QFA8S3/AEbneDbP99BU8JGdtih16IlSf4k07yIPbWHDXHRmNxSQZAZJYddzmsYlnENAQI1pg8Yu63Qf8q4fwqQaP7fb3JXtZGQebAUDFq6rCVIYHQgyPMVeubdu2CcS3kR92V0BP3gcm8RltFaJxpX6QKV/6tvNP5hmU75IEZkUC3si1FoNiI6wIAB0uOREjXpU3etkLJJJZkEEzEuo7pz2pT2I4Ju59W9cULuMMKTHbGvKujxWeEc3X0OL+2gX9tT7lgBM5GM8jkct508aZtuW0EDmfkBWftDqj/Mtf7iT6UzQKcfxGEQIxN1Z0EZlm/hXUnu3IpF8lwa3icWPtiPensjLD/L1c6c4jhZcXFMOFw55qVmSI+rnuI0EzAFJ8Eh99cxKFGC2AoOKIa5JB5EnIQMhtMAHbFoLvJJMsdWMESfLTQVtb/P41RTp3/I1ZPmfjQaD5Ch+dVBz8B86IPzoCu3h8DRbeqjbw+Bosde786CL8qNvqjuHwqLp4UbWg7h8KAWuqO4fCoup8KlrqjuFQanwoINT3D50RUGp7h86pcvBRJ5xkCSe4DOgk9E959DWjbUl79iCEtuZnpNCDOdcXS/01cpdbVkQclBY+DNA/wBNAyN6yucSidd1XL6xAnz1rMcCD1nuOe1yo/pTCp8q1scOidRFWdcIA84oMU41coFw5bW3jbciDVb/ABmRX3dySrH6oyEA9ZhzFO1zfbLQjty4e+fRD8qDL2ZY94stjELbEB3T/CQ/VYfarfjeEUW3aXlUYjpudFJ3atOCtwbgGzjXstWhpV/aX0Nzf92/4TQReBXm/hcuAeQasL/BiTDXBnb/AMW5u8N9bcZV0aVun94Bzw+gukeoFBS9woVGIa5kpOdxzoO1qNmzIkPcXNhGIN1WKzLAnateN+jbtBHnl86nB9SeZY+bEj40FP2Vv+tc8rX/AI65R4TE8N7vrDpLbw3Ix3QRjVgRKpBjma79cex9Ip5kN/V+0t86DT2PZAFxYEC48TnliKj8NNshxrnlJIG4hWBz5Zil/ZvWud5/3r9Nn6Qdin1Kx8DQV4vW398fhaPWKYpbj+qDye3/ALig+hNM0CR41SMiGbTCpBM/reqWyfemcj7u3ImY6VzKd9NaZWwoJYASdTv50uPpm+5b/FdoNU0Hf8jRU5Hx+Jqqbd5+BqA5HuPzoLjXwHzqA/3fGhOfl86H5N8aDQbeHwNAXAcefVyPZkD8DUnTw+BrjcZYVuIYNaRwEttLKDmWuADMZ9SYHIabh0v/AMlZAj3iEx1QQzf0rJ9KCceTAS27ZatCDbUMcX+msUAjKAsCYgAjYCMsP/O1bWyZBiSTAGnieUR6eYbcDex20aIxKDHKRMVsNT4Up7G//Xtf5afhFNjU+FBN/Cl+NyWRlDoZ5AOuL/TNMb+FY8VbxW7i81YeYig1nvPpRFC28gNzAPmJo4qC1Sq4v0KE0F65ftxZVhzs3AfE2wfSa6Q/W1c/2p9bstx/U4HyoGOF61w553PDJEHyq3H/AEZHMqP6mA+dDhD1/vtQ9oZoPv2hll/ipoRpQb+/X7S+YpRCDc6OgO2kBD83ra9YEDrar9ZvtDtpYWAzdIkgMQBMaBtxn58qBn2g0J/Pb9big1bgVi2gOoRZ8hSHtPh8KdFnGZMYi2aozrGKfrKDW4tGSuM5c8RO06MBuKB6a5HB5+7PI2x/7LH++tuJW4qMcQMKx3XQHni+NZoME9lwf6eHH5UGnsnME/wpPeQbh/3KbT6Rvup8Xpf2TbhWHIoPKzaHypi39I/cn91BX2kP3VyNcDEd4BI9aYBmoaX9mH9za/y0/CKCX5OQME6c+89g/KsrY/fN2Kgnuxn51pYz6WLFI7I7IiqWj+8f+X8NBZNF7z8DQHVPcfiasoyHcT8PzqxGR7/jFADr5fOqnfub41ow6Xl86zYZHub40B3Hf/bXL9oKPesxkhbadEaNLXgFIAJM/I11wv68K5ftB1VyW3RYgScnYabzjwxvijegNti0FjG/L+Y+kDbLcGm+FbMschkB2Z/E5eg2rm23LZdU5E7kZx5zkBrMnUEUzw9yGACiO06EgAfeMfGdMyDXsgzYs/5Vv8ApoanwpP2P9BZ/yrf4BTi6nwoDv4flQTfvo7+B+VRdTQLez/oref1E/CKYrD2cf3Vv7ifhFMRQCpNGhPKglc/jxm3b+zjzvEV0M+wetc7jx0j38N/8g0DfDLnc++fwrVPaaSgH8dvcjS4p1GYqti8FWXYDE7xzbptAA1YxsKtjNyIVgoKnE3RmGBgKeltuB40GTcOwg7Yl/wAS4frDY6+dUtq+IkEddomI1ccpnI701xGMiAo2IM7gyJEaZa1hwwbGZU63I0z6QIIz/jIoMOOa4SqsAQZ0galU+0ZyYjbWt7l8q84SZxZQeVsZ4QY07u2r31LXBkeiEPmxn8IPhVuFPSeQfI73LvyigX4n2irI6iJKnLHbOoOwefSpxZhXYfbuH+my6/207xR6B8B5kCkr6YrZA1LXwPE3FH4qBvgBCn77+jsB6CrW/pH+6nxf8qtw6QsHXMnvJJJ8zVbf0j/cT43KDW5cCgsdACT3DM1nwSYbaKdQig+AAqnHmUw/aKr4MwDf6ZrYtQY2w85lY5AGfjlWbPhZiQcJCxCljOc5KCeVMYsqqJ8d6Bf9rTfGMiM7dwDbcrG1E8dbz/eW9RqwHLYmmTUnnQQGTIMjLMZ86iLln2/E0u3CW2za2k9qqTv2UR7Ptf8ARt/0L+VAyFrm8YWDvgBLe7thY2xPckknQALM9mhMAsNwdof4SDtCqI8RmKn7GoMg3FJETjc6TGTEjc7b0HN/ZoHRM4iFWcsRiGKgZwADEnSYMRLCkB1UQWB9cix8AdeZA7KcNhtRdY8pFsjPuUH1rCxwZQlla2J1JRuZJz95zJJ7TQX9kiLFocraDyUCm11pDhcdtFU+7aBE4yvphPxrdeJOvu3jmMDDwwtJ8qBrfwPyobnw+dL/ALakiTh++CnLTGBNMLrPdQL+zyfdJlooHll8qYg86V4a4FV50V3kyABLY8yTyageNnJQWnkIHfiaAR2gGgcgVS9fVRLMFHNiAPM0ohdhMxywZ/8AuNsexRWq8MAQQgxaYm6TAfeOfhNBP2pm6ltj/E37tfUYv9MUrxjxJba5ZH9JS4fifKnrYyiSdZM56nyrme1FJtncm7A7YUqPhQPcFw620BjpYQCdWOWknOJ0GgrcAzPPbYcv121MUxGmR8zlVn09fKgFx4+fYOdXoLzoAEZUFqrv4fnRI7ap7wAwSJ22nuoBxAy/mX8QrHhvqdqu3myn51rc1Haw9JPyrLhT1ey2PWP+2gbpe0f3lw8sK+Qxf31tNI+y+IFwO40ZyR2gKqg/6fhQbcVrb+//AGOK1ms+JErlqCCP5SDHjEeNXBoDg+NWOoHYfSPzqVKAPt31HTz50alBX3ZnUZdh/Orhe2pUoCRVLpyP61o1KCpsrOgq6qBoBUqUEcwDWachlGfmc6lSgPuxynvz+NZJwdsaKFPNeifNYqVKCtvg0DYs2MzLGYMASAcgYGutMzvUqUBxVMVSpQCQJy117aWu8POHPq3Mff1jH+r0qVKDW0AqgDYAZ9mQq+OjUoJjoF6lSgguVMVSpQUbbsM+hHzoIgGnIDwEx8aFSguXrO0oUAKAANh51KlATcqvvIo1K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Roof</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normAutofit/>
          </a:bodyPr>
          <a:lstStyle/>
          <a:p>
            <a:pPr lvl="0"/>
            <a:r>
              <a:rPr lang="en-US" dirty="0" smtClean="0"/>
              <a:t>The roof might represent one's intellectual side</a:t>
            </a:r>
          </a:p>
          <a:p>
            <a:pPr lvl="0"/>
            <a:r>
              <a:rPr lang="en-US" dirty="0" smtClean="0"/>
              <a:t>Symbolizes the fantasy life, and </a:t>
            </a:r>
          </a:p>
          <a:p>
            <a:pPr lvl="0"/>
            <a:r>
              <a:rPr lang="en-US" dirty="0" smtClean="0"/>
              <a:t>Extra attention to it can indicate extra attention to fantasy and ideation, </a:t>
            </a:r>
          </a:p>
          <a:p>
            <a:pPr lvl="0"/>
            <a:r>
              <a:rPr lang="en-US" dirty="0" smtClean="0"/>
              <a:t>An extremely large roof suggests that a person is highly withdrawn or extremely involved with an inner world fantasy.</a:t>
            </a:r>
          </a:p>
        </p:txBody>
      </p:sp>
    </p:spTree>
  </p:cSld>
  <p:clrMapOvr>
    <a:masterClrMapping/>
  </p:clrMapOvr>
  <p:transition>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Roof</a:t>
            </a:r>
            <a:endParaRPr lang="en-US" b="1" dirty="0"/>
          </a:p>
        </p:txBody>
      </p:sp>
      <p:sp>
        <p:nvSpPr>
          <p:cNvPr id="3" name="Content Placeholder 2"/>
          <p:cNvSpPr>
            <a:spLocks noGrp="1"/>
          </p:cNvSpPr>
          <p:nvPr>
            <p:ph sz="quarter" idx="1"/>
          </p:nvPr>
        </p:nvSpPr>
        <p:spPr/>
        <p:txBody>
          <a:bodyPr>
            <a:normAutofit/>
          </a:bodyPr>
          <a:lstStyle/>
          <a:p>
            <a:pPr lvl="0"/>
            <a:r>
              <a:rPr lang="en-US" dirty="0" smtClean="0"/>
              <a:t> If windows are drawn on the roof, the person might tend to view the environment through a world of fantasy images. </a:t>
            </a:r>
          </a:p>
          <a:p>
            <a:pPr lvl="0"/>
            <a:r>
              <a:rPr lang="en-US" dirty="0" smtClean="0"/>
              <a:t>While incomplete, tiny, or burning roofs can indicate avoidance of overpowering and frightening fantasies (think about fears of ghosts in the attic - these are based on the association for us) a highly constricted, concrete orientation.</a:t>
            </a:r>
          </a:p>
          <a:p>
            <a:endParaRPr lang="en-US" dirty="0" smtClean="0"/>
          </a:p>
          <a:p>
            <a:endParaRPr lang="en-US" dirty="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House-Tree-Person</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Projective Drawing Technique</a:t>
            </a:r>
            <a:r>
              <a:rPr lang="en-US" b="1" dirty="0" smtClean="0"/>
              <a:t> </a:t>
            </a:r>
            <a:endParaRPr lang="en-US" b="1" dirty="0"/>
          </a:p>
        </p:txBody>
      </p:sp>
      <p:pic>
        <p:nvPicPr>
          <p:cNvPr id="14" name="Content Placeholder 13" descr="download (2).jpg"/>
          <p:cNvPicPr>
            <a:picLocks noGrp="1" noChangeAspect="1"/>
          </p:cNvPicPr>
          <p:nvPr>
            <p:ph sz="quarter" idx="1"/>
          </p:nvPr>
        </p:nvPicPr>
        <p:blipFill>
          <a:blip r:embed="rId2"/>
          <a:stretch>
            <a:fillRect/>
          </a:stretch>
        </p:blipFill>
        <p:spPr>
          <a:xfrm>
            <a:off x="838200" y="1828800"/>
            <a:ext cx="7162800" cy="4038599"/>
          </a:xfrm>
        </p:spPr>
      </p:pic>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download (4).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Windows and doors </a:t>
            </a:r>
            <a:endParaRPr lang="en-US" b="1" dirty="0"/>
          </a:p>
        </p:txBody>
      </p:sp>
      <p:sp>
        <p:nvSpPr>
          <p:cNvPr id="3" name="Content Placeholder 2"/>
          <p:cNvSpPr>
            <a:spLocks noGrp="1"/>
          </p:cNvSpPr>
          <p:nvPr>
            <p:ph sz="quarter" idx="1"/>
          </p:nvPr>
        </p:nvSpPr>
        <p:spPr/>
        <p:txBody>
          <a:bodyPr>
            <a:normAutofit/>
          </a:bodyPr>
          <a:lstStyle/>
          <a:p>
            <a:pPr lvl="0"/>
            <a:r>
              <a:rPr lang="en-US" dirty="0" smtClean="0"/>
              <a:t>The doors and windows are the portions of the house that relates to the outside world.</a:t>
            </a:r>
          </a:p>
          <a:p>
            <a:pPr lvl="0"/>
            <a:r>
              <a:rPr lang="en-US" dirty="0" smtClean="0"/>
              <a:t>Small bolted' up houses, or barred windows are doors suggest that the person might be withdrawn, and inaccessible, or possibly suspicious or even hostile.</a:t>
            </a:r>
          </a:p>
          <a:p>
            <a:pPr lvl="0"/>
            <a:r>
              <a:rPr lang="en-US" dirty="0" smtClean="0"/>
              <a:t> This is further exaggerated if the doors and windows are entirely missing.</a:t>
            </a:r>
          </a:p>
          <a:p>
            <a:pPr lvl="0"/>
            <a:r>
              <a:rPr lang="en-US" dirty="0" smtClean="0"/>
              <a:t>An open door and/or many windows suggest strong needs for contact with others. are all ways that others enter or see into the house, they relate to openness , willingness to interact with others, and ideas about the environment. </a:t>
            </a:r>
          </a:p>
          <a:p>
            <a:endParaRPr lang="en-US" dirty="0"/>
          </a:p>
        </p:txBody>
      </p:sp>
    </p:spTree>
  </p:cSld>
  <p:clrMapOvr>
    <a:masterClrMapping/>
  </p:clrMapOvr>
  <p:transition>
    <p:wipe dir="d"/>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Windows and doors </a:t>
            </a:r>
            <a:endParaRPr lang="en-US" b="1" dirty="0"/>
          </a:p>
        </p:txBody>
      </p:sp>
      <p:sp>
        <p:nvSpPr>
          <p:cNvPr id="3" name="Content Placeholder 2"/>
          <p:cNvSpPr>
            <a:spLocks noGrp="1"/>
          </p:cNvSpPr>
          <p:nvPr>
            <p:ph sz="quarter" idx="1"/>
          </p:nvPr>
        </p:nvSpPr>
        <p:spPr/>
        <p:txBody>
          <a:bodyPr>
            <a:normAutofit/>
          </a:bodyPr>
          <a:lstStyle/>
          <a:p>
            <a:pPr lvl="0"/>
            <a:r>
              <a:rPr lang="en-US" dirty="0" smtClean="0"/>
              <a:t>However, if the indicators of openness are overdone, the person might be highly dependant. </a:t>
            </a:r>
          </a:p>
          <a:p>
            <a:pPr lvl="0"/>
            <a:r>
              <a:rPr lang="en-US" dirty="0" smtClean="0"/>
              <a:t>Very large windows , especially in the bedroom, or bathroom, suggests exhibitionism.</a:t>
            </a:r>
          </a:p>
          <a:p>
            <a:pPr lvl="0"/>
            <a:r>
              <a:rPr lang="en-US" dirty="0" smtClean="0"/>
              <a:t> The absence of windows on the HTP, in combination with several other features such as enlarged heads, absence of feet, and extremely geometric figures, have frequently been found in the drawings of abused children </a:t>
            </a:r>
          </a:p>
          <a:p>
            <a:endParaRPr lang="en-US" dirty="0"/>
          </a:p>
        </p:txBody>
      </p:sp>
    </p:spTree>
  </p:cSld>
  <p:clrMapOvr>
    <a:masterClrMapping/>
  </p:clrMapOvr>
  <p:transition>
    <p:wipe dir="d"/>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13).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Pathways</a:t>
            </a:r>
            <a:endParaRPr lang="en-US" b="1" dirty="0"/>
          </a:p>
        </p:txBody>
      </p:sp>
      <p:sp>
        <p:nvSpPr>
          <p:cNvPr id="3" name="Content Placeholder 2"/>
          <p:cNvSpPr>
            <a:spLocks noGrp="1"/>
          </p:cNvSpPr>
          <p:nvPr>
            <p:ph sz="quarter" idx="1"/>
          </p:nvPr>
        </p:nvSpPr>
        <p:spPr/>
        <p:txBody>
          <a:bodyPr>
            <a:normAutofit/>
          </a:bodyPr>
          <a:lstStyle/>
          <a:p>
            <a:r>
              <a:rPr lang="en-US" dirty="0" smtClean="0"/>
              <a:t>Pathways that are wide and lead directly to the door suggest the client is accessible, open and direct. </a:t>
            </a:r>
          </a:p>
          <a:p>
            <a:r>
              <a:rPr lang="en-US" dirty="0" smtClean="0"/>
              <a:t>In contrast, the absence of a pathway indicates the client may be closed, distant removed.</a:t>
            </a:r>
          </a:p>
          <a:p>
            <a:r>
              <a:rPr lang="en-US" dirty="0" smtClean="0"/>
              <a:t> Pathways that are long, and winding may reflect someone who is initially aloof, but can later warm up and become accessible.</a:t>
            </a:r>
          </a:p>
          <a:p>
            <a:r>
              <a:rPr lang="en-US" dirty="0" smtClean="0"/>
              <a:t> If the pathway is extremely wide, the client might initially express a superficial sense of friendliness but later become aloof and distant.</a:t>
            </a:r>
          </a:p>
          <a:p>
            <a:endParaRPr lang="en-US" dirty="0"/>
          </a:p>
        </p:txBody>
      </p:sp>
    </p:spTree>
  </p:cSld>
  <p:clrMapOvr>
    <a:masterClrMapping/>
  </p:clrMapOvr>
  <p:transition>
    <p:wipe dir="d"/>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Pathways</a:t>
            </a:r>
            <a:endParaRPr lang="en-US" b="1" dirty="0"/>
          </a:p>
        </p:txBody>
      </p:sp>
      <p:sp>
        <p:nvSpPr>
          <p:cNvPr id="3" name="Content Placeholder 2"/>
          <p:cNvSpPr>
            <a:spLocks noGrp="1"/>
          </p:cNvSpPr>
          <p:nvPr>
            <p:ph sz="quarter" idx="1"/>
          </p:nvPr>
        </p:nvSpPr>
        <p:spPr/>
        <p:txBody>
          <a:bodyPr>
            <a:normAutofit/>
          </a:bodyPr>
          <a:lstStyle/>
          <a:p>
            <a:r>
              <a:rPr lang="en-US" dirty="0" smtClean="0"/>
              <a:t>The presence of Fences suggests defensiveness.</a:t>
            </a:r>
          </a:p>
          <a:p>
            <a:r>
              <a:rPr lang="en-US" dirty="0" smtClean="0"/>
              <a:t> If many irrelevant details are included, the client might be indicating strong needs to exercise a high degree of structure over his or her environment, perhaps because of an inner sense of insecurity</a:t>
            </a:r>
          </a:p>
          <a:p>
            <a:pPr lvl="0"/>
            <a:endParaRPr lang="en-US" dirty="0" smtClean="0"/>
          </a:p>
          <a:p>
            <a:pPr lvl="0"/>
            <a:r>
              <a:rPr lang="en-US" dirty="0" err="1" smtClean="0"/>
              <a:t>hades</a:t>
            </a:r>
            <a:r>
              <a:rPr lang="en-US" dirty="0" smtClean="0"/>
              <a:t>, shutters, bars, curtains, and long and winding sidewalks</a:t>
            </a:r>
            <a:r>
              <a:rPr lang="en-US" b="1" dirty="0" smtClean="0"/>
              <a:t> </a:t>
            </a:r>
            <a:r>
              <a:rPr lang="en-US" dirty="0" smtClean="0"/>
              <a:t>indicate some unwillingness to reveal much about yourself (think about expression like windows to the soul or the door to the mind). </a:t>
            </a:r>
          </a:p>
          <a:p>
            <a:endParaRPr lang="en-US" dirty="0"/>
          </a:p>
        </p:txBody>
      </p:sp>
    </p:spTree>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8).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Chimney</a:t>
            </a:r>
            <a:endParaRPr lang="en-US" b="1" dirty="0"/>
          </a:p>
        </p:txBody>
      </p:sp>
      <p:sp>
        <p:nvSpPr>
          <p:cNvPr id="3" name="Content Placeholder 2"/>
          <p:cNvSpPr>
            <a:spLocks noGrp="1"/>
          </p:cNvSpPr>
          <p:nvPr>
            <p:ph sz="quarter" idx="1"/>
          </p:nvPr>
        </p:nvSpPr>
        <p:spPr/>
        <p:txBody>
          <a:bodyPr>
            <a:normAutofit/>
          </a:bodyPr>
          <a:lstStyle/>
          <a:p>
            <a:r>
              <a:rPr lang="en-US" dirty="0" smtClean="0"/>
              <a:t> A chimney can relate either to a person’s availability and warmth, or the degree of power and masculinity he or she feels. </a:t>
            </a:r>
          </a:p>
          <a:p>
            <a:r>
              <a:rPr lang="en-US" dirty="0" smtClean="0"/>
              <a:t>A missing chimney suggests passivity or a lack of psychological warmth in a person’s home life. </a:t>
            </a:r>
          </a:p>
          <a:p>
            <a:r>
              <a:rPr lang="en-US" dirty="0" smtClean="0"/>
              <a:t>Whereas normal amounts of smoke highlight warmth in the home. </a:t>
            </a:r>
          </a:p>
          <a:p>
            <a:r>
              <a:rPr lang="en-US" dirty="0" smtClean="0"/>
              <a:t>An excessive amount of smoke suggest inner tensions , pent-up aggression, emotional turbulence, and conflict.</a:t>
            </a:r>
          </a:p>
          <a:p>
            <a:r>
              <a:rPr lang="en-US" dirty="0" smtClean="0"/>
              <a:t> However, interpretations or chimneys need to take into consideration biasing factors, such as geography (e.g., tropics)and season (summer vs. winter).</a:t>
            </a:r>
            <a:endParaRPr lang="en-US" dirty="0"/>
          </a:p>
        </p:txBody>
      </p:sp>
    </p:spTree>
  </p:cSld>
  <p:clrMapOvr>
    <a:masterClrMapping/>
  </p:clrMapOvr>
  <p:transition>
    <p:wipe dir="d"/>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9" name="Content Placeholder 8"/>
          <p:cNvSpPr>
            <a:spLocks noGrp="1"/>
          </p:cNvSpPr>
          <p:nvPr>
            <p:ph sz="quarter" idx="1"/>
          </p:nvPr>
        </p:nvSpPr>
        <p:spPr/>
        <p:txBody>
          <a:bodyPr/>
          <a:lstStyle/>
          <a:p>
            <a:endParaRPr lang="en-US" dirty="0"/>
          </a:p>
        </p:txBody>
      </p:sp>
      <p:pic>
        <p:nvPicPr>
          <p:cNvPr id="5" name="Picture 4" descr="images (1).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Accessories of the House</a:t>
            </a:r>
            <a:endParaRPr lang="en-US" b="1" dirty="0"/>
          </a:p>
        </p:txBody>
      </p:sp>
      <p:sp>
        <p:nvSpPr>
          <p:cNvPr id="3" name="Content Placeholder 2"/>
          <p:cNvSpPr>
            <a:spLocks noGrp="1"/>
          </p:cNvSpPr>
          <p:nvPr>
            <p:ph sz="quarter" idx="1"/>
          </p:nvPr>
        </p:nvSpPr>
        <p:spPr/>
        <p:txBody>
          <a:bodyPr>
            <a:normAutofit/>
          </a:bodyPr>
          <a:lstStyle/>
          <a:p>
            <a:r>
              <a:rPr lang="en-US" b="1" dirty="0" smtClean="0"/>
              <a:t>Cars</a:t>
            </a:r>
            <a:r>
              <a:rPr lang="en-US" dirty="0" smtClean="0"/>
              <a:t> could be signs of visitors coming or people in the home leaving. </a:t>
            </a:r>
          </a:p>
          <a:p>
            <a:r>
              <a:rPr lang="en-US" b="1" dirty="0" smtClean="0"/>
              <a:t>Lights</a:t>
            </a:r>
            <a:r>
              <a:rPr lang="en-US" dirty="0" smtClean="0"/>
              <a:t> could be signs to welcome visitors or reveal prowlers. </a:t>
            </a:r>
          </a:p>
          <a:p>
            <a:r>
              <a:rPr lang="en-US" b="1" dirty="0" smtClean="0"/>
              <a:t>Locks and knobs </a:t>
            </a:r>
            <a:r>
              <a:rPr lang="en-US" dirty="0" smtClean="0"/>
              <a:t>Defensive personality and poor interpersonal relationship with siblings</a:t>
            </a:r>
          </a:p>
          <a:p>
            <a:r>
              <a:rPr lang="en-US" b="1" dirty="0" smtClean="0"/>
              <a:t>Sun </a:t>
            </a:r>
            <a:r>
              <a:rPr lang="en-US" dirty="0" smtClean="0"/>
              <a:t>Need of warmth and attraction</a:t>
            </a:r>
          </a:p>
          <a:p>
            <a:endParaRPr lang="en-US" dirty="0"/>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History of House-Tree-Person</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Projective Drawing Technique</a:t>
            </a:r>
            <a:r>
              <a:rPr lang="en-US" b="1" dirty="0" smtClean="0"/>
              <a:t> </a:t>
            </a:r>
            <a:endParaRPr lang="en-US" b="1" dirty="0"/>
          </a:p>
        </p:txBody>
      </p:sp>
      <p:sp>
        <p:nvSpPr>
          <p:cNvPr id="3" name="Content Placeholder 2"/>
          <p:cNvSpPr>
            <a:spLocks noGrp="1"/>
          </p:cNvSpPr>
          <p:nvPr>
            <p:ph sz="quarter" idx="1"/>
          </p:nvPr>
        </p:nvSpPr>
        <p:spPr/>
        <p:txBody>
          <a:bodyPr>
            <a:normAutofit/>
          </a:bodyPr>
          <a:lstStyle/>
          <a:p>
            <a:pPr algn="just"/>
            <a:r>
              <a:rPr lang="en-US" sz="2400" dirty="0" smtClean="0">
                <a:latin typeface="Times New Roman" pitchFamily="18" charset="0"/>
                <a:cs typeface="Times New Roman" pitchFamily="18" charset="0"/>
              </a:rPr>
              <a:t>The House-Tree-Person (H-T-P) projective technique developed by </a:t>
            </a:r>
            <a:r>
              <a:rPr lang="en-US" sz="2400" b="1" dirty="0" smtClean="0">
                <a:latin typeface="Times New Roman" pitchFamily="18" charset="0"/>
                <a:cs typeface="Times New Roman" pitchFamily="18" charset="0"/>
              </a:rPr>
              <a:t>John Buck.</a:t>
            </a:r>
          </a:p>
          <a:p>
            <a:pPr algn="just"/>
            <a:r>
              <a:rPr lang="en-US" sz="2400" dirty="0" smtClean="0">
                <a:latin typeface="Times New Roman" pitchFamily="18" charset="0"/>
                <a:cs typeface="Times New Roman" pitchFamily="18" charset="0"/>
              </a:rPr>
              <a:t>The House-Tree-Person was developed in 1948 and updated in 1969.</a:t>
            </a:r>
            <a:r>
              <a:rPr lang="en-US" sz="2400" dirty="0" smtClean="0"/>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These test was designed to measure personality’s aspects, was originally based on Goodenough scale of intellectual functioning. The H-T-P is both qualitative and quantitative measurement of intellectual ability.</a:t>
            </a:r>
          </a:p>
          <a:p>
            <a:pPr algn="just"/>
            <a:r>
              <a:rPr lang="en-US" sz="2400" dirty="0" smtClean="0">
                <a:latin typeface="Times New Roman" pitchFamily="18" charset="0"/>
                <a:cs typeface="Times New Roman" pitchFamily="18" charset="0"/>
              </a:rPr>
              <a:t>The administration and scoring manual is consist of 350 pages because the scoring and interpretation is mostly subjective which is difficult.</a:t>
            </a:r>
          </a:p>
        </p:txBody>
      </p:sp>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Accessories of the House</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Mountain </a:t>
            </a:r>
            <a:r>
              <a:rPr lang="en-US" dirty="0" smtClean="0"/>
              <a:t> Show depression and anxiety, some sort of sexual role conflict in female and in males it is breast fixation.</a:t>
            </a:r>
          </a:p>
          <a:p>
            <a:pPr marL="365125" indent="-255588">
              <a:buFont typeface="Wingdings 3" pitchFamily="18" charset="2"/>
              <a:buChar char=""/>
            </a:pPr>
            <a:r>
              <a:rPr lang="en-US" b="1" dirty="0" smtClean="0">
                <a:latin typeface="Times New Roman" pitchFamily="18" charset="0"/>
                <a:cs typeface="Times New Roman" pitchFamily="18" charset="0"/>
              </a:rPr>
              <a:t>WATER PONDS</a:t>
            </a:r>
            <a:r>
              <a:rPr lang="en-US" dirty="0" smtClean="0">
                <a:latin typeface="Times New Roman" pitchFamily="18" charset="0"/>
                <a:cs typeface="Times New Roman" pitchFamily="18" charset="0"/>
              </a:rPr>
              <a:t> Need of having sexual relations at unconscious level.</a:t>
            </a:r>
          </a:p>
          <a:p>
            <a:pPr marL="365125" indent="-255588">
              <a:buFont typeface="Wingdings 3" pitchFamily="18" charset="2"/>
              <a:buChar char=""/>
            </a:pPr>
            <a:r>
              <a:rPr lang="en-US" b="1" dirty="0" smtClean="0">
                <a:latin typeface="Times New Roman" pitchFamily="18" charset="0"/>
                <a:cs typeface="Times New Roman" pitchFamily="18" charset="0"/>
              </a:rPr>
              <a:t>DOUBLE STORY HOUSE</a:t>
            </a:r>
            <a:r>
              <a:rPr lang="en-US" dirty="0" smtClean="0">
                <a:latin typeface="Times New Roman" pitchFamily="18" charset="0"/>
                <a:cs typeface="Times New Roman" pitchFamily="18" charset="0"/>
              </a:rPr>
              <a:t> Double standards of the person.</a:t>
            </a:r>
          </a:p>
          <a:p>
            <a:pPr marL="365125" indent="-255588">
              <a:buFont typeface="Wingdings 3" pitchFamily="18" charset="2"/>
              <a:buChar char=""/>
            </a:pPr>
            <a:r>
              <a:rPr lang="en-US" b="1" dirty="0" smtClean="0">
                <a:latin typeface="Times New Roman" pitchFamily="18" charset="0"/>
                <a:cs typeface="Times New Roman" pitchFamily="18" charset="0"/>
              </a:rPr>
              <a:t>BACK DOOR: </a:t>
            </a:r>
            <a:r>
              <a:rPr lang="en-US" dirty="0" smtClean="0">
                <a:latin typeface="Times New Roman" pitchFamily="18" charset="0"/>
                <a:cs typeface="Times New Roman" pitchFamily="18" charset="0"/>
              </a:rPr>
              <a:t>Shows some secretes in life and don’t want to express these, also guilt feelings in males shows sexual relations.</a:t>
            </a:r>
          </a:p>
          <a:p>
            <a:pPr marL="365125" indent="-255588">
              <a:buFont typeface="Wingdings 3" pitchFamily="18" charset="2"/>
              <a:buChar char=""/>
            </a:pPr>
            <a:r>
              <a:rPr lang="en-US" b="1" dirty="0" smtClean="0">
                <a:latin typeface="Times New Roman" pitchFamily="18" charset="0"/>
                <a:cs typeface="Times New Roman" pitchFamily="18" charset="0"/>
              </a:rPr>
              <a:t>LAWN AND FLOWERS </a:t>
            </a:r>
            <a:r>
              <a:rPr lang="en-US" dirty="0" smtClean="0">
                <a:latin typeface="Times New Roman" pitchFamily="18" charset="0"/>
                <a:cs typeface="Times New Roman" pitchFamily="18" charset="0"/>
              </a:rPr>
              <a:t>Some sort of pleasant personality, good interpersonal relations. Person is satisfied family life.</a:t>
            </a:r>
            <a:endParaRPr lang="en-US" dirty="0"/>
          </a:p>
        </p:txBody>
      </p:sp>
    </p:spTree>
  </p:cSld>
  <p:clrMapOvr>
    <a:masterClrMapping/>
  </p:clrMapOvr>
  <p:transition>
    <p:wipe dir="d"/>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Accessories of the House</a:t>
            </a:r>
            <a:endParaRPr lang="en-US" dirty="0"/>
          </a:p>
        </p:txBody>
      </p:sp>
      <p:sp>
        <p:nvSpPr>
          <p:cNvPr id="3" name="Content Placeholder 2"/>
          <p:cNvSpPr>
            <a:spLocks noGrp="1"/>
          </p:cNvSpPr>
          <p:nvPr>
            <p:ph sz="quarter" idx="1"/>
          </p:nvPr>
        </p:nvSpPr>
        <p:spPr/>
        <p:txBody>
          <a:bodyPr>
            <a:normAutofit/>
          </a:bodyPr>
          <a:lstStyle/>
          <a:p>
            <a:r>
              <a:rPr lang="en-US" b="1" dirty="0" smtClean="0">
                <a:latin typeface="Times New Roman" pitchFamily="18" charset="0"/>
                <a:cs typeface="Times New Roman" pitchFamily="18" charset="0"/>
              </a:rPr>
              <a:t>COMPARTMENTS MEANS ROOMS</a:t>
            </a:r>
            <a:r>
              <a:rPr lang="en-US" dirty="0" smtClean="0">
                <a:latin typeface="Times New Roman" pitchFamily="18" charset="0"/>
                <a:cs typeface="Times New Roman" pitchFamily="18" charset="0"/>
              </a:rPr>
              <a:t>: Tight boundaries at home.</a:t>
            </a:r>
          </a:p>
          <a:p>
            <a:pPr marL="365125" indent="-255588">
              <a:buFont typeface="Wingdings 3" pitchFamily="18" charset="2"/>
              <a:buChar char=""/>
            </a:pPr>
            <a:r>
              <a:rPr lang="en-US" b="1" dirty="0" smtClean="0">
                <a:latin typeface="Times New Roman" pitchFamily="18" charset="0"/>
                <a:cs typeface="Times New Roman" pitchFamily="18" charset="0"/>
              </a:rPr>
              <a:t>TIGTHLY LOCKED DOORS</a:t>
            </a:r>
            <a:r>
              <a:rPr lang="en-US" dirty="0" smtClean="0">
                <a:latin typeface="Times New Roman" pitchFamily="18" charset="0"/>
                <a:cs typeface="Times New Roman" pitchFamily="18" charset="0"/>
              </a:rPr>
              <a:t>: Pathological tendency, tight boundaries at home.</a:t>
            </a:r>
          </a:p>
          <a:p>
            <a:pPr marL="365125" indent="-255588">
              <a:buFont typeface="Wingdings 3" pitchFamily="18" charset="2"/>
              <a:buChar char=""/>
            </a:pPr>
            <a:r>
              <a:rPr lang="en-US" b="1" dirty="0" smtClean="0">
                <a:latin typeface="Times New Roman" pitchFamily="18" charset="0"/>
                <a:cs typeface="Times New Roman" pitchFamily="18" charset="0"/>
              </a:rPr>
              <a:t>BARS ON WINDOWS</a:t>
            </a:r>
            <a:r>
              <a:rPr lang="en-US" dirty="0" smtClean="0">
                <a:latin typeface="Times New Roman" pitchFamily="18" charset="0"/>
                <a:cs typeface="Times New Roman" pitchFamily="18" charset="0"/>
              </a:rPr>
              <a:t>: Higher level of pathological tendency.</a:t>
            </a:r>
          </a:p>
          <a:p>
            <a:pPr marL="365125" indent="-255588">
              <a:buFont typeface="Wingdings 3" pitchFamily="18" charset="2"/>
              <a:buChar char=""/>
            </a:pPr>
            <a:r>
              <a:rPr lang="en-US" b="1" dirty="0" smtClean="0">
                <a:latin typeface="Times New Roman" pitchFamily="18" charset="0"/>
                <a:cs typeface="Times New Roman" pitchFamily="18" charset="0"/>
              </a:rPr>
              <a:t>SHADING: </a:t>
            </a:r>
            <a:r>
              <a:rPr lang="en-US" dirty="0" smtClean="0">
                <a:latin typeface="Times New Roman" pitchFamily="18" charset="0"/>
                <a:cs typeface="Times New Roman" pitchFamily="18" charset="0"/>
              </a:rPr>
              <a:t>Anxiety, depression.</a:t>
            </a:r>
          </a:p>
          <a:p>
            <a:r>
              <a:rPr lang="en-US" b="1" dirty="0" smtClean="0"/>
              <a:t>KITCHEN</a:t>
            </a:r>
            <a:r>
              <a:rPr lang="en-US" dirty="0" smtClean="0"/>
              <a:t>: Also indicate warmth and affection, in some cases shows nourishment.</a:t>
            </a:r>
            <a:r>
              <a:rPr lang="en-US" b="1" dirty="0" smtClean="0"/>
              <a:t> </a:t>
            </a:r>
          </a:p>
          <a:p>
            <a:r>
              <a:rPr lang="en-US" b="1" dirty="0" smtClean="0"/>
              <a:t>DOUBLE HOUSE: </a:t>
            </a:r>
            <a:r>
              <a:rPr lang="en-US" dirty="0" smtClean="0"/>
              <a:t>Psychotic personality, dual personality in forensic cases</a:t>
            </a:r>
          </a:p>
          <a:p>
            <a:endParaRPr lang="en-US" dirty="0" smtClean="0"/>
          </a:p>
          <a:p>
            <a:endParaRPr lang="en-US" dirty="0"/>
          </a:p>
        </p:txBody>
      </p:sp>
    </p:spTree>
  </p:cSld>
  <p:clrMapOvr>
    <a:masterClrMapping/>
  </p:clrMapOvr>
  <p:transition>
    <p:wipe dir="d"/>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Accessories of the House</a:t>
            </a:r>
            <a:endParaRPr lang="en-US" dirty="0"/>
          </a:p>
        </p:txBody>
      </p:sp>
      <p:sp>
        <p:nvSpPr>
          <p:cNvPr id="3" name="Content Placeholder 2"/>
          <p:cNvSpPr>
            <a:spLocks noGrp="1"/>
          </p:cNvSpPr>
          <p:nvPr>
            <p:ph sz="quarter" idx="1"/>
          </p:nvPr>
        </p:nvSpPr>
        <p:spPr/>
        <p:txBody>
          <a:bodyPr>
            <a:normAutofit/>
          </a:bodyPr>
          <a:lstStyle/>
          <a:p>
            <a:r>
              <a:rPr lang="en-US" b="1" dirty="0" smtClean="0"/>
              <a:t>SNOW ON ROOF</a:t>
            </a:r>
            <a:r>
              <a:rPr lang="en-US" dirty="0" smtClean="0"/>
              <a:t>: Indication of severe depression.</a:t>
            </a:r>
          </a:p>
          <a:p>
            <a:r>
              <a:rPr lang="en-US" b="1" dirty="0" smtClean="0"/>
              <a:t>PERSON WALKING ON WALKWAY TOWARD HOME</a:t>
            </a:r>
            <a:r>
              <a:rPr lang="en-US" dirty="0" smtClean="0"/>
              <a:t>: Good interpersonal relationship.</a:t>
            </a:r>
          </a:p>
          <a:p>
            <a:r>
              <a:rPr lang="en-US" b="1" dirty="0" smtClean="0"/>
              <a:t>WALKING AWAY FROM HOME</a:t>
            </a:r>
            <a:r>
              <a:rPr lang="en-US" dirty="0" smtClean="0"/>
              <a:t>: Poor interpersonal relationship.</a:t>
            </a:r>
          </a:p>
          <a:p>
            <a:r>
              <a:rPr lang="en-US" b="1" dirty="0" smtClean="0"/>
              <a:t>SWINGS, CARS, POTS ETC</a:t>
            </a:r>
            <a:r>
              <a:rPr lang="en-US" dirty="0" smtClean="0"/>
              <a:t>..: Good interpersonal relations.</a:t>
            </a:r>
          </a:p>
          <a:p>
            <a:r>
              <a:rPr lang="en-US" b="1" dirty="0" smtClean="0"/>
              <a:t>BIRDS</a:t>
            </a:r>
            <a:r>
              <a:rPr lang="en-US" dirty="0" smtClean="0"/>
              <a:t>: Anxiety</a:t>
            </a:r>
          </a:p>
          <a:p>
            <a:r>
              <a:rPr lang="en-US" b="1" dirty="0" smtClean="0"/>
              <a:t>CLOUDS, SKY (SHADING): </a:t>
            </a:r>
            <a:r>
              <a:rPr lang="en-US" dirty="0" smtClean="0"/>
              <a:t>Anxiety</a:t>
            </a:r>
          </a:p>
          <a:p>
            <a:r>
              <a:rPr lang="en-US" b="1" dirty="0" smtClean="0"/>
              <a:t>SWING WITHOUT CHILD</a:t>
            </a:r>
            <a:r>
              <a:rPr lang="en-US" dirty="0" smtClean="0"/>
              <a:t>: Issue</a:t>
            </a:r>
            <a:endParaRPr lang="en-US" dirty="0"/>
          </a:p>
        </p:txBody>
      </p:sp>
    </p:spTree>
  </p:cSld>
  <p:clrMapOvr>
    <a:masterClrMapping/>
  </p:clrMapOvr>
  <p:transition>
    <p:wipe dir="d"/>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Psychotics</a:t>
            </a:r>
            <a:endParaRPr lang="en-US" dirty="0"/>
          </a:p>
        </p:txBody>
      </p:sp>
      <p:sp>
        <p:nvSpPr>
          <p:cNvPr id="3" name="Content Placeholder 2"/>
          <p:cNvSpPr>
            <a:spLocks noGrp="1"/>
          </p:cNvSpPr>
          <p:nvPr>
            <p:ph sz="quarter" idx="1"/>
          </p:nvPr>
        </p:nvSpPr>
        <p:spPr/>
        <p:txBody>
          <a:bodyPr>
            <a:normAutofit/>
          </a:bodyPr>
          <a:lstStyle/>
          <a:p>
            <a:pPr lvl="0"/>
            <a:r>
              <a:rPr lang="en-US" b="1" dirty="0" smtClean="0"/>
              <a:t>Psychotics </a:t>
            </a:r>
            <a:r>
              <a:rPr lang="en-US" dirty="0" smtClean="0"/>
              <a:t>tends to show </a:t>
            </a:r>
          </a:p>
          <a:p>
            <a:pPr lvl="0"/>
            <a:r>
              <a:rPr lang="en-US" dirty="0" smtClean="0"/>
              <a:t>ground lines (their need for grounding), </a:t>
            </a:r>
          </a:p>
          <a:p>
            <a:pPr lvl="0"/>
            <a:r>
              <a:rPr lang="en-US" dirty="0" smtClean="0"/>
              <a:t>clear visions of the insides of the house (they believe their thoughts and mind are open to view by others), </a:t>
            </a:r>
          </a:p>
          <a:p>
            <a:pPr lvl="0"/>
            <a:r>
              <a:rPr lang="en-US" dirty="0" smtClean="0"/>
              <a:t>strange angles (like their strange thought processes), or </a:t>
            </a:r>
          </a:p>
          <a:p>
            <a:pPr lvl="0"/>
            <a:r>
              <a:rPr lang="en-US" dirty="0" smtClean="0"/>
              <a:t>a house on the verge of a collapse (like their ego).</a:t>
            </a:r>
          </a:p>
          <a:p>
            <a:endParaRPr lang="en-US" dirty="0"/>
          </a:p>
        </p:txBody>
      </p:sp>
    </p:spTree>
  </p:cSld>
  <p:clrMapOvr>
    <a:masterClrMapping/>
  </p:clrMapOvr>
  <p:transition>
    <p:wipe dir="d"/>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Tree interpretations</a:t>
            </a:r>
            <a:endParaRPr lang="en-US" b="1" dirty="0"/>
          </a:p>
        </p:txBody>
      </p:sp>
      <p:pic>
        <p:nvPicPr>
          <p:cNvPr id="4" name="Content Placeholder 3" descr="images (9).jpg"/>
          <p:cNvPicPr>
            <a:picLocks noGrp="1" noChangeAspect="1"/>
          </p:cNvPicPr>
          <p:nvPr>
            <p:ph sz="quarter" idx="1"/>
          </p:nvPr>
        </p:nvPicPr>
        <p:blipFill>
          <a:blip r:embed="rId2"/>
          <a:stretch>
            <a:fillRect/>
          </a:stretch>
        </p:blipFill>
        <p:spPr>
          <a:xfrm>
            <a:off x="533400" y="1524000"/>
            <a:ext cx="7391400" cy="5029200"/>
          </a:xfrm>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Tree interpretations</a:t>
            </a:r>
            <a:endParaRPr lang="en-US" b="1" dirty="0"/>
          </a:p>
        </p:txBody>
      </p:sp>
      <p:sp>
        <p:nvSpPr>
          <p:cNvPr id="3" name="Content Placeholder 2"/>
          <p:cNvSpPr>
            <a:spLocks noGrp="1"/>
          </p:cNvSpPr>
          <p:nvPr>
            <p:ph sz="quarter" idx="1"/>
          </p:nvPr>
        </p:nvSpPr>
        <p:spPr/>
        <p:txBody>
          <a:bodyPr>
            <a:normAutofit/>
          </a:bodyPr>
          <a:lstStyle/>
          <a:p>
            <a:r>
              <a:rPr lang="en-US" dirty="0" smtClean="0"/>
              <a:t>The tree has been the symbol for </a:t>
            </a:r>
            <a:r>
              <a:rPr lang="en-US" b="1" dirty="0" smtClean="0"/>
              <a:t>life and growth</a:t>
            </a:r>
            <a:r>
              <a:rPr lang="en-US" dirty="0" smtClean="0"/>
              <a:t>.</a:t>
            </a:r>
          </a:p>
          <a:p>
            <a:r>
              <a:rPr lang="en-US" dirty="0" smtClean="0"/>
              <a:t>A tree that has a slender trunk but has </a:t>
            </a:r>
            <a:r>
              <a:rPr lang="en-US" b="1" dirty="0" smtClean="0"/>
              <a:t>large expansive branches </a:t>
            </a:r>
            <a:r>
              <a:rPr lang="en-US" dirty="0" smtClean="0"/>
              <a:t>might indicate a need for </a:t>
            </a:r>
            <a:r>
              <a:rPr lang="en-US" b="1" dirty="0" smtClean="0"/>
              <a:t>satisfaction. </a:t>
            </a:r>
          </a:p>
          <a:p>
            <a:r>
              <a:rPr lang="en-US" dirty="0" smtClean="0"/>
              <a:t>The </a:t>
            </a:r>
            <a:r>
              <a:rPr lang="en-US" b="1" dirty="0" smtClean="0"/>
              <a:t>branches</a:t>
            </a:r>
            <a:r>
              <a:rPr lang="en-US" dirty="0" smtClean="0"/>
              <a:t> might indicate the test taker's relation to the </a:t>
            </a:r>
            <a:r>
              <a:rPr lang="en-US" b="1" dirty="0" smtClean="0"/>
              <a:t>outside world </a:t>
            </a:r>
            <a:r>
              <a:rPr lang="en-US" dirty="0" smtClean="0"/>
              <a:t>and the </a:t>
            </a:r>
            <a:r>
              <a:rPr lang="en-US" b="1" dirty="0" smtClean="0"/>
              <a:t>trunk</a:t>
            </a:r>
            <a:r>
              <a:rPr lang="en-US" dirty="0" smtClean="0"/>
              <a:t> might indicate </a:t>
            </a:r>
            <a:br>
              <a:rPr lang="en-US" dirty="0" smtClean="0"/>
            </a:br>
            <a:r>
              <a:rPr lang="en-US" b="1" dirty="0" smtClean="0"/>
              <a:t>inner strength.</a:t>
            </a:r>
            <a:endParaRPr lang="en-US"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16).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Tree interpretations</a:t>
            </a:r>
            <a:endParaRPr lang="en-US" b="1" dirty="0"/>
          </a:p>
        </p:txBody>
      </p:sp>
      <p:sp>
        <p:nvSpPr>
          <p:cNvPr id="3" name="Content Placeholder 2"/>
          <p:cNvSpPr>
            <a:spLocks noGrp="1"/>
          </p:cNvSpPr>
          <p:nvPr>
            <p:ph sz="quarter" idx="1"/>
          </p:nvPr>
        </p:nvSpPr>
        <p:spPr/>
        <p:txBody>
          <a:bodyPr>
            <a:normAutofit/>
          </a:bodyPr>
          <a:lstStyle/>
          <a:p>
            <a:r>
              <a:rPr lang="en-US" dirty="0" smtClean="0"/>
              <a:t>Initially, a general </a:t>
            </a:r>
            <a:r>
              <a:rPr lang="en-US" b="1" dirty="0" smtClean="0"/>
              <a:t>impression of the tree </a:t>
            </a:r>
            <a:r>
              <a:rPr lang="en-US" dirty="0" smtClean="0"/>
              <a:t>can be obtained by noting its </a:t>
            </a:r>
            <a:r>
              <a:rPr lang="en-US" b="1" dirty="0" smtClean="0"/>
              <a:t>overall feel and tone</a:t>
            </a:r>
            <a:r>
              <a:rPr lang="en-US" dirty="0" smtClean="0"/>
              <a:t>. Based on this impression, an idea of the relationship the person has with his or her environment can be obtained.</a:t>
            </a:r>
          </a:p>
          <a:p>
            <a:r>
              <a:rPr lang="en-US" dirty="0" smtClean="0"/>
              <a:t>If the tree is </a:t>
            </a:r>
            <a:r>
              <a:rPr lang="en-US" b="1" dirty="0" smtClean="0"/>
              <a:t>withered</a:t>
            </a:r>
            <a:r>
              <a:rPr lang="en-US" dirty="0" smtClean="0"/>
              <a:t> by the environment it might reflect a person who has been </a:t>
            </a:r>
            <a:r>
              <a:rPr lang="en-US" b="1" dirty="0" smtClean="0"/>
              <a:t>broken by external stress</a:t>
            </a:r>
            <a:r>
              <a:rPr lang="en-US" dirty="0" smtClean="0"/>
              <a:t>. </a:t>
            </a:r>
          </a:p>
          <a:p>
            <a:r>
              <a:rPr lang="en-US" dirty="0" smtClean="0"/>
              <a:t>A tree with </a:t>
            </a:r>
            <a:r>
              <a:rPr lang="en-US" b="1" dirty="0" smtClean="0"/>
              <a:t>no branches </a:t>
            </a:r>
            <a:r>
              <a:rPr lang="en-US" dirty="0" smtClean="0"/>
              <a:t>suggests the person </a:t>
            </a:r>
            <a:r>
              <a:rPr lang="en-US" b="1" dirty="0" smtClean="0"/>
              <a:t>has little contacted with people.</a:t>
            </a:r>
            <a:endParaRPr lang="en-US" b="1" dirty="0"/>
          </a:p>
        </p:txBody>
      </p:sp>
    </p:spTree>
  </p:cSld>
  <p:clrMapOvr>
    <a:masterClrMapping/>
  </p:clrMapOvr>
  <p:transition>
    <p:wipe dir="d"/>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18).jpg"/>
          <p:cNvPicPr>
            <a:picLocks noGrp="1" noChangeAspect="1"/>
          </p:cNvPicPr>
          <p:nvPr>
            <p:ph sz="quarter" idx="1"/>
          </p:nvPr>
        </p:nvPicPr>
        <p:blipFill>
          <a:blip r:embed="rId2"/>
          <a:stretch>
            <a:fillRect/>
          </a:stretch>
        </p:blipFill>
        <p:spPr>
          <a:xfrm>
            <a:off x="0" y="0"/>
            <a:ext cx="9143999" cy="6858000"/>
          </a:xfr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2"/>
          <p:cNvSpPr>
            <a:spLocks noGrp="1"/>
          </p:cNvSpPr>
          <p:nvPr>
            <p:ph type="title"/>
          </p:nvPr>
        </p:nvSpPr>
        <p:spPr/>
        <p:txBody>
          <a:bodyPr>
            <a:normAutofit/>
          </a:bodyPr>
          <a:lstStyle/>
          <a:p>
            <a:r>
              <a:rPr lang="en-US" dirty="0" smtClean="0">
                <a:latin typeface="Times New Roman" pitchFamily="18" charset="0"/>
                <a:cs typeface="Times New Roman" pitchFamily="18" charset="0"/>
              </a:rPr>
              <a:t>Tree interpretations</a:t>
            </a:r>
            <a:endParaRPr lang="en-US" dirty="0" smtClean="0"/>
          </a:p>
        </p:txBody>
      </p:sp>
      <p:sp>
        <p:nvSpPr>
          <p:cNvPr id="56323" name="Content Placeholder 1"/>
          <p:cNvSpPr>
            <a:spLocks noGrp="1"/>
          </p:cNvSpPr>
          <p:nvPr>
            <p:ph sz="quarter" idx="1"/>
          </p:nvPr>
        </p:nvSpPr>
        <p:spPr/>
        <p:txBody>
          <a:bodyPr>
            <a:normAutofit/>
          </a:bodyPr>
          <a:lstStyle/>
          <a:p>
            <a:r>
              <a:rPr lang="en-US" sz="2800" b="1" dirty="0" smtClean="0"/>
              <a:t>SPLIT</a:t>
            </a:r>
            <a:r>
              <a:rPr lang="en-US" sz="2800" dirty="0" smtClean="0"/>
              <a:t>: Spilt in ego, dual personality</a:t>
            </a:r>
          </a:p>
          <a:p>
            <a:r>
              <a:rPr lang="en-US" sz="2800" b="1" dirty="0" smtClean="0"/>
              <a:t>CLOUD LIKE TREE</a:t>
            </a:r>
            <a:r>
              <a:rPr lang="en-US" sz="2800" dirty="0" smtClean="0"/>
              <a:t>: Confused thinking.</a:t>
            </a:r>
          </a:p>
          <a:p>
            <a:r>
              <a:rPr lang="en-US" sz="2800" b="1" dirty="0" smtClean="0"/>
              <a:t>HUMAN LIKE TREE OR BUG LIKE TREE</a:t>
            </a:r>
            <a:r>
              <a:rPr lang="en-US" sz="2800" dirty="0" smtClean="0"/>
              <a:t>: Tendency of schizophrenia and high pathological risk </a:t>
            </a:r>
          </a:p>
          <a:p>
            <a:pPr marL="365760" indent="-256032" fontAlgn="auto">
              <a:spcAft>
                <a:spcPts val="0"/>
              </a:spcAft>
              <a:buClr>
                <a:schemeClr val="accent3"/>
              </a:buClr>
              <a:buNone/>
              <a:defRPr/>
            </a:pPr>
            <a:r>
              <a:rPr lang="en-US" b="1" dirty="0" smtClean="0"/>
              <a:t>FRUIT AND FLOWER</a:t>
            </a:r>
            <a:r>
              <a:rPr lang="en-US" dirty="0" smtClean="0"/>
              <a:t>: Strong tendency to have children</a:t>
            </a:r>
          </a:p>
          <a:p>
            <a:pPr marL="365760" indent="-256032" fontAlgn="auto">
              <a:spcAft>
                <a:spcPts val="0"/>
              </a:spcAft>
              <a:buClr>
                <a:schemeClr val="accent3"/>
              </a:buClr>
              <a:buFont typeface="Wingdings 3"/>
              <a:buChar char=""/>
              <a:defRPr/>
            </a:pPr>
            <a:r>
              <a:rPr lang="en-US" b="1" dirty="0" smtClean="0"/>
              <a:t>MORE BEAUTIFICATION</a:t>
            </a:r>
            <a:r>
              <a:rPr lang="en-US" dirty="0" smtClean="0"/>
              <a:t>: Very high tendency to have children.</a:t>
            </a:r>
          </a:p>
          <a:p>
            <a:pPr marL="365760" indent="-256032" fontAlgn="auto">
              <a:spcAft>
                <a:spcPts val="0"/>
              </a:spcAft>
              <a:buClr>
                <a:schemeClr val="accent3"/>
              </a:buClr>
              <a:buFont typeface="Wingdings 3"/>
              <a:buChar char=""/>
              <a:defRPr/>
            </a:pPr>
            <a:r>
              <a:rPr lang="en-US" b="1" dirty="0" smtClean="0"/>
              <a:t>BASELINE</a:t>
            </a:r>
            <a:r>
              <a:rPr lang="en-US" dirty="0" smtClean="0"/>
              <a:t>: Strong thinking, desire to be independent.</a:t>
            </a:r>
          </a:p>
          <a:p>
            <a:endParaRPr lang="en-US" dirty="0" smtClean="0"/>
          </a:p>
        </p:txBody>
      </p:sp>
      <p:sp>
        <p:nvSpPr>
          <p:cNvPr id="56324" name="Date Placeholder 3"/>
          <p:cNvSpPr>
            <a:spLocks noGrp="1"/>
          </p:cNvSpPr>
          <p:nvPr>
            <p:ph type="dt" sz="half" idx="1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CD24565-55C3-4834-9437-1D162959FABC}" type="datetime1">
              <a:rPr lang="en-US" sz="1400">
                <a:solidFill>
                  <a:schemeClr val="bg2"/>
                </a:solidFill>
                <a:latin typeface="Arial" charset="0"/>
              </a:rPr>
              <a:pPr/>
              <a:t>2/4/2015</a:t>
            </a:fld>
            <a:endParaRPr lang="en-US" sz="1400">
              <a:solidFill>
                <a:schemeClr val="bg2"/>
              </a:solidFill>
              <a:latin typeface="Arial" charset="0"/>
            </a:endParaRPr>
          </a:p>
        </p:txBody>
      </p:sp>
      <p:sp>
        <p:nvSpPr>
          <p:cNvPr id="56325" name="Slide Number Placeholder 4"/>
          <p:cNvSpPr>
            <a:spLocks noGrp="1"/>
          </p:cNvSpPr>
          <p:nvPr>
            <p:ph type="sldNum" sz="quarter" idx="1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82DF55A-043A-4BA8-B24C-0410C75AF1B3}" type="slidenum">
              <a:rPr lang="en-US" sz="1400" smtClean="0">
                <a:solidFill>
                  <a:schemeClr val="bg2"/>
                </a:solidFill>
                <a:latin typeface="Arial" charset="0"/>
              </a:rPr>
              <a:pPr/>
              <a:t>49</a:t>
            </a:fld>
            <a:endParaRPr lang="en-US" sz="1400" smtClean="0">
              <a:solidFill>
                <a:schemeClr val="bg2"/>
              </a:solidFill>
              <a:latin typeface="Arial" charset="0"/>
            </a:endParaRPr>
          </a:p>
        </p:txBody>
      </p:sp>
    </p:spTree>
    <p:extLst>
      <p:ext uri="{BB962C8B-B14F-4D97-AF65-F5344CB8AC3E}">
        <p14:creationId xmlns:p14="http://schemas.microsoft.com/office/powerpoint/2010/main" val="1512941508"/>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Purpose of  H-T-P</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r>
              <a:rPr lang="en-US" dirty="0" smtClean="0">
                <a:latin typeface="Times New Roman" pitchFamily="18" charset="0"/>
                <a:cs typeface="Times New Roman" pitchFamily="18" charset="0"/>
              </a:rPr>
              <a:t>The test is a </a:t>
            </a:r>
            <a:r>
              <a:rPr lang="en-US" b="1" dirty="0" smtClean="0">
                <a:latin typeface="Times New Roman" pitchFamily="18" charset="0"/>
                <a:cs typeface="Times New Roman" pitchFamily="18" charset="0"/>
              </a:rPr>
              <a:t>diagnostic tool</a:t>
            </a:r>
            <a:r>
              <a:rPr lang="en-US" dirty="0" smtClean="0">
                <a:latin typeface="Times New Roman" pitchFamily="18" charset="0"/>
                <a:cs typeface="Times New Roman" pitchFamily="18" charset="0"/>
              </a:rPr>
              <a:t> for clinical psychologists, educators, and employers</a:t>
            </a:r>
          </a:p>
          <a:p>
            <a:r>
              <a:rPr lang="en-US" dirty="0" smtClean="0">
                <a:latin typeface="Times New Roman" pitchFamily="18" charset="0"/>
                <a:cs typeface="Times New Roman" pitchFamily="18" charset="0"/>
              </a:rPr>
              <a:t>Measure aspects of a </a:t>
            </a:r>
            <a:r>
              <a:rPr lang="en-US" b="1" dirty="0" smtClean="0">
                <a:latin typeface="Times New Roman" pitchFamily="18" charset="0"/>
                <a:cs typeface="Times New Roman" pitchFamily="18" charset="0"/>
              </a:rPr>
              <a:t>person’s personality.</a:t>
            </a:r>
          </a:p>
          <a:p>
            <a:r>
              <a:rPr lang="en-US" dirty="0" smtClean="0">
                <a:latin typeface="Times New Roman" pitchFamily="18" charset="0"/>
                <a:cs typeface="Times New Roman" pitchFamily="18" charset="0"/>
              </a:rPr>
              <a:t>Assess </a:t>
            </a:r>
            <a:r>
              <a:rPr lang="en-US" b="1" dirty="0" smtClean="0">
                <a:latin typeface="Times New Roman" pitchFamily="18" charset="0"/>
                <a:cs typeface="Times New Roman" pitchFamily="18" charset="0"/>
              </a:rPr>
              <a:t>brain damage </a:t>
            </a:r>
            <a:r>
              <a:rPr lang="en-US"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general mental functioning</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Projecting </a:t>
            </a:r>
            <a:r>
              <a:rPr lang="en-US" b="1" dirty="0" smtClean="0">
                <a:latin typeface="Times New Roman" pitchFamily="18" charset="0"/>
                <a:cs typeface="Times New Roman" pitchFamily="18" charset="0"/>
              </a:rPr>
              <a:t>inner world </a:t>
            </a:r>
            <a:r>
              <a:rPr lang="en-US" dirty="0" smtClean="0">
                <a:latin typeface="Times New Roman" pitchFamily="18" charset="0"/>
                <a:cs typeface="Times New Roman" pitchFamily="18" charset="0"/>
              </a:rPr>
              <a:t>onto the page.</a:t>
            </a:r>
          </a:p>
          <a:p>
            <a:r>
              <a:rPr lang="en-US" dirty="0" smtClean="0">
                <a:latin typeface="Times New Roman" pitchFamily="18" charset="0"/>
                <a:cs typeface="Times New Roman" pitchFamily="18" charset="0"/>
              </a:rPr>
              <a:t>Measure overall </a:t>
            </a:r>
            <a:r>
              <a:rPr lang="en-US" b="1" dirty="0" smtClean="0">
                <a:latin typeface="Times New Roman" pitchFamily="18" charset="0"/>
                <a:cs typeface="Times New Roman" pitchFamily="18" charset="0"/>
              </a:rPr>
              <a:t>neurological functioning </a:t>
            </a:r>
            <a:r>
              <a:rPr lang="en-US" dirty="0" smtClean="0">
                <a:latin typeface="Times New Roman" pitchFamily="18" charset="0"/>
                <a:cs typeface="Times New Roman" pitchFamily="18" charset="0"/>
              </a:rPr>
              <a:t>in brain.</a:t>
            </a:r>
          </a:p>
          <a:p>
            <a:pPr>
              <a:buNone/>
            </a:pPr>
            <a:endParaRPr lang="en-US" dirty="0" smtClean="0"/>
          </a:p>
          <a:p>
            <a:pPr>
              <a:buNone/>
            </a:pPr>
            <a:endParaRPr lang="en-US" dirty="0"/>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6).jpg"/>
          <p:cNvPicPr>
            <a:picLocks noGrp="1" noChangeAspect="1"/>
          </p:cNvPicPr>
          <p:nvPr>
            <p:ph sz="quarter" idx="1"/>
          </p:nvPr>
        </p:nvPicPr>
        <p:blipFill>
          <a:blip r:embed="rId2"/>
          <a:stretch>
            <a:fillRect/>
          </a:stretch>
        </p:blipFill>
        <p:spPr>
          <a:xfrm>
            <a:off x="0" y="0"/>
            <a:ext cx="3886200" cy="6858000"/>
          </a:xfrm>
        </p:spPr>
      </p:pic>
      <p:pic>
        <p:nvPicPr>
          <p:cNvPr id="5" name="Picture 4" descr="images (38).jpg"/>
          <p:cNvPicPr>
            <a:picLocks noChangeAspect="1"/>
          </p:cNvPicPr>
          <p:nvPr/>
        </p:nvPicPr>
        <p:blipFill>
          <a:blip r:embed="rId3"/>
          <a:stretch>
            <a:fillRect/>
          </a:stretch>
        </p:blipFill>
        <p:spPr>
          <a:xfrm>
            <a:off x="4038600" y="0"/>
            <a:ext cx="5105400" cy="6858000"/>
          </a:xfrm>
          <a:prstGeom prst="rect">
            <a:avLst/>
          </a:prstGeom>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trunk</a:t>
            </a:r>
            <a:endParaRPr lang="en-US" dirty="0"/>
          </a:p>
        </p:txBody>
      </p:sp>
      <p:sp>
        <p:nvSpPr>
          <p:cNvPr id="3" name="Content Placeholder 2"/>
          <p:cNvSpPr>
            <a:spLocks noGrp="1"/>
          </p:cNvSpPr>
          <p:nvPr>
            <p:ph sz="quarter" idx="1"/>
          </p:nvPr>
        </p:nvSpPr>
        <p:spPr/>
        <p:txBody>
          <a:bodyPr>
            <a:normAutofit lnSpcReduction="10000"/>
          </a:bodyPr>
          <a:lstStyle/>
          <a:p>
            <a:pPr marL="285750" indent="-285750"/>
            <a:r>
              <a:rPr lang="en-US" dirty="0" smtClean="0"/>
              <a:t>The </a:t>
            </a:r>
            <a:r>
              <a:rPr lang="en-US" b="1" dirty="0" smtClean="0"/>
              <a:t>trunk</a:t>
            </a:r>
            <a:r>
              <a:rPr lang="en-US" dirty="0" smtClean="0"/>
              <a:t> can be seen as representing </a:t>
            </a:r>
            <a:r>
              <a:rPr lang="en-US" b="1" dirty="0" smtClean="0"/>
              <a:t>inner strength, self-esteem, and intactness of personality</a:t>
            </a:r>
            <a:r>
              <a:rPr lang="en-US" dirty="0" smtClean="0"/>
              <a:t>. </a:t>
            </a:r>
          </a:p>
          <a:p>
            <a:pPr marL="285750" indent="-285750"/>
            <a:r>
              <a:rPr lang="en-US" dirty="0" smtClean="0"/>
              <a:t>The use of </a:t>
            </a:r>
            <a:r>
              <a:rPr lang="en-US" b="1" dirty="0" smtClean="0"/>
              <a:t>faint sketchy lines </a:t>
            </a:r>
            <a:r>
              <a:rPr lang="en-US" dirty="0" smtClean="0"/>
              <a:t>to represent the trunk indicates a </a:t>
            </a:r>
            <a:r>
              <a:rPr lang="en-US" b="1" dirty="0" smtClean="0"/>
              <a:t>sense of vulnerability, passivity, and insecurity. </a:t>
            </a:r>
          </a:p>
          <a:p>
            <a:pPr marL="285750" indent="-285750"/>
            <a:r>
              <a:rPr lang="en-US" dirty="0" smtClean="0"/>
              <a:t>These same concerns might also be represented by shading on the trunk, or lines that are heavily reinforced (defensiveness) or perforated. </a:t>
            </a:r>
          </a:p>
          <a:p>
            <a:pPr marL="285750" indent="-285750"/>
            <a:r>
              <a:rPr lang="en-US" b="1" dirty="0" smtClean="0"/>
              <a:t>Scars or knot-holes</a:t>
            </a:r>
            <a:r>
              <a:rPr lang="en-US" dirty="0" smtClean="0"/>
              <a:t> suggest </a:t>
            </a:r>
            <a:r>
              <a:rPr lang="en-US" b="1" dirty="0" smtClean="0"/>
              <a:t>traumatic experiences</a:t>
            </a:r>
            <a:r>
              <a:rPr lang="en-US" dirty="0" smtClean="0"/>
              <a:t>, and the age when the trauma occurred can often be determined by the relative height of the scar or knot-hole (i.e., a knot-hole halfway up the trunk, drawn by a ten year‘s old suggests the trauma occurred at age five).</a:t>
            </a:r>
            <a:endParaRPr lang="en-US" dirty="0"/>
          </a:p>
          <a:p>
            <a:pPr indent="0">
              <a:buNone/>
            </a:pPr>
            <a:endParaRPr lang="en-US" dirty="0"/>
          </a:p>
        </p:txBody>
      </p:sp>
    </p:spTree>
    <p:extLst>
      <p:ext uri="{BB962C8B-B14F-4D97-AF65-F5344CB8AC3E}">
        <p14:creationId xmlns:p14="http://schemas.microsoft.com/office/powerpoint/2010/main" val="1406338721"/>
      </p:ext>
    </p:extLst>
  </p:cSld>
  <p:clrMapOvr>
    <a:masterClrMapping/>
  </p:clrMapOvr>
  <p:transition>
    <p:wipe dir="d"/>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19).jpg"/>
          <p:cNvPicPr>
            <a:picLocks noGrp="1" noChangeAspect="1"/>
          </p:cNvPicPr>
          <p:nvPr>
            <p:ph sz="quarter" idx="1"/>
          </p:nvPr>
        </p:nvPicPr>
        <p:blipFill>
          <a:blip r:embed="rId2"/>
          <a:stretch>
            <a:fillRect/>
          </a:stretch>
        </p:blipFill>
        <p:spPr>
          <a:xfrm>
            <a:off x="1" y="0"/>
            <a:ext cx="4571999" cy="6858000"/>
          </a:xfrm>
        </p:spPr>
      </p:pic>
      <p:pic>
        <p:nvPicPr>
          <p:cNvPr id="5" name="Picture 4" descr="images (22).jpg"/>
          <p:cNvPicPr>
            <a:picLocks noChangeAspect="1"/>
          </p:cNvPicPr>
          <p:nvPr/>
        </p:nvPicPr>
        <p:blipFill>
          <a:blip r:embed="rId3"/>
          <a:stretch>
            <a:fillRect/>
          </a:stretch>
        </p:blipFill>
        <p:spPr>
          <a:xfrm>
            <a:off x="4572000" y="0"/>
            <a:ext cx="4572000" cy="6858000"/>
          </a:xfrm>
          <a:prstGeom prst="rect">
            <a:avLst/>
          </a:prstGeom>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a:t>
            </a:r>
            <a:r>
              <a:rPr lang="en-US" b="1" dirty="0" smtClean="0"/>
              <a:t>trunk</a:t>
            </a:r>
            <a:endParaRPr lang="en-US" b="1" dirty="0"/>
          </a:p>
        </p:txBody>
      </p:sp>
      <p:sp>
        <p:nvSpPr>
          <p:cNvPr id="3" name="Content Placeholder 2"/>
          <p:cNvSpPr>
            <a:spLocks noGrp="1"/>
          </p:cNvSpPr>
          <p:nvPr>
            <p:ph sz="quarter" idx="1"/>
          </p:nvPr>
        </p:nvSpPr>
        <p:spPr/>
        <p:txBody>
          <a:bodyPr>
            <a:normAutofit lnSpcReduction="10000"/>
          </a:bodyPr>
          <a:lstStyle/>
          <a:p>
            <a:pPr marL="285750" indent="-285750"/>
            <a:r>
              <a:rPr lang="en-US" b="1" dirty="0" smtClean="0"/>
              <a:t>Very thin trunks </a:t>
            </a:r>
            <a:r>
              <a:rPr lang="en-US" dirty="0" smtClean="0"/>
              <a:t>suggest a </a:t>
            </a:r>
            <a:r>
              <a:rPr lang="en-US" b="1" dirty="0" smtClean="0"/>
              <a:t>unstable level of adjustment</a:t>
            </a:r>
            <a:r>
              <a:rPr lang="en-US" dirty="0" smtClean="0"/>
              <a:t>. </a:t>
            </a:r>
          </a:p>
          <a:p>
            <a:pPr marL="285750" indent="-285750"/>
            <a:r>
              <a:rPr lang="en-US" dirty="0" smtClean="0"/>
              <a:t>If the bark on the trunk is drawn very </a:t>
            </a:r>
            <a:r>
              <a:rPr lang="en-US" b="1" dirty="0" smtClean="0"/>
              <a:t>heavily</a:t>
            </a:r>
            <a:r>
              <a:rPr lang="en-US" dirty="0" smtClean="0"/>
              <a:t>, it suggests </a:t>
            </a:r>
            <a:r>
              <a:rPr lang="en-US" b="1" dirty="0" smtClean="0"/>
              <a:t>anxiety</a:t>
            </a:r>
            <a:r>
              <a:rPr lang="en-US" dirty="0" smtClean="0"/>
              <a:t>! bark that is </a:t>
            </a:r>
            <a:r>
              <a:rPr lang="en-US" b="1" dirty="0" smtClean="0"/>
              <a:t>extremely carefully </a:t>
            </a:r>
            <a:r>
              <a:rPr lang="en-US" dirty="0" smtClean="0"/>
              <a:t>drawn might reflect a </a:t>
            </a:r>
            <a:r>
              <a:rPr lang="en-US" b="1" dirty="0" smtClean="0"/>
              <a:t>rigid</a:t>
            </a:r>
            <a:r>
              <a:rPr lang="en-US" dirty="0" smtClean="0"/>
              <a:t>, compulsive personality.</a:t>
            </a:r>
          </a:p>
          <a:p>
            <a:pPr marL="285750" indent="-285750"/>
            <a:r>
              <a:rPr lang="en-US" dirty="0" smtClean="0"/>
              <a:t> If the tree is </a:t>
            </a:r>
            <a:r>
              <a:rPr lang="en-US" b="1" dirty="0" smtClean="0"/>
              <a:t>split down</a:t>
            </a:r>
            <a:r>
              <a:rPr lang="en-US" dirty="0" smtClean="0"/>
              <a:t> the middle, </a:t>
            </a:r>
            <a:r>
              <a:rPr lang="en-US" b="1" dirty="0" smtClean="0"/>
              <a:t>a sever disintegration</a:t>
            </a:r>
            <a:r>
              <a:rPr lang="en-US" dirty="0" smtClean="0"/>
              <a:t> of the personality is suggested</a:t>
            </a:r>
          </a:p>
          <a:p>
            <a:r>
              <a:rPr lang="en-US" b="1" dirty="0" smtClean="0"/>
              <a:t>small </a:t>
            </a:r>
            <a:r>
              <a:rPr lang="en-US" b="1" dirty="0"/>
              <a:t>trunks </a:t>
            </a:r>
            <a:r>
              <a:rPr lang="en-US" dirty="0"/>
              <a:t>are limited ego strength, </a:t>
            </a:r>
            <a:endParaRPr lang="en-US" dirty="0" smtClean="0"/>
          </a:p>
          <a:p>
            <a:r>
              <a:rPr lang="en-US" b="1" dirty="0" smtClean="0"/>
              <a:t>large </a:t>
            </a:r>
            <a:r>
              <a:rPr lang="en-US" b="1" dirty="0"/>
              <a:t>trunks </a:t>
            </a:r>
            <a:r>
              <a:rPr lang="en-US" dirty="0"/>
              <a:t>are more strength... (think about the saying that a tree that bends lasts through the wind, but one that doesn't snaps, like the ego that is </a:t>
            </a:r>
            <a:r>
              <a:rPr lang="en-US" b="1" dirty="0"/>
              <a:t>flexible and healthy </a:t>
            </a:r>
            <a:r>
              <a:rPr lang="en-US" dirty="0"/>
              <a:t>lasts through the world, but the inflexible and neurotic ego ends up </a:t>
            </a:r>
            <a:r>
              <a:rPr lang="en-US" dirty="0" smtClean="0"/>
              <a:t>broken). </a:t>
            </a:r>
          </a:p>
          <a:p>
            <a:pPr>
              <a:buNone/>
            </a:pPr>
            <a:endParaRPr lang="en-US" dirty="0"/>
          </a:p>
        </p:txBody>
      </p:sp>
    </p:spTree>
    <p:extLst>
      <p:ext uri="{BB962C8B-B14F-4D97-AF65-F5344CB8AC3E}">
        <p14:creationId xmlns:p14="http://schemas.microsoft.com/office/powerpoint/2010/main" val="1860345953"/>
      </p:ext>
    </p:extLst>
  </p:cSld>
  <p:clrMapOvr>
    <a:masterClrMapping/>
  </p:clrMapOvr>
  <p:transition>
    <p:wipe dir="d"/>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7).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Limbs</a:t>
            </a:r>
            <a:endParaRPr lang="en-US" dirty="0"/>
          </a:p>
        </p:txBody>
      </p:sp>
      <p:sp>
        <p:nvSpPr>
          <p:cNvPr id="3" name="Content Placeholder 2"/>
          <p:cNvSpPr>
            <a:spLocks noGrp="1"/>
          </p:cNvSpPr>
          <p:nvPr>
            <p:ph sz="quarter" idx="1"/>
          </p:nvPr>
        </p:nvSpPr>
        <p:spPr/>
        <p:txBody>
          <a:bodyPr>
            <a:normAutofit/>
          </a:bodyPr>
          <a:lstStyle/>
          <a:p>
            <a:pPr lvl="0"/>
            <a:r>
              <a:rPr lang="en-US" b="1" dirty="0"/>
              <a:t>Limbs</a:t>
            </a:r>
            <a:r>
              <a:rPr lang="en-US" dirty="0"/>
              <a:t> are the efforts our ego makes to "reach out" to the world and support "things that feed us" what we need. </a:t>
            </a:r>
          </a:p>
          <a:p>
            <a:pPr lvl="0"/>
            <a:r>
              <a:rPr lang="en-US" b="1" dirty="0" smtClean="0"/>
              <a:t>Limbs </a:t>
            </a:r>
            <a:r>
              <a:rPr lang="en-US" b="1" dirty="0"/>
              <a:t>detached </a:t>
            </a:r>
            <a:r>
              <a:rPr lang="en-US" dirty="0"/>
              <a:t>are </a:t>
            </a:r>
            <a:endParaRPr lang="en-US" dirty="0" smtClean="0"/>
          </a:p>
          <a:p>
            <a:pPr lvl="0"/>
            <a:r>
              <a:rPr lang="en-US" dirty="0" smtClean="0"/>
              <a:t>difficulties </a:t>
            </a:r>
            <a:r>
              <a:rPr lang="en-US" dirty="0"/>
              <a:t>reaching out, </a:t>
            </a:r>
            <a:r>
              <a:rPr lang="en-US" dirty="0" smtClean="0"/>
              <a:t>or</a:t>
            </a:r>
          </a:p>
          <a:p>
            <a:pPr lvl="0"/>
            <a:r>
              <a:rPr lang="en-US" dirty="0" smtClean="0"/>
              <a:t>efforts </a:t>
            </a:r>
            <a:r>
              <a:rPr lang="en-US" dirty="0"/>
              <a:t>to reach out that we can't control. </a:t>
            </a:r>
            <a:endParaRPr lang="en-US" dirty="0" smtClean="0"/>
          </a:p>
          <a:p>
            <a:pPr lvl="0"/>
            <a:r>
              <a:rPr lang="en-US" b="1" dirty="0" smtClean="0"/>
              <a:t>Small </a:t>
            </a:r>
            <a:r>
              <a:rPr lang="en-US" b="1" dirty="0"/>
              <a:t>branches </a:t>
            </a:r>
            <a:r>
              <a:rPr lang="en-US" dirty="0"/>
              <a:t>are limited skills to reach out, </a:t>
            </a:r>
            <a:endParaRPr lang="en-US" dirty="0" smtClean="0"/>
          </a:p>
          <a:p>
            <a:pPr lvl="0"/>
            <a:r>
              <a:rPr lang="en-US" dirty="0" smtClean="0"/>
              <a:t>While </a:t>
            </a:r>
            <a:r>
              <a:rPr lang="en-US" b="1" dirty="0"/>
              <a:t>big branches </a:t>
            </a:r>
            <a:r>
              <a:rPr lang="en-US" dirty="0"/>
              <a:t>may be too much reaching out to meet needs</a:t>
            </a:r>
            <a:r>
              <a:rPr lang="en-US" dirty="0" smtClean="0"/>
              <a:t>.</a:t>
            </a:r>
            <a:endParaRPr lang="en-US" dirty="0"/>
          </a:p>
        </p:txBody>
      </p:sp>
    </p:spTree>
    <p:extLst>
      <p:ext uri="{BB962C8B-B14F-4D97-AF65-F5344CB8AC3E}">
        <p14:creationId xmlns:p14="http://schemas.microsoft.com/office/powerpoint/2010/main" val="73100453"/>
      </p:ext>
    </p:extLst>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 (5).jp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Branches</a:t>
            </a:r>
            <a:endParaRPr lang="en-US" b="1" dirty="0"/>
          </a:p>
        </p:txBody>
      </p:sp>
      <p:sp>
        <p:nvSpPr>
          <p:cNvPr id="3" name="Content Placeholder 2"/>
          <p:cNvSpPr>
            <a:spLocks noGrp="1"/>
          </p:cNvSpPr>
          <p:nvPr>
            <p:ph sz="quarter" idx="1"/>
          </p:nvPr>
        </p:nvSpPr>
        <p:spPr/>
        <p:txBody>
          <a:bodyPr>
            <a:normAutofit/>
          </a:bodyPr>
          <a:lstStyle/>
          <a:p>
            <a:r>
              <a:rPr lang="en-US" dirty="0" smtClean="0"/>
              <a:t>The </a:t>
            </a:r>
            <a:r>
              <a:rPr lang="en-US" b="1" dirty="0" smtClean="0"/>
              <a:t>branches function </a:t>
            </a:r>
            <a:r>
              <a:rPr lang="en-US" dirty="0" smtClean="0"/>
              <a:t>as a means by which the tree extends itself out into </a:t>
            </a:r>
            <a:r>
              <a:rPr lang="en-US" b="1" dirty="0" smtClean="0"/>
              <a:t>and related to its environment</a:t>
            </a:r>
            <a:r>
              <a:rPr lang="en-US" dirty="0" smtClean="0"/>
              <a:t>.</a:t>
            </a:r>
          </a:p>
          <a:p>
            <a:r>
              <a:rPr lang="en-US" dirty="0" smtClean="0"/>
              <a:t>They reflect a person’s growth and degree of perceived resource. </a:t>
            </a:r>
          </a:p>
          <a:p>
            <a:r>
              <a:rPr lang="en-US" dirty="0" smtClean="0"/>
              <a:t>If the branches are </a:t>
            </a:r>
            <a:r>
              <a:rPr lang="en-US" b="1" dirty="0" smtClean="0"/>
              <a:t>moving upward</a:t>
            </a:r>
            <a:r>
              <a:rPr lang="en-US" dirty="0" smtClean="0"/>
              <a:t>, the person might be </a:t>
            </a:r>
            <a:r>
              <a:rPr lang="en-US" b="1" dirty="0" smtClean="0"/>
              <a:t>ambitious,</a:t>
            </a:r>
            <a:r>
              <a:rPr lang="en-US" dirty="0" smtClean="0"/>
              <a:t> and “reaching” for opportunities. </a:t>
            </a:r>
          </a:p>
          <a:p>
            <a:r>
              <a:rPr lang="en-US" dirty="0" smtClean="0"/>
              <a:t>Theresa </a:t>
            </a:r>
            <a:r>
              <a:rPr lang="en-US" b="1" dirty="0" smtClean="0"/>
              <a:t>downward</a:t>
            </a:r>
            <a:r>
              <a:rPr lang="en-US" dirty="0" smtClean="0"/>
              <a:t> reaching (weeping willows) branches suggest </a:t>
            </a:r>
            <a:r>
              <a:rPr lang="en-US" b="1" dirty="0" smtClean="0"/>
              <a:t>low levels of energy</a:t>
            </a:r>
            <a:r>
              <a:rPr lang="en-US" dirty="0" smtClean="0"/>
              <a:t>. </a:t>
            </a:r>
          </a:p>
          <a:p>
            <a:r>
              <a:rPr lang="en-US" dirty="0" smtClean="0"/>
              <a:t>Branches that are </a:t>
            </a:r>
            <a:r>
              <a:rPr lang="en-US" b="1" dirty="0" smtClean="0"/>
              <a:t>cut</a:t>
            </a:r>
            <a:r>
              <a:rPr lang="en-US" dirty="0" smtClean="0"/>
              <a:t> represent a sense of being </a:t>
            </a:r>
            <a:r>
              <a:rPr lang="en-US" b="1" dirty="0" smtClean="0"/>
              <a:t>traumatized</a:t>
            </a:r>
            <a:r>
              <a:rPr lang="en-US" dirty="0" smtClean="0"/>
              <a:t>, and </a:t>
            </a:r>
            <a:r>
              <a:rPr lang="en-US" b="1" dirty="0" smtClean="0"/>
              <a:t>dead</a:t>
            </a:r>
            <a:r>
              <a:rPr lang="en-US" dirty="0" smtClean="0"/>
              <a:t> branches indicate feelings of emptiness, and </a:t>
            </a:r>
            <a:r>
              <a:rPr lang="en-US" b="1" dirty="0" smtClean="0"/>
              <a:t>hopelessness.</a:t>
            </a:r>
          </a:p>
        </p:txBody>
      </p:sp>
    </p:spTree>
  </p:cSld>
  <p:clrMapOvr>
    <a:masterClrMapping/>
  </p:clrMapOvr>
  <p:transition>
    <p:wipe dir="d"/>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branches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Tiny branches suggest that the person experiences difficulty getting attention from his or her environment, and small branches might represent either new personal growth or psychological immaturity.</a:t>
            </a:r>
          </a:p>
          <a:p>
            <a:r>
              <a:rPr lang="en-US" dirty="0" smtClean="0"/>
              <a:t>If a tree house is drawn in the branches, the person might be expressing a need to escape from a threatening environment.</a:t>
            </a:r>
            <a:endParaRPr lang="en-US" b="1" dirty="0" smtClean="0"/>
          </a:p>
          <a:p>
            <a:pPr lvl="0"/>
            <a:r>
              <a:rPr lang="en-US" b="1" dirty="0" smtClean="0"/>
              <a:t>Big </a:t>
            </a:r>
            <a:r>
              <a:rPr lang="en-US" b="1" dirty="0"/>
              <a:t>branches </a:t>
            </a:r>
            <a:r>
              <a:rPr lang="en-US" dirty="0"/>
              <a:t>may be too much reaching out to meet needs</a:t>
            </a:r>
            <a:r>
              <a:rPr lang="en-US" dirty="0" smtClean="0"/>
              <a:t>.</a:t>
            </a:r>
          </a:p>
          <a:p>
            <a:pPr lvl="0"/>
            <a:r>
              <a:rPr lang="en-US" b="1" dirty="0"/>
              <a:t>Club shaped branches or very pointy </a:t>
            </a:r>
            <a:r>
              <a:rPr lang="en-US" b="1" dirty="0" smtClean="0"/>
              <a:t>ones</a:t>
            </a:r>
            <a:r>
              <a:rPr lang="en-US" dirty="0" smtClean="0"/>
              <a:t> represent </a:t>
            </a:r>
            <a:r>
              <a:rPr lang="en-US" dirty="0"/>
              <a:t>aggressiveness.</a:t>
            </a:r>
          </a:p>
          <a:p>
            <a:pPr lvl="0"/>
            <a:r>
              <a:rPr lang="en-US" b="1" dirty="0"/>
              <a:t>Gnarled branches </a:t>
            </a:r>
            <a:r>
              <a:rPr lang="en-US" dirty="0"/>
              <a:t>are "twisted" and represent being "twisted" in some efforts to reach out. </a:t>
            </a:r>
          </a:p>
          <a:p>
            <a:pPr indent="0">
              <a:buNone/>
            </a:pPr>
            <a:endParaRPr lang="en-US" dirty="0"/>
          </a:p>
        </p:txBody>
      </p:sp>
    </p:spTree>
    <p:extLst>
      <p:ext uri="{BB962C8B-B14F-4D97-AF65-F5344CB8AC3E}">
        <p14:creationId xmlns:p14="http://schemas.microsoft.com/office/powerpoint/2010/main" val="594333692"/>
      </p:ext>
    </p:extLst>
  </p:cSld>
  <p:clrMapOvr>
    <a:masterClrMapping/>
  </p:clrMapOvr>
  <p:transition>
    <p:wipe dir="d"/>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 (6).jp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Description to Use with</a:t>
            </a:r>
            <a:endParaRPr lang="en-US" b="1" dirty="0">
              <a:latin typeface="Times New Roman" pitchFamily="18" charset="0"/>
              <a:cs typeface="Times New Roman" pitchFamily="18" charset="0"/>
            </a:endParaRPr>
          </a:p>
        </p:txBody>
      </p:sp>
      <p:sp>
        <p:nvSpPr>
          <p:cNvPr id="5" name="Content Placeholder 4"/>
          <p:cNvSpPr>
            <a:spLocks noGrp="1"/>
          </p:cNvSpPr>
          <p:nvPr>
            <p:ph sz="quarter" idx="1"/>
          </p:nvPr>
        </p:nvSpPr>
        <p:spPr/>
        <p:txBody>
          <a:bodyPr>
            <a:normAutofit/>
          </a:bodyPr>
          <a:lstStyle/>
          <a:p>
            <a:pPr algn="just"/>
            <a:r>
              <a:rPr lang="en-US" dirty="0" smtClean="0">
                <a:latin typeface="Times New Roman" pitchFamily="18" charset="0"/>
                <a:cs typeface="Times New Roman" pitchFamily="18" charset="0"/>
              </a:rPr>
              <a:t>Use in combination with other projective measurement instruments, usually given first as an </a:t>
            </a:r>
            <a:r>
              <a:rPr lang="en-US" b="1" dirty="0" smtClean="0">
                <a:latin typeface="Times New Roman" pitchFamily="18" charset="0"/>
                <a:cs typeface="Times New Roman" pitchFamily="18" charset="0"/>
              </a:rPr>
              <a:t>“ice-breaker”</a:t>
            </a:r>
          </a:p>
          <a:p>
            <a:pPr algn="just"/>
            <a:r>
              <a:rPr lang="en-US" dirty="0" smtClean="0">
                <a:latin typeface="Times New Roman" pitchFamily="18" charset="0"/>
                <a:cs typeface="Times New Roman" pitchFamily="18" charset="0"/>
              </a:rPr>
              <a:t>Test taker should be over the </a:t>
            </a:r>
            <a:r>
              <a:rPr lang="en-US" b="1" dirty="0" smtClean="0">
                <a:latin typeface="Times New Roman" pitchFamily="18" charset="0"/>
                <a:cs typeface="Times New Roman" pitchFamily="18" charset="0"/>
              </a:rPr>
              <a:t>age of three</a:t>
            </a:r>
            <a:r>
              <a:rPr lang="en-US" dirty="0" smtClean="0">
                <a:latin typeface="Times New Roman" pitchFamily="18" charset="0"/>
                <a:cs typeface="Times New Roman" pitchFamily="18" charset="0"/>
              </a:rPr>
              <a:t>, mostly children and adolescents because this test requires drawing.</a:t>
            </a:r>
          </a:p>
          <a:p>
            <a:pPr algn="just"/>
            <a:r>
              <a:rPr lang="en-US" dirty="0" smtClean="0">
                <a:latin typeface="Times New Roman" pitchFamily="18" charset="0"/>
                <a:cs typeface="Times New Roman" pitchFamily="18" charset="0"/>
              </a:rPr>
              <a:t>The test usually requires </a:t>
            </a:r>
            <a:r>
              <a:rPr lang="en-US" b="1" dirty="0" smtClean="0">
                <a:latin typeface="Times New Roman" pitchFamily="18" charset="0"/>
                <a:cs typeface="Times New Roman" pitchFamily="18" charset="0"/>
              </a:rPr>
              <a:t>150 minutes </a:t>
            </a:r>
            <a:r>
              <a:rPr lang="en-US" dirty="0" smtClean="0">
                <a:latin typeface="Times New Roman" pitchFamily="18" charset="0"/>
                <a:cs typeface="Times New Roman" pitchFamily="18" charset="0"/>
              </a:rPr>
              <a:t>but take less time with normally functioning adults and much more time neurologically impaired individuals.</a:t>
            </a:r>
          </a:p>
          <a:p>
            <a:pPr algn="just"/>
            <a:r>
              <a:rPr lang="en-US" dirty="0" smtClean="0">
                <a:latin typeface="Times New Roman" pitchFamily="18" charset="0"/>
                <a:cs typeface="Times New Roman" pitchFamily="18" charset="0"/>
              </a:rPr>
              <a:t> Especially appropriate for individuals who are non-English-speaking, culturally different, educationally deprived, or developmentally disabled</a:t>
            </a:r>
            <a:endParaRPr lang="en-US"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Leaves</a:t>
            </a:r>
          </a:p>
        </p:txBody>
      </p:sp>
      <p:sp>
        <p:nvSpPr>
          <p:cNvPr id="3" name="Content Placeholder 2"/>
          <p:cNvSpPr>
            <a:spLocks noGrp="1"/>
          </p:cNvSpPr>
          <p:nvPr>
            <p:ph sz="quarter" idx="1"/>
          </p:nvPr>
        </p:nvSpPr>
        <p:spPr/>
        <p:txBody>
          <a:bodyPr>
            <a:normAutofit/>
          </a:bodyPr>
          <a:lstStyle/>
          <a:p>
            <a:pPr lvl="0"/>
            <a:r>
              <a:rPr lang="en-US" dirty="0" smtClean="0"/>
              <a:t>Leaves are </a:t>
            </a:r>
            <a:r>
              <a:rPr lang="en-US" dirty="0"/>
              <a:t>signs that efforts to reach out are </a:t>
            </a:r>
            <a:r>
              <a:rPr lang="en-US" dirty="0" smtClean="0"/>
              <a:t>successful</a:t>
            </a:r>
          </a:p>
          <a:p>
            <a:pPr lvl="0"/>
            <a:r>
              <a:rPr lang="en-US" b="1" dirty="0" smtClean="0"/>
              <a:t>leaves </a:t>
            </a:r>
            <a:r>
              <a:rPr lang="en-US" b="1" dirty="0"/>
              <a:t>growing </a:t>
            </a:r>
            <a:r>
              <a:rPr lang="en-US" dirty="0"/>
              <a:t>mean the tree is reaching out to the sun and getting food and water. </a:t>
            </a:r>
            <a:endParaRPr lang="en-US" dirty="0" smtClean="0"/>
          </a:p>
          <a:p>
            <a:pPr lvl="0"/>
            <a:r>
              <a:rPr lang="en-US" b="1" dirty="0" smtClean="0"/>
              <a:t>No </a:t>
            </a:r>
            <a:r>
              <a:rPr lang="en-US" b="1" dirty="0"/>
              <a:t>leaves </a:t>
            </a:r>
            <a:r>
              <a:rPr lang="en-US" dirty="0"/>
              <a:t>could mean feeling barren, </a:t>
            </a:r>
            <a:endParaRPr lang="en-US" dirty="0" smtClean="0"/>
          </a:p>
          <a:p>
            <a:pPr lvl="0"/>
            <a:r>
              <a:rPr lang="en-US" b="1" dirty="0"/>
              <a:t>L</a:t>
            </a:r>
            <a:r>
              <a:rPr lang="en-US" b="1" dirty="0" smtClean="0"/>
              <a:t>eaves </a:t>
            </a:r>
            <a:r>
              <a:rPr lang="en-US" b="1" dirty="0"/>
              <a:t>detached </a:t>
            </a:r>
            <a:r>
              <a:rPr lang="en-US" dirty="0"/>
              <a:t>from the branches mean the nurturing we get is not very predictable. </a:t>
            </a:r>
            <a:endParaRPr lang="en-US" dirty="0" smtClean="0"/>
          </a:p>
          <a:p>
            <a:pPr lvl="0"/>
            <a:r>
              <a:rPr lang="en-US" b="1" dirty="0" smtClean="0"/>
              <a:t>Pointy </a:t>
            </a:r>
            <a:r>
              <a:rPr lang="en-US" b="1" dirty="0"/>
              <a:t>leaves</a:t>
            </a:r>
            <a:r>
              <a:rPr lang="en-US" dirty="0"/>
              <a:t> could be aggression, obsessive attention to detail on the leaves could be Obsessive Compulsive tendencies.</a:t>
            </a:r>
          </a:p>
          <a:p>
            <a:endParaRPr lang="en-US" dirty="0"/>
          </a:p>
        </p:txBody>
      </p:sp>
    </p:spTree>
    <p:extLst>
      <p:ext uri="{BB962C8B-B14F-4D97-AF65-F5344CB8AC3E}">
        <p14:creationId xmlns:p14="http://schemas.microsoft.com/office/powerpoint/2010/main" val="524796190"/>
      </p:ext>
    </p:extLst>
  </p:cSld>
  <p:clrMapOvr>
    <a:masterClrMapping/>
  </p:clrMapOvr>
  <p:transition>
    <p:wipe dir="d"/>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 (20).jpg"/>
          <p:cNvPicPr>
            <a:picLocks noGrp="1" noChangeAspect="1"/>
          </p:cNvPicPr>
          <p:nvPr>
            <p:ph sz="quarter" idx="1"/>
          </p:nvPr>
        </p:nvPicPr>
        <p:blipFill>
          <a:blip r:embed="rId2"/>
          <a:stretch>
            <a:fillRect/>
          </a:stretch>
        </p:blipFill>
        <p:spPr>
          <a:xfrm>
            <a:off x="1" y="0"/>
            <a:ext cx="9144000" cy="6858000"/>
          </a:xfrm>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Root</a:t>
            </a:r>
            <a:endParaRPr lang="en-US" b="1" dirty="0"/>
          </a:p>
        </p:txBody>
      </p:sp>
      <p:sp>
        <p:nvSpPr>
          <p:cNvPr id="3" name="Content Placeholder 2"/>
          <p:cNvSpPr>
            <a:spLocks noGrp="1"/>
          </p:cNvSpPr>
          <p:nvPr>
            <p:ph sz="quarter" idx="1"/>
          </p:nvPr>
        </p:nvSpPr>
        <p:spPr/>
        <p:txBody>
          <a:bodyPr>
            <a:normAutofit lnSpcReduction="10000"/>
          </a:bodyPr>
          <a:lstStyle/>
          <a:p>
            <a:r>
              <a:rPr lang="en-US" dirty="0" smtClean="0"/>
              <a:t>The roots refer to the person’s </a:t>
            </a:r>
            <a:r>
              <a:rPr lang="en-US" b="1" dirty="0" smtClean="0"/>
              <a:t>hold on reality </a:t>
            </a:r>
            <a:r>
              <a:rPr lang="en-US" dirty="0" smtClean="0"/>
              <a:t>but also reflect a relationship to the </a:t>
            </a:r>
            <a:r>
              <a:rPr lang="en-US" b="1" dirty="0" smtClean="0"/>
              <a:t>past issues</a:t>
            </a:r>
            <a:r>
              <a:rPr lang="en-US" dirty="0" smtClean="0"/>
              <a:t>. </a:t>
            </a:r>
          </a:p>
          <a:p>
            <a:r>
              <a:rPr lang="en-US" dirty="0" smtClean="0"/>
              <a:t>If a person’s is having a difficult time “</a:t>
            </a:r>
            <a:r>
              <a:rPr lang="en-US" b="1" dirty="0" smtClean="0"/>
              <a:t>getting a grip</a:t>
            </a:r>
            <a:r>
              <a:rPr lang="en-US" dirty="0" smtClean="0"/>
              <a:t>” on life, the roots my </a:t>
            </a:r>
            <a:r>
              <a:rPr lang="en-US" b="1" dirty="0" smtClean="0"/>
              <a:t>be small and ineffective</a:t>
            </a:r>
            <a:r>
              <a:rPr lang="en-US" dirty="0" smtClean="0"/>
              <a:t>, or the drawing might </a:t>
            </a:r>
            <a:r>
              <a:rPr lang="en-US" b="1" dirty="0" smtClean="0"/>
              <a:t>compensate </a:t>
            </a:r>
            <a:r>
              <a:rPr lang="en-US" dirty="0" smtClean="0"/>
              <a:t>by making them piercing.</a:t>
            </a:r>
          </a:p>
          <a:p>
            <a:r>
              <a:rPr lang="en-US" b="1" dirty="0" smtClean="0"/>
              <a:t>No roots </a:t>
            </a:r>
            <a:r>
              <a:rPr lang="en-US" dirty="0" smtClean="0"/>
              <a:t>can mean insecurity and no feeling of being grounded, </a:t>
            </a:r>
          </a:p>
          <a:p>
            <a:r>
              <a:rPr lang="en-US" b="1" dirty="0" smtClean="0"/>
              <a:t>Overemphasized roots </a:t>
            </a:r>
            <a:r>
              <a:rPr lang="en-US" dirty="0" smtClean="0"/>
              <a:t>can be excessive concern with reality testing,</a:t>
            </a:r>
          </a:p>
          <a:p>
            <a:r>
              <a:rPr lang="en-US" dirty="0" smtClean="0"/>
              <a:t>Dead roots often indicate emptiness, and anxiety consistent with obsessive-compulsive, especially if there us excessive detailing in other areas.</a:t>
            </a:r>
          </a:p>
          <a:p>
            <a:pPr>
              <a:buNone/>
            </a:pPr>
            <a:r>
              <a:rPr lang="en-US" dirty="0" smtClean="0"/>
              <a:t>  </a:t>
            </a:r>
          </a:p>
          <a:p>
            <a:endParaRPr lang="en-US" dirty="0" smtClean="0"/>
          </a:p>
        </p:txBody>
      </p:sp>
    </p:spTree>
  </p:cSld>
  <p:clrMapOvr>
    <a:masterClrMapping/>
  </p:clrMapOvr>
  <p:transition>
    <p:wipe dir="d"/>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Roots</a:t>
            </a:r>
          </a:p>
        </p:txBody>
      </p:sp>
      <p:pic>
        <p:nvPicPr>
          <p:cNvPr id="4" name="Content Placeholder 3" descr="images (21).jpg"/>
          <p:cNvPicPr>
            <a:picLocks noGrp="1" noChangeAspect="1"/>
          </p:cNvPicPr>
          <p:nvPr>
            <p:ph sz="quarter" idx="1"/>
          </p:nvPr>
        </p:nvPicPr>
        <p:blipFill>
          <a:blip r:embed="rId2"/>
          <a:stretch>
            <a:fillRect/>
          </a:stretch>
        </p:blipFill>
        <p:spPr>
          <a:xfrm>
            <a:off x="0" y="0"/>
            <a:ext cx="9144000" cy="6858000"/>
          </a:xfrm>
        </p:spPr>
      </p:pic>
    </p:spTree>
    <p:extLst>
      <p:ext uri="{BB962C8B-B14F-4D97-AF65-F5344CB8AC3E}">
        <p14:creationId xmlns:p14="http://schemas.microsoft.com/office/powerpoint/2010/main" val="642907562"/>
      </p:ext>
    </p:extLst>
  </p:cSld>
  <p:clrMapOvr>
    <a:masterClrMapping/>
  </p:clrMapOvr>
  <p:transition>
    <p:wipe dir="d"/>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details</a:t>
            </a:r>
          </a:p>
        </p:txBody>
      </p:sp>
      <p:sp>
        <p:nvSpPr>
          <p:cNvPr id="3" name="Content Placeholder 2"/>
          <p:cNvSpPr>
            <a:spLocks noGrp="1"/>
          </p:cNvSpPr>
          <p:nvPr>
            <p:ph sz="quarter" idx="1"/>
          </p:nvPr>
        </p:nvSpPr>
        <p:spPr/>
        <p:txBody>
          <a:bodyPr>
            <a:normAutofit/>
          </a:bodyPr>
          <a:lstStyle/>
          <a:p>
            <a:pPr lvl="0"/>
            <a:r>
              <a:rPr lang="en-US" b="1" dirty="0" smtClean="0"/>
              <a:t>Christmas </a:t>
            </a:r>
            <a:r>
              <a:rPr lang="en-US" b="1" dirty="0"/>
              <a:t>trees </a:t>
            </a:r>
            <a:r>
              <a:rPr lang="en-US" dirty="0"/>
              <a:t>after the season is over can mean regressive fantasies (thinking about holidays and family and good times to make yourself feel better). </a:t>
            </a:r>
            <a:endParaRPr lang="en-US" dirty="0" smtClean="0"/>
          </a:p>
          <a:p>
            <a:pPr lvl="0"/>
            <a:r>
              <a:rPr lang="en-US" b="1" dirty="0" smtClean="0"/>
              <a:t>Knots </a:t>
            </a:r>
            <a:r>
              <a:rPr lang="en-US" b="1" dirty="0"/>
              <a:t>or twists in the wood</a:t>
            </a:r>
            <a:r>
              <a:rPr lang="en-US" dirty="0"/>
              <a:t>, like gnarled limbs, indicate some part of the ego is twisted around some issue. </a:t>
            </a:r>
            <a:endParaRPr lang="en-US" dirty="0" smtClean="0"/>
          </a:p>
          <a:p>
            <a:pPr lvl="0"/>
            <a:r>
              <a:rPr lang="en-US" b="1" dirty="0" smtClean="0"/>
              <a:t>Knotholes</a:t>
            </a:r>
            <a:r>
              <a:rPr lang="en-US" dirty="0" smtClean="0"/>
              <a:t> </a:t>
            </a:r>
            <a:r>
              <a:rPr lang="en-US" dirty="0"/>
              <a:t>are an absence of trunk, and thus an absence of ego control. </a:t>
            </a:r>
            <a:endParaRPr lang="en-US" dirty="0" smtClean="0"/>
          </a:p>
          <a:p>
            <a:pPr lvl="0"/>
            <a:r>
              <a:rPr lang="en-US" dirty="0" smtClean="0"/>
              <a:t>Sometimes </a:t>
            </a:r>
            <a:r>
              <a:rPr lang="en-US" dirty="0"/>
              <a:t>they are seen as indicating a trauma, </a:t>
            </a:r>
            <a:endParaRPr lang="en-US" dirty="0" smtClean="0"/>
          </a:p>
        </p:txBody>
      </p:sp>
    </p:spTree>
    <p:extLst>
      <p:ext uri="{BB962C8B-B14F-4D97-AF65-F5344CB8AC3E}">
        <p14:creationId xmlns:p14="http://schemas.microsoft.com/office/powerpoint/2010/main" val="2938492794"/>
      </p:ext>
    </p:extLst>
  </p:cSld>
  <p:clrMapOvr>
    <a:masterClrMapping/>
  </p:clrMapOvr>
  <p:transition>
    <p:wipe dir="d"/>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Other </a:t>
            </a:r>
            <a:r>
              <a:rPr lang="en-US" b="1" dirty="0" smtClean="0"/>
              <a:t>details</a:t>
            </a:r>
            <a:endParaRPr lang="en-US" b="1" dirty="0"/>
          </a:p>
        </p:txBody>
      </p:sp>
      <p:sp>
        <p:nvSpPr>
          <p:cNvPr id="3" name="Content Placeholder 2"/>
          <p:cNvSpPr>
            <a:spLocks noGrp="1"/>
          </p:cNvSpPr>
          <p:nvPr>
            <p:ph sz="quarter" idx="1"/>
          </p:nvPr>
        </p:nvSpPr>
        <p:spPr/>
        <p:txBody>
          <a:bodyPr>
            <a:normAutofit/>
          </a:bodyPr>
          <a:lstStyle/>
          <a:p>
            <a:pPr lvl="0"/>
            <a:r>
              <a:rPr lang="en-US" b="1" dirty="0"/>
              <a:t>Height up the tree </a:t>
            </a:r>
            <a:r>
              <a:rPr lang="en-US" dirty="0"/>
              <a:t>represents the age of the trauma (so, halfway up for a 10 year old is at age 5). </a:t>
            </a:r>
            <a:endParaRPr lang="en-US" dirty="0" smtClean="0"/>
          </a:p>
          <a:p>
            <a:pPr lvl="0"/>
            <a:r>
              <a:rPr lang="en-US" dirty="0" smtClean="0"/>
              <a:t>Squirrels </a:t>
            </a:r>
            <a:r>
              <a:rPr lang="en-US" dirty="0"/>
              <a:t>and small animals are an Id intrusion into an area free from ego control. </a:t>
            </a:r>
            <a:endParaRPr lang="en-US" dirty="0" smtClean="0"/>
          </a:p>
          <a:p>
            <a:pPr lvl="0"/>
            <a:r>
              <a:rPr lang="en-US" dirty="0" smtClean="0"/>
              <a:t>Research </a:t>
            </a:r>
            <a:r>
              <a:rPr lang="en-US" dirty="0"/>
              <a:t>does show that weeping willow trees are more common in depressed people. </a:t>
            </a:r>
            <a:endParaRPr lang="en-US" dirty="0" smtClean="0"/>
          </a:p>
          <a:p>
            <a:pPr lvl="0"/>
            <a:r>
              <a:rPr lang="en-US" dirty="0" smtClean="0"/>
              <a:t>People </a:t>
            </a:r>
            <a:r>
              <a:rPr lang="en-US" dirty="0"/>
              <a:t>with high needs for nurturance draw apples</a:t>
            </a:r>
            <a:r>
              <a:rPr lang="en-US" dirty="0" smtClean="0"/>
              <a:t>.</a:t>
            </a:r>
            <a:endParaRPr lang="en-US" dirty="0"/>
          </a:p>
        </p:txBody>
      </p:sp>
    </p:spTree>
    <p:extLst>
      <p:ext uri="{BB962C8B-B14F-4D97-AF65-F5344CB8AC3E}">
        <p14:creationId xmlns:p14="http://schemas.microsoft.com/office/powerpoint/2010/main" val="3905225526"/>
      </p:ext>
    </p:extLst>
  </p:cSld>
  <p:clrMapOvr>
    <a:masterClrMapping/>
  </p:clrMapOvr>
  <p:transition>
    <p:wipe dir="d"/>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Person </a:t>
            </a:r>
            <a:r>
              <a:rPr lang="en-US" b="1" dirty="0" smtClean="0"/>
              <a:t>interpretations</a:t>
            </a:r>
            <a:endParaRPr lang="en-US" dirty="0"/>
          </a:p>
        </p:txBody>
      </p:sp>
      <p:sp>
        <p:nvSpPr>
          <p:cNvPr id="3" name="Content Placeholder 2"/>
          <p:cNvSpPr>
            <a:spLocks noGrp="1"/>
          </p:cNvSpPr>
          <p:nvPr>
            <p:ph sz="quarter" idx="1"/>
          </p:nvPr>
        </p:nvSpPr>
        <p:spPr/>
        <p:txBody>
          <a:bodyPr/>
          <a:lstStyle/>
          <a:p>
            <a:r>
              <a:rPr lang="en-US" dirty="0" smtClean="0"/>
              <a:t>A drawing of a person that has a lot of detail in the face might indicate a need to present oneself in an acceptable social light.</a:t>
            </a:r>
            <a:endParaRPr lang="en-US" dirty="0"/>
          </a:p>
        </p:txBody>
      </p:sp>
    </p:spTree>
    <p:extLst>
      <p:ext uri="{BB962C8B-B14F-4D97-AF65-F5344CB8AC3E}">
        <p14:creationId xmlns:p14="http://schemas.microsoft.com/office/powerpoint/2010/main" val="22329820"/>
      </p:ext>
    </p:extLst>
  </p:cSld>
  <p:clrMapOvr>
    <a:masterClrMapping/>
  </p:clrMapOvr>
  <p:transition>
    <p:wipe dir="d"/>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Person </a:t>
            </a:r>
            <a:r>
              <a:rPr lang="en-US" b="1" dirty="0" smtClean="0"/>
              <a:t>interpretations</a:t>
            </a:r>
            <a:endParaRPr lang="en-US" dirty="0"/>
          </a:p>
        </p:txBody>
      </p:sp>
      <p:sp>
        <p:nvSpPr>
          <p:cNvPr id="3" name="Content Placeholder 2"/>
          <p:cNvSpPr>
            <a:spLocks noGrp="1"/>
          </p:cNvSpPr>
          <p:nvPr>
            <p:ph sz="quarter" idx="1"/>
          </p:nvPr>
        </p:nvSpPr>
        <p:spPr/>
        <p:txBody>
          <a:bodyPr>
            <a:normAutofit/>
          </a:bodyPr>
          <a:lstStyle/>
          <a:p>
            <a:r>
              <a:rPr lang="en-US" dirty="0"/>
              <a:t>Here, the idea is that the person of the same sex is like you, and the person of the opposite sex is what you may not admit is like </a:t>
            </a:r>
            <a:r>
              <a:rPr lang="en-US" dirty="0" smtClean="0"/>
              <a:t>you, the </a:t>
            </a:r>
            <a:r>
              <a:rPr lang="en-US" dirty="0"/>
              <a:t>opposite sex is the anima or animus</a:t>
            </a:r>
            <a:r>
              <a:rPr lang="en-US" dirty="0" smtClean="0"/>
              <a:t>.</a:t>
            </a:r>
          </a:p>
          <a:p>
            <a:r>
              <a:rPr lang="en-US" dirty="0"/>
              <a:t>Typically, the person is centered or just below vertical center on the page, is symmetrical, pleasing to look at, and sufficiently detailed. They tend to be clothed, although pregnant women or women who have recently given birth may draw naked women, and women having recently seen the gynecologist may draw naked women.</a:t>
            </a:r>
          </a:p>
        </p:txBody>
      </p:sp>
    </p:spTree>
    <p:extLst>
      <p:ext uri="{BB962C8B-B14F-4D97-AF65-F5344CB8AC3E}">
        <p14:creationId xmlns:p14="http://schemas.microsoft.com/office/powerpoint/2010/main" val="1015267123"/>
      </p:ext>
    </p:extLst>
  </p:cSld>
  <p:clrMapOvr>
    <a:masterClrMapping/>
  </p:clrMapOvr>
  <p:transition>
    <p:wipe dir="d"/>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1295400" y="2438400"/>
            <a:ext cx="6400800" cy="3048001"/>
          </a:xfrm>
        </p:spPr>
        <p:txBody>
          <a:bodyPr>
            <a:normAutofit lnSpcReduction="10000"/>
          </a:bodyPr>
          <a:lstStyle/>
          <a:p>
            <a:pPr lvl="0"/>
            <a:r>
              <a:rPr lang="en-US" dirty="0" smtClean="0"/>
              <a:t>Erasures </a:t>
            </a:r>
            <a:r>
              <a:rPr lang="en-US" dirty="0"/>
              <a:t>led to improvements, and the person seems contented with the drawing, perhaps laughing at it a bit. Usually the same-sex person is drawn first, and the opposite-sexed person second. </a:t>
            </a:r>
            <a:r>
              <a:rPr lang="en-US" dirty="0" smtClean="0"/>
              <a:t> </a:t>
            </a:r>
          </a:p>
          <a:p>
            <a:pPr lvl="0"/>
            <a:r>
              <a:rPr lang="en-US" dirty="0"/>
              <a:t>D</a:t>
            </a:r>
            <a:r>
              <a:rPr lang="en-US" dirty="0" smtClean="0"/>
              <a:t>rawing </a:t>
            </a:r>
            <a:r>
              <a:rPr lang="en-US" dirty="0"/>
              <a:t>the opposite-sex first as a sign of gender confusion, which has not been well-supported.</a:t>
            </a:r>
          </a:p>
          <a:p>
            <a:endParaRPr lang="en-US" dirty="0"/>
          </a:p>
        </p:txBody>
      </p:sp>
    </p:spTree>
    <p:extLst>
      <p:ext uri="{BB962C8B-B14F-4D97-AF65-F5344CB8AC3E}">
        <p14:creationId xmlns:p14="http://schemas.microsoft.com/office/powerpoint/2010/main" val="2459299697"/>
      </p:ext>
    </p:extLst>
  </p:cSld>
  <p:clrMapOvr>
    <a:masterClrMapping/>
  </p:clrMapOvr>
  <p:transition>
    <p:wipe dir="d"/>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Arms</a:t>
            </a:r>
            <a:r>
              <a:rPr lang="en-US" dirty="0"/>
              <a:t> and hands </a:t>
            </a:r>
          </a:p>
        </p:txBody>
      </p:sp>
      <p:sp>
        <p:nvSpPr>
          <p:cNvPr id="3" name="Content Placeholder 2"/>
          <p:cNvSpPr>
            <a:spLocks noGrp="1"/>
          </p:cNvSpPr>
          <p:nvPr>
            <p:ph sz="quarter" idx="1"/>
          </p:nvPr>
        </p:nvSpPr>
        <p:spPr/>
        <p:txBody>
          <a:bodyPr>
            <a:normAutofit/>
          </a:bodyPr>
          <a:lstStyle/>
          <a:p>
            <a:pPr lvl="0"/>
            <a:r>
              <a:rPr lang="en-US" b="1" dirty="0"/>
              <a:t>Arms</a:t>
            </a:r>
            <a:r>
              <a:rPr lang="en-US" dirty="0"/>
              <a:t> are the way we reach out to the </a:t>
            </a:r>
            <a:r>
              <a:rPr lang="en-US" dirty="0" smtClean="0"/>
              <a:t>environment</a:t>
            </a:r>
          </a:p>
          <a:p>
            <a:pPr lvl="0"/>
            <a:r>
              <a:rPr lang="en-US" b="1" dirty="0"/>
              <a:t>Open arms </a:t>
            </a:r>
            <a:r>
              <a:rPr lang="en-US" dirty="0"/>
              <a:t>indicate willingness to engage, </a:t>
            </a:r>
          </a:p>
          <a:p>
            <a:pPr lvl="0"/>
            <a:r>
              <a:rPr lang="en-US" b="1" dirty="0"/>
              <a:t>closed arms </a:t>
            </a:r>
            <a:r>
              <a:rPr lang="en-US" dirty="0"/>
              <a:t>are defensiveness, disconnected arms are powerlessness</a:t>
            </a:r>
            <a:r>
              <a:rPr lang="en-US" dirty="0" smtClean="0"/>
              <a:t> </a:t>
            </a:r>
          </a:p>
          <a:p>
            <a:pPr lvl="0"/>
            <a:r>
              <a:rPr lang="en-US" b="1" dirty="0"/>
              <a:t>H</a:t>
            </a:r>
            <a:r>
              <a:rPr lang="en-US" b="1" dirty="0" smtClean="0"/>
              <a:t>ands</a:t>
            </a:r>
            <a:r>
              <a:rPr lang="en-US" dirty="0" smtClean="0"/>
              <a:t> are the </a:t>
            </a:r>
            <a:r>
              <a:rPr lang="en-US" dirty="0"/>
              <a:t>way we effect it. </a:t>
            </a:r>
            <a:endParaRPr lang="en-US" dirty="0" smtClean="0"/>
          </a:p>
          <a:p>
            <a:pPr lvl="0"/>
            <a:r>
              <a:rPr lang="en-US" b="1" dirty="0" smtClean="0"/>
              <a:t>pointed </a:t>
            </a:r>
            <a:r>
              <a:rPr lang="en-US" b="1" dirty="0"/>
              <a:t>fingers or balled fists </a:t>
            </a:r>
            <a:r>
              <a:rPr lang="en-US" dirty="0"/>
              <a:t>can be aggression, </a:t>
            </a:r>
            <a:endParaRPr lang="en-US" dirty="0" smtClean="0"/>
          </a:p>
          <a:p>
            <a:pPr lvl="0"/>
            <a:r>
              <a:rPr lang="en-US" b="1" dirty="0" smtClean="0"/>
              <a:t>hidden </a:t>
            </a:r>
            <a:r>
              <a:rPr lang="en-US" b="1" dirty="0"/>
              <a:t>or gloved hands </a:t>
            </a:r>
            <a:r>
              <a:rPr lang="en-US" dirty="0"/>
              <a:t>can be anxiety or antisocial tendencies... It could also be difficulty drawing good hands.</a:t>
            </a:r>
          </a:p>
          <a:p>
            <a:endParaRPr lang="en-US" dirty="0"/>
          </a:p>
        </p:txBody>
      </p:sp>
    </p:spTree>
    <p:extLst>
      <p:ext uri="{BB962C8B-B14F-4D97-AF65-F5344CB8AC3E}">
        <p14:creationId xmlns:p14="http://schemas.microsoft.com/office/powerpoint/2010/main" val="3167317184"/>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Precautions</a:t>
            </a:r>
            <a:endParaRPr lang="en-US" b="1" dirty="0"/>
          </a:p>
        </p:txBody>
      </p:sp>
      <p:sp>
        <p:nvSpPr>
          <p:cNvPr id="5" name="Content Placeholder 4"/>
          <p:cNvSpPr>
            <a:spLocks noGrp="1"/>
          </p:cNvSpPr>
          <p:nvPr>
            <p:ph sz="quarter" idx="1"/>
          </p:nvPr>
        </p:nvSpPr>
        <p:spPr/>
        <p:txBody>
          <a:bodyPr>
            <a:normAutofit/>
          </a:bodyPr>
          <a:lstStyle/>
          <a:p>
            <a:pPr algn="just"/>
            <a:r>
              <a:rPr lang="en-US" sz="2600" dirty="0" smtClean="0">
                <a:latin typeface="Times New Roman" pitchFamily="18" charset="0"/>
                <a:cs typeface="Times New Roman" pitchFamily="18" charset="0"/>
              </a:rPr>
              <a:t>It is mostly subjective, </a:t>
            </a:r>
          </a:p>
          <a:p>
            <a:pPr algn="just"/>
            <a:r>
              <a:rPr lang="en-US" sz="2600" dirty="0" smtClean="0">
                <a:latin typeface="Times New Roman" pitchFamily="18" charset="0"/>
                <a:cs typeface="Times New Roman" pitchFamily="18" charset="0"/>
              </a:rPr>
              <a:t>Scoring and interpreting the HTP is difficult. </a:t>
            </a:r>
          </a:p>
          <a:p>
            <a:pPr algn="just"/>
            <a:r>
              <a:rPr lang="en-US" sz="2600" dirty="0" smtClean="0">
                <a:latin typeface="Times New Roman" pitchFamily="18" charset="0"/>
                <a:cs typeface="Times New Roman" pitchFamily="18" charset="0"/>
              </a:rPr>
              <a:t>Anyone administering the HTP must be </a:t>
            </a:r>
            <a:r>
              <a:rPr lang="en-US" sz="2600" b="1" dirty="0" smtClean="0">
                <a:latin typeface="Times New Roman" pitchFamily="18" charset="0"/>
                <a:cs typeface="Times New Roman" pitchFamily="18" charset="0"/>
              </a:rPr>
              <a:t>properly trained. </a:t>
            </a:r>
          </a:p>
          <a:p>
            <a:pPr algn="just"/>
            <a:r>
              <a:rPr lang="en-US" sz="2600" dirty="0" smtClean="0">
                <a:latin typeface="Times New Roman" pitchFamily="18" charset="0"/>
                <a:cs typeface="Times New Roman" pitchFamily="18" charset="0"/>
              </a:rPr>
              <a:t>The test publishers provide a detailed </a:t>
            </a:r>
            <a:r>
              <a:rPr lang="en-US" sz="2600" b="1" dirty="0" smtClean="0">
                <a:latin typeface="Times New Roman" pitchFamily="18" charset="0"/>
                <a:cs typeface="Times New Roman" pitchFamily="18" charset="0"/>
              </a:rPr>
              <a:t>350-page</a:t>
            </a:r>
            <a:r>
              <a:rPr lang="en-US" sz="2600" dirty="0" smtClean="0">
                <a:latin typeface="Times New Roman" pitchFamily="18" charset="0"/>
                <a:cs typeface="Times New Roman" pitchFamily="18" charset="0"/>
              </a:rPr>
              <a:t> administration and scoring manual. </a:t>
            </a:r>
          </a:p>
          <a:p>
            <a:pPr algn="just"/>
            <a:r>
              <a:rPr lang="en-US" sz="2600" dirty="0" smtClean="0">
                <a:latin typeface="Times New Roman" pitchFamily="18" charset="0"/>
                <a:cs typeface="Times New Roman" pitchFamily="18" charset="0"/>
              </a:rPr>
              <a:t>Use three pieces of plain white</a:t>
            </a:r>
            <a:r>
              <a:rPr lang="en-US" sz="2600" b="1" dirty="0" smtClean="0">
                <a:latin typeface="Times New Roman" pitchFamily="18" charset="0"/>
                <a:cs typeface="Times New Roman" pitchFamily="18" charset="0"/>
              </a:rPr>
              <a:t> 8.5x11</a:t>
            </a:r>
            <a:r>
              <a:rPr lang="en-US" sz="2600" dirty="0" smtClean="0">
                <a:latin typeface="Times New Roman" pitchFamily="18" charset="0"/>
                <a:cs typeface="Times New Roman" pitchFamily="18" charset="0"/>
              </a:rPr>
              <a:t> paper.</a:t>
            </a:r>
          </a:p>
          <a:p>
            <a:pPr algn="just"/>
            <a:endParaRPr lang="en-US" dirty="0"/>
          </a:p>
        </p:txBody>
      </p:sp>
    </p:spTree>
  </p:cSld>
  <p:clrMapOvr>
    <a:masterClrMapping/>
  </p:clrMapOvr>
  <p:transition>
    <p:wipe dir="d"/>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Legs and feet</a:t>
            </a:r>
          </a:p>
        </p:txBody>
      </p:sp>
      <p:sp>
        <p:nvSpPr>
          <p:cNvPr id="3" name="Content Placeholder 2"/>
          <p:cNvSpPr>
            <a:spLocks noGrp="1"/>
          </p:cNvSpPr>
          <p:nvPr>
            <p:ph sz="quarter" idx="1"/>
          </p:nvPr>
        </p:nvSpPr>
        <p:spPr/>
        <p:txBody>
          <a:bodyPr>
            <a:normAutofit/>
          </a:bodyPr>
          <a:lstStyle/>
          <a:p>
            <a:pPr lvl="0"/>
            <a:r>
              <a:rPr lang="en-US" dirty="0"/>
              <a:t>Legs and feet are also like the roots of trees, </a:t>
            </a:r>
            <a:r>
              <a:rPr lang="en-US" dirty="0" smtClean="0"/>
              <a:t> </a:t>
            </a:r>
          </a:p>
          <a:p>
            <a:pPr lvl="0"/>
            <a:r>
              <a:rPr lang="en-US" dirty="0" smtClean="0"/>
              <a:t>represent </a:t>
            </a:r>
            <a:r>
              <a:rPr lang="en-US" dirty="0"/>
              <a:t>grounding and power too. </a:t>
            </a:r>
            <a:endParaRPr lang="en-US" dirty="0" smtClean="0"/>
          </a:p>
          <a:p>
            <a:pPr lvl="0"/>
            <a:r>
              <a:rPr lang="en-US" dirty="0" smtClean="0"/>
              <a:t>If </a:t>
            </a:r>
            <a:r>
              <a:rPr lang="en-US" dirty="0"/>
              <a:t>cut off at the bottom of the paper (think of cutting someone off at the knees) it can mean loss of autonomy, </a:t>
            </a:r>
            <a:endParaRPr lang="en-US" dirty="0" smtClean="0"/>
          </a:p>
          <a:p>
            <a:pPr lvl="0"/>
            <a:r>
              <a:rPr lang="en-US" dirty="0" smtClean="0"/>
              <a:t>small </a:t>
            </a:r>
            <a:r>
              <a:rPr lang="en-US" dirty="0"/>
              <a:t>feet (inadequate base) can indicate a need for security, </a:t>
            </a:r>
          </a:p>
          <a:p>
            <a:pPr lvl="0"/>
            <a:r>
              <a:rPr lang="en-US" dirty="0" smtClean="0"/>
              <a:t>big </a:t>
            </a:r>
            <a:r>
              <a:rPr lang="en-US" dirty="0"/>
              <a:t>feet can indicate the same.</a:t>
            </a:r>
          </a:p>
          <a:p>
            <a:endParaRPr lang="en-US" dirty="0"/>
          </a:p>
        </p:txBody>
      </p:sp>
    </p:spTree>
    <p:extLst>
      <p:ext uri="{BB962C8B-B14F-4D97-AF65-F5344CB8AC3E}">
        <p14:creationId xmlns:p14="http://schemas.microsoft.com/office/powerpoint/2010/main" val="1179668915"/>
      </p:ext>
    </p:extLst>
  </p:cSld>
  <p:clrMapOvr>
    <a:masterClrMapping/>
  </p:clrMapOvr>
  <p:transition>
    <p:wipe dir="d"/>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neck</a:t>
            </a:r>
          </a:p>
        </p:txBody>
      </p:sp>
      <p:sp>
        <p:nvSpPr>
          <p:cNvPr id="3" name="Content Placeholder 2"/>
          <p:cNvSpPr>
            <a:spLocks noGrp="1"/>
          </p:cNvSpPr>
          <p:nvPr>
            <p:ph sz="quarter" idx="1"/>
          </p:nvPr>
        </p:nvSpPr>
        <p:spPr/>
        <p:txBody>
          <a:bodyPr/>
          <a:lstStyle/>
          <a:p>
            <a:pPr lvl="0"/>
            <a:r>
              <a:rPr lang="en-US" dirty="0"/>
              <a:t>The neck separates the head (cognition) from the body (drives and needs), so </a:t>
            </a:r>
            <a:endParaRPr lang="en-US" dirty="0" smtClean="0"/>
          </a:p>
          <a:p>
            <a:pPr lvl="0"/>
            <a:r>
              <a:rPr lang="en-US" b="1" dirty="0" smtClean="0"/>
              <a:t>no </a:t>
            </a:r>
            <a:r>
              <a:rPr lang="en-US" b="1" dirty="0"/>
              <a:t>neck </a:t>
            </a:r>
            <a:r>
              <a:rPr lang="en-US" dirty="0"/>
              <a:t>is no separation, </a:t>
            </a:r>
            <a:endParaRPr lang="en-US" dirty="0" smtClean="0"/>
          </a:p>
          <a:p>
            <a:pPr lvl="0"/>
            <a:r>
              <a:rPr lang="en-US" b="1" dirty="0" smtClean="0"/>
              <a:t>long </a:t>
            </a:r>
            <a:r>
              <a:rPr lang="en-US" b="1" dirty="0"/>
              <a:t>neck </a:t>
            </a:r>
            <a:r>
              <a:rPr lang="en-US" dirty="0"/>
              <a:t>is desire for more separation of the two, etc...</a:t>
            </a:r>
          </a:p>
          <a:p>
            <a:endParaRPr lang="en-US" dirty="0"/>
          </a:p>
        </p:txBody>
      </p:sp>
    </p:spTree>
    <p:extLst>
      <p:ext uri="{BB962C8B-B14F-4D97-AF65-F5344CB8AC3E}">
        <p14:creationId xmlns:p14="http://schemas.microsoft.com/office/powerpoint/2010/main" val="2458044078"/>
      </p:ext>
    </p:extLst>
  </p:cSld>
  <p:clrMapOvr>
    <a:masterClrMapping/>
  </p:clrMapOvr>
  <p:transition>
    <p:wipe dir="d"/>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Mouth</a:t>
            </a:r>
          </a:p>
        </p:txBody>
      </p:sp>
      <p:sp>
        <p:nvSpPr>
          <p:cNvPr id="3" name="Content Placeholder 2"/>
          <p:cNvSpPr>
            <a:spLocks noGrp="1"/>
          </p:cNvSpPr>
          <p:nvPr>
            <p:ph sz="quarter" idx="1"/>
          </p:nvPr>
        </p:nvSpPr>
        <p:spPr/>
        <p:txBody>
          <a:bodyPr>
            <a:normAutofit/>
          </a:bodyPr>
          <a:lstStyle/>
          <a:p>
            <a:r>
              <a:rPr lang="en-US" dirty="0"/>
              <a:t>Mouth is how we get needs met (think Freud and oral stuff), </a:t>
            </a:r>
            <a:endParaRPr lang="en-US" dirty="0" smtClean="0"/>
          </a:p>
          <a:p>
            <a:r>
              <a:rPr lang="en-US" b="1" dirty="0"/>
              <a:t>B</a:t>
            </a:r>
            <a:r>
              <a:rPr lang="en-US" b="1" dirty="0" smtClean="0"/>
              <a:t>ig </a:t>
            </a:r>
            <a:r>
              <a:rPr lang="en-US" b="1" dirty="0"/>
              <a:t>or open mouth </a:t>
            </a:r>
            <a:r>
              <a:rPr lang="en-US" dirty="0"/>
              <a:t>is neediness, cupid bow </a:t>
            </a:r>
            <a:r>
              <a:rPr lang="en-US" dirty="0" smtClean="0"/>
              <a:t>o </a:t>
            </a:r>
          </a:p>
          <a:p>
            <a:r>
              <a:rPr lang="en-US" b="1" dirty="0"/>
              <a:t>L</a:t>
            </a:r>
            <a:r>
              <a:rPr lang="en-US" b="1" dirty="0" smtClean="0"/>
              <a:t>uscious </a:t>
            </a:r>
            <a:r>
              <a:rPr lang="en-US" b="1" dirty="0"/>
              <a:t>lips </a:t>
            </a:r>
            <a:r>
              <a:rPr lang="en-US" dirty="0"/>
              <a:t>is sexualized needs, </a:t>
            </a:r>
            <a:endParaRPr lang="en-US" dirty="0" smtClean="0"/>
          </a:p>
          <a:p>
            <a:r>
              <a:rPr lang="en-US" b="1" dirty="0"/>
              <a:t>C</a:t>
            </a:r>
            <a:r>
              <a:rPr lang="en-US" b="1" dirty="0" smtClean="0"/>
              <a:t>losed </a:t>
            </a:r>
            <a:r>
              <a:rPr lang="en-US" b="1" dirty="0"/>
              <a:t>tight mouth </a:t>
            </a:r>
            <a:r>
              <a:rPr lang="en-US" dirty="0"/>
              <a:t>is denial of needs or some passive-aggression, and frowns, sneers, and </a:t>
            </a:r>
            <a:endParaRPr lang="en-US" dirty="0" smtClean="0"/>
          </a:p>
          <a:p>
            <a:r>
              <a:rPr lang="en-US" b="1" dirty="0" smtClean="0"/>
              <a:t>Smiles</a:t>
            </a:r>
            <a:r>
              <a:rPr lang="en-US" dirty="0" smtClean="0"/>
              <a:t> </a:t>
            </a:r>
            <a:r>
              <a:rPr lang="en-US" dirty="0"/>
              <a:t>mean with they do in real life. </a:t>
            </a:r>
            <a:endParaRPr lang="en-US" dirty="0" smtClean="0"/>
          </a:p>
          <a:p>
            <a:r>
              <a:rPr lang="en-US" dirty="0" smtClean="0"/>
              <a:t>There </a:t>
            </a:r>
            <a:r>
              <a:rPr lang="en-US" dirty="0"/>
              <a:t>is limited support for oral-dependency themes, and more for slash mouths and teeth to be consistent with verbal aggression</a:t>
            </a:r>
          </a:p>
        </p:txBody>
      </p:sp>
    </p:spTree>
    <p:extLst>
      <p:ext uri="{BB962C8B-B14F-4D97-AF65-F5344CB8AC3E}">
        <p14:creationId xmlns:p14="http://schemas.microsoft.com/office/powerpoint/2010/main" val="4112725507"/>
      </p:ext>
    </p:extLst>
  </p:cSld>
  <p:clrMapOvr>
    <a:masterClrMapping/>
  </p:clrMapOvr>
  <p:transition>
    <p:wipe dir="d"/>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lvl="0"/>
            <a:r>
              <a:rPr lang="en-US" dirty="0"/>
              <a:t>Genitalia, breasts, etc... are seldom drawn, and indicate sexual concerns and discomfort. </a:t>
            </a:r>
            <a:endParaRPr lang="en-US" dirty="0" smtClean="0"/>
          </a:p>
          <a:p>
            <a:pPr lvl="0"/>
            <a:r>
              <a:rPr lang="en-US" dirty="0" smtClean="0"/>
              <a:t>Emphasis </a:t>
            </a:r>
            <a:r>
              <a:rPr lang="en-US" dirty="0"/>
              <a:t>on breasts though are not uncommon in prepubescent girls, and both disturbed and non-disturbed boys emphasize pectorals.</a:t>
            </a:r>
          </a:p>
          <a:p>
            <a:endParaRPr lang="en-US" dirty="0"/>
          </a:p>
        </p:txBody>
      </p:sp>
    </p:spTree>
    <p:extLst>
      <p:ext uri="{BB962C8B-B14F-4D97-AF65-F5344CB8AC3E}">
        <p14:creationId xmlns:p14="http://schemas.microsoft.com/office/powerpoint/2010/main" val="2040025171"/>
      </p:ext>
    </p:extLst>
  </p:cSld>
  <p:clrMapOvr>
    <a:masterClrMapping/>
  </p:clrMapOvr>
  <p:transition>
    <p:wipe dir="d"/>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lvl="0"/>
            <a:r>
              <a:rPr lang="en-US" dirty="0"/>
              <a:t>Drawing clowns (hiding face and person), robots (loss of emotions in a psychotic way), cowboys (masculinized needs), snowmen (rounded bodies, regressive themes), stick man (childish or regressive themes) etc... can mean what is noted in parenthesis above. Excessive details are consistent with some obsessiveness when dealing with anxiety, while a marked lack of detail can indicate withdrawal, low energy, or boredom.</a:t>
            </a:r>
          </a:p>
          <a:p>
            <a:endParaRPr lang="en-US" dirty="0"/>
          </a:p>
        </p:txBody>
      </p:sp>
    </p:spTree>
    <p:extLst>
      <p:ext uri="{BB962C8B-B14F-4D97-AF65-F5344CB8AC3E}">
        <p14:creationId xmlns:p14="http://schemas.microsoft.com/office/powerpoint/2010/main" val="3736194790"/>
      </p:ext>
    </p:extLst>
  </p:cSld>
  <p:clrMapOvr>
    <a:masterClrMapping/>
  </p:clrMapOvr>
  <p:transition>
    <p:wipe dir="d"/>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the HTP</a:t>
            </a:r>
            <a:endParaRPr lang="en-US" dirty="0"/>
          </a:p>
        </p:txBody>
      </p:sp>
      <p:sp>
        <p:nvSpPr>
          <p:cNvPr id="3" name="Content Placeholder 2"/>
          <p:cNvSpPr>
            <a:spLocks noGrp="1"/>
          </p:cNvSpPr>
          <p:nvPr>
            <p:ph sz="quarter" idx="1"/>
          </p:nvPr>
        </p:nvSpPr>
        <p:spPr/>
        <p:txBody>
          <a:bodyPr/>
          <a:lstStyle/>
          <a:p>
            <a:r>
              <a:rPr lang="en-US" dirty="0" smtClean="0"/>
              <a:t>Nonverbal technique = greater applicability to children.  </a:t>
            </a:r>
          </a:p>
          <a:p>
            <a:r>
              <a:rPr lang="en-US" dirty="0" smtClean="0"/>
              <a:t>Also good for patients with limited education, limited intellectual ability, low SES, culturally deprived backgrounds, or those who are shy and withdrawn; those who </a:t>
            </a:r>
            <a:r>
              <a:rPr lang="en-US" dirty="0" err="1" smtClean="0"/>
              <a:t>dk</a:t>
            </a:r>
            <a:r>
              <a:rPr lang="en-US" dirty="0" smtClean="0"/>
              <a:t> speak English, or who are mute.</a:t>
            </a:r>
          </a:p>
          <a:p>
            <a:endParaRPr lang="en-US" dirty="0" smtClean="0"/>
          </a:p>
          <a:p>
            <a:endParaRPr lang="en-US" dirty="0" smtClean="0"/>
          </a:p>
          <a:p>
            <a:endParaRPr lang="en-US" dirty="0"/>
          </a:p>
        </p:txBody>
      </p:sp>
    </p:spTree>
  </p:cSld>
  <p:clrMapOvr>
    <a:masterClrMapping/>
  </p:clrMapOvr>
  <p:transition>
    <p:wipe dir="d"/>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advantages</a:t>
            </a:r>
            <a:endParaRPr lang="en-US" dirty="0"/>
          </a:p>
        </p:txBody>
      </p:sp>
      <p:sp>
        <p:nvSpPr>
          <p:cNvPr id="3" name="Content Placeholder 2"/>
          <p:cNvSpPr>
            <a:spLocks noGrp="1"/>
          </p:cNvSpPr>
          <p:nvPr>
            <p:ph sz="quarter" idx="1"/>
          </p:nvPr>
        </p:nvSpPr>
        <p:spPr/>
        <p:txBody>
          <a:bodyPr/>
          <a:lstStyle/>
          <a:p>
            <a:r>
              <a:rPr lang="en-US" dirty="0" smtClean="0"/>
              <a:t>Requires little time and is simple to administer.</a:t>
            </a:r>
          </a:p>
          <a:p>
            <a:r>
              <a:rPr lang="en-US" dirty="0" smtClean="0"/>
              <a:t>Culture-free technique – do not need elaborate command of language to get information.</a:t>
            </a:r>
          </a:p>
          <a:p>
            <a:endParaRPr lang="en-US" dirty="0"/>
          </a:p>
        </p:txBody>
      </p:sp>
    </p:spTree>
  </p:cSld>
  <p:clrMapOvr>
    <a:masterClrMapping/>
  </p:clrMapOvr>
  <p:transition>
    <p:wipe dir="d"/>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sz="quarter" idx="1"/>
          </p:nvPr>
        </p:nvSpPr>
        <p:spPr/>
        <p:txBody>
          <a:bodyPr/>
          <a:lstStyle/>
          <a:p>
            <a:pPr>
              <a:lnSpc>
                <a:spcPct val="90000"/>
              </a:lnSpc>
            </a:pPr>
            <a:r>
              <a:rPr lang="en-US" dirty="0" smtClean="0"/>
              <a:t>Verbal patients are less responsive to graphic techniques than to other </a:t>
            </a:r>
            <a:r>
              <a:rPr lang="en-US" dirty="0" err="1" smtClean="0"/>
              <a:t>projectives</a:t>
            </a:r>
            <a:r>
              <a:rPr lang="en-US" dirty="0" smtClean="0"/>
              <a:t>, like the TAT or Rorschach.</a:t>
            </a:r>
          </a:p>
          <a:p>
            <a:pPr>
              <a:lnSpc>
                <a:spcPct val="90000"/>
              </a:lnSpc>
            </a:pPr>
            <a:r>
              <a:rPr lang="en-US" dirty="0" smtClean="0"/>
              <a:t>Psychomotor difficulties such as physical handicaps or tremulousness (geriatric patients) impede the analysis.  Their personality expression is held back by their </a:t>
            </a:r>
            <a:r>
              <a:rPr lang="en-US" dirty="0" err="1" smtClean="0"/>
              <a:t>motoric</a:t>
            </a:r>
            <a:r>
              <a:rPr lang="en-US" dirty="0" smtClean="0"/>
              <a:t> handicap.</a:t>
            </a:r>
          </a:p>
          <a:p>
            <a:endParaRPr lang="en-US" dirty="0"/>
          </a:p>
        </p:txBody>
      </p:sp>
    </p:spTree>
  </p:cSld>
  <p:clrMapOvr>
    <a:masterClrMapping/>
  </p:clrMapOvr>
  <p:transition>
    <p:wipe dir="d"/>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Disadvantages</a:t>
            </a:r>
            <a:endParaRPr lang="en-US" dirty="0"/>
          </a:p>
        </p:txBody>
      </p:sp>
      <p:sp>
        <p:nvSpPr>
          <p:cNvPr id="3" name="Content Placeholder 2"/>
          <p:cNvSpPr>
            <a:spLocks noGrp="1"/>
          </p:cNvSpPr>
          <p:nvPr>
            <p:ph sz="quarter" idx="1"/>
          </p:nvPr>
        </p:nvSpPr>
        <p:spPr/>
        <p:txBody>
          <a:bodyPr/>
          <a:lstStyle/>
          <a:p>
            <a:r>
              <a:rPr lang="en-US" dirty="0" smtClean="0"/>
              <a:t>Patients with a paucity of inner life, such as the schizoid patient, provide a barren personality profile. These patients need something external to stimulate their mental processes</a:t>
            </a:r>
            <a:endParaRPr lang="en-US"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Administration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lstStyle/>
          <a:p>
            <a:r>
              <a:rPr lang="en-US" sz="4000" dirty="0" smtClean="0">
                <a:latin typeface="Times New Roman" pitchFamily="18" charset="0"/>
                <a:cs typeface="Times New Roman" pitchFamily="18" charset="0"/>
              </a:rPr>
              <a:t>Phases</a:t>
            </a:r>
          </a:p>
          <a:p>
            <a:endParaRPr lang="en-US" sz="4000" dirty="0" smtClean="0">
              <a:latin typeface="Times New Roman" pitchFamily="18" charset="0"/>
              <a:cs typeface="Times New Roman" pitchFamily="18" charset="0"/>
            </a:endParaRPr>
          </a:p>
          <a:p>
            <a:pPr marL="0" indent="0">
              <a:buNone/>
            </a:pPr>
            <a:r>
              <a:rPr lang="en-US" sz="4000" dirty="0" smtClean="0">
                <a:latin typeface="Times New Roman" pitchFamily="18" charset="0"/>
                <a:cs typeface="Times New Roman" pitchFamily="18" charset="0"/>
              </a:rPr>
              <a:t>	First phase</a:t>
            </a:r>
          </a:p>
          <a:p>
            <a:pPr marL="0" indent="0">
              <a:buNone/>
            </a:pPr>
            <a:r>
              <a:rPr lang="en-US" sz="4000" dirty="0" smtClean="0">
                <a:latin typeface="Times New Roman" pitchFamily="18" charset="0"/>
                <a:cs typeface="Times New Roman" pitchFamily="18" charset="0"/>
              </a:rPr>
              <a:t>	Second phase</a:t>
            </a:r>
          </a:p>
          <a:p>
            <a:endParaRPr lang="en-US"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First Phase</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Autofit/>
          </a:bodyPr>
          <a:lstStyle/>
          <a:p>
            <a:pPr algn="just"/>
            <a:r>
              <a:rPr lang="en-US" dirty="0" smtClean="0">
                <a:latin typeface="Times New Roman" pitchFamily="18" charset="0"/>
                <a:cs typeface="Times New Roman" pitchFamily="18" charset="0"/>
              </a:rPr>
              <a:t>Test takers are asked to use a </a:t>
            </a:r>
            <a:r>
              <a:rPr lang="en-US" b="1" dirty="0" smtClean="0">
                <a:latin typeface="Times New Roman" pitchFamily="18" charset="0"/>
                <a:cs typeface="Times New Roman" pitchFamily="18" charset="0"/>
              </a:rPr>
              <a:t>crayon</a:t>
            </a:r>
            <a:r>
              <a:rPr lang="en-US" dirty="0" smtClean="0">
                <a:latin typeface="Times New Roman" pitchFamily="18" charset="0"/>
                <a:cs typeface="Times New Roman" pitchFamily="18" charset="0"/>
              </a:rPr>
              <a:t> to draw pictures of </a:t>
            </a:r>
            <a:r>
              <a:rPr lang="en-US" b="1" dirty="0" smtClean="0">
                <a:latin typeface="Times New Roman" pitchFamily="18" charset="0"/>
                <a:cs typeface="Times New Roman" pitchFamily="18" charset="0"/>
              </a:rPr>
              <a:t>a house, a tree, and a person</a:t>
            </a:r>
            <a:r>
              <a:rPr lang="en-US" dirty="0" smtClean="0">
                <a:latin typeface="Times New Roman" pitchFamily="18" charset="0"/>
                <a:cs typeface="Times New Roman" pitchFamily="18" charset="0"/>
              </a:rPr>
              <a:t>. </a:t>
            </a:r>
          </a:p>
          <a:p>
            <a:pPr algn="just">
              <a:buNone/>
            </a:pPr>
            <a:endParaRPr lang="en-US" sz="3300" dirty="0" smtClean="0">
              <a:latin typeface="Times New Roman" pitchFamily="18" charset="0"/>
              <a:cs typeface="Times New Roman" pitchFamily="18" charset="0"/>
            </a:endParaRPr>
          </a:p>
          <a:p>
            <a:pPr algn="just">
              <a:buNone/>
            </a:pPr>
            <a:endParaRPr lang="en-US" sz="3300" dirty="0">
              <a:latin typeface="Times New Roman" pitchFamily="18" charset="0"/>
              <a:cs typeface="Times New Roman" pitchFamily="18" charset="0"/>
            </a:endParaRPr>
          </a:p>
        </p:txBody>
      </p:sp>
      <p:pic>
        <p:nvPicPr>
          <p:cNvPr id="1026" name="Picture 2" descr="C:\Users\ikm\Pictures\house-tree-person-test-798.jpg"/>
          <p:cNvPicPr>
            <a:picLocks noChangeAspect="1" noChangeArrowheads="1"/>
          </p:cNvPicPr>
          <p:nvPr/>
        </p:nvPicPr>
        <p:blipFill>
          <a:blip r:embed="rId2"/>
          <a:srcRect/>
          <a:stretch>
            <a:fillRect/>
          </a:stretch>
        </p:blipFill>
        <p:spPr bwMode="auto">
          <a:xfrm>
            <a:off x="838200" y="2438400"/>
            <a:ext cx="7162800" cy="3810000"/>
          </a:xfrm>
          <a:prstGeom prst="rect">
            <a:avLst/>
          </a:prstGeom>
          <a:noFill/>
        </p:spPr>
      </p:pic>
    </p:spTree>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ustom 2">
      <a:majorFont>
        <a:latin typeface="Times New Roman"/>
        <a:ea typeface=""/>
        <a:cs typeface=""/>
      </a:majorFont>
      <a:minorFont>
        <a:latin typeface="Times New Roman"/>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922</TotalTime>
  <Words>3123</Words>
  <Application>Microsoft Office PowerPoint</Application>
  <PresentationFormat>On-screen Show (4:3)</PresentationFormat>
  <Paragraphs>286</Paragraphs>
  <Slides>78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78</vt:i4>
      </vt:variant>
    </vt:vector>
  </HeadingPairs>
  <TitlesOfParts>
    <vt:vector size="85" baseType="lpstr">
      <vt:lpstr>Arial</vt:lpstr>
      <vt:lpstr>Calibri</vt:lpstr>
      <vt:lpstr>Times New Roman</vt:lpstr>
      <vt:lpstr>Wingdings</vt:lpstr>
      <vt:lpstr>Wingdings 2</vt:lpstr>
      <vt:lpstr>Wingdings 3</vt:lpstr>
      <vt:lpstr>Oriel</vt:lpstr>
      <vt:lpstr>THE HOUSE-TREE-PERSON TEST </vt:lpstr>
      <vt:lpstr>Types of Psychological Testing</vt:lpstr>
      <vt:lpstr>House-Tree-Person Projective Drawing Technique </vt:lpstr>
      <vt:lpstr>History of House-Tree-Person Projective Drawing Technique </vt:lpstr>
      <vt:lpstr>Purpose of  H-T-P</vt:lpstr>
      <vt:lpstr>Description to Use with</vt:lpstr>
      <vt:lpstr>Precautions</vt:lpstr>
      <vt:lpstr>Administration</vt:lpstr>
      <vt:lpstr>First Phase</vt:lpstr>
      <vt:lpstr>First Phase</vt:lpstr>
      <vt:lpstr>Questions</vt:lpstr>
      <vt:lpstr>Questions</vt:lpstr>
      <vt:lpstr>Questions</vt:lpstr>
      <vt:lpstr>Second Phase</vt:lpstr>
      <vt:lpstr>Second Phase</vt:lpstr>
      <vt:lpstr>Variation</vt:lpstr>
      <vt:lpstr>Variation</vt:lpstr>
      <vt:lpstr>How to Start</vt:lpstr>
      <vt:lpstr>How to Start</vt:lpstr>
      <vt:lpstr>How to Start</vt:lpstr>
      <vt:lpstr>Drawing Analysis</vt:lpstr>
      <vt:lpstr>PowerPoint Presentation</vt:lpstr>
      <vt:lpstr>Drawing Analysis</vt:lpstr>
      <vt:lpstr>House interpretations</vt:lpstr>
      <vt:lpstr>PowerPoint Presentation</vt:lpstr>
      <vt:lpstr>Lines and walls</vt:lpstr>
      <vt:lpstr>PowerPoint Presentation</vt:lpstr>
      <vt:lpstr>Roof </vt:lpstr>
      <vt:lpstr>Roof</vt:lpstr>
      <vt:lpstr>PowerPoint Presentation</vt:lpstr>
      <vt:lpstr>Windows and doors </vt:lpstr>
      <vt:lpstr>Windows and doors </vt:lpstr>
      <vt:lpstr>PowerPoint Presentation</vt:lpstr>
      <vt:lpstr>Pathways</vt:lpstr>
      <vt:lpstr>Pathways</vt:lpstr>
      <vt:lpstr>PowerPoint Presentation</vt:lpstr>
      <vt:lpstr>Chimney</vt:lpstr>
      <vt:lpstr>PowerPoint Presentation</vt:lpstr>
      <vt:lpstr>Accessories of the House</vt:lpstr>
      <vt:lpstr>Accessories of the House</vt:lpstr>
      <vt:lpstr>Accessories of the House</vt:lpstr>
      <vt:lpstr>Accessories of the House</vt:lpstr>
      <vt:lpstr>Psychotics</vt:lpstr>
      <vt:lpstr>Tree interpretations</vt:lpstr>
      <vt:lpstr>Tree interpretations</vt:lpstr>
      <vt:lpstr>PowerPoint Presentation</vt:lpstr>
      <vt:lpstr>Tree interpretations</vt:lpstr>
      <vt:lpstr>PowerPoint Presentation</vt:lpstr>
      <vt:lpstr>Tree interpretations</vt:lpstr>
      <vt:lpstr>PowerPoint Presentation</vt:lpstr>
      <vt:lpstr>The trunk</vt:lpstr>
      <vt:lpstr>PowerPoint Presentation</vt:lpstr>
      <vt:lpstr>The trunk</vt:lpstr>
      <vt:lpstr>PowerPoint Presentation</vt:lpstr>
      <vt:lpstr>Limbs</vt:lpstr>
      <vt:lpstr>PowerPoint Presentation</vt:lpstr>
      <vt:lpstr>Branches</vt:lpstr>
      <vt:lpstr>branches</vt:lpstr>
      <vt:lpstr>PowerPoint Presentation</vt:lpstr>
      <vt:lpstr>Leaves</vt:lpstr>
      <vt:lpstr>PowerPoint Presentation</vt:lpstr>
      <vt:lpstr>Root</vt:lpstr>
      <vt:lpstr>Roots</vt:lpstr>
      <vt:lpstr>Other details</vt:lpstr>
      <vt:lpstr>Other details</vt:lpstr>
      <vt:lpstr>Person interpretations</vt:lpstr>
      <vt:lpstr>Person interpretations</vt:lpstr>
      <vt:lpstr>PowerPoint Presentation</vt:lpstr>
      <vt:lpstr>Arms and hands </vt:lpstr>
      <vt:lpstr>Legs and feet</vt:lpstr>
      <vt:lpstr>neck</vt:lpstr>
      <vt:lpstr>Mouth</vt:lpstr>
      <vt:lpstr>PowerPoint Presentation</vt:lpstr>
      <vt:lpstr>PowerPoint Presentation</vt:lpstr>
      <vt:lpstr>Evaluation of the HTP</vt:lpstr>
      <vt:lpstr>Other advantages</vt:lpstr>
      <vt:lpstr>Disadvantages</vt:lpstr>
      <vt:lpstr>Disadvantages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Beta jani</dc:creator>
  <cp:lastModifiedBy>Anam Khan</cp:lastModifiedBy>
  <cp:revision>199</cp:revision>
  <dcterms:created xsi:type="dcterms:W3CDTF">2014-10-17T15:26:18Z</dcterms:created>
  <dcterms:modified xsi:type="dcterms:W3CDTF">2015-02-04T07:03:21Z</dcterms:modified>
</cp:coreProperties>
</file>