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0" r:id="rId14"/>
    <p:sldId id="26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66D49-4592-4FF9-BAEA-2D1FD33274E0}" type="datetimeFigureOut">
              <a:rPr lang="en-US" smtClean="0"/>
              <a:t>24-Mar-16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380CB-48AF-47B6-BB8B-5501303007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380CB-48AF-47B6-BB8B-5501303007E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228FEA6-0569-4A13-9624-531891D7F2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6D1-AF59-4798-82D4-E14DA9F842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AA267E-7D24-495A-A58C-3F55784833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E5C2848-1B3A-4BBC-8EBF-B513151A24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7CF8E8-BE5E-4AD9-B304-A71CA886C0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43623-A2DE-4D45-A65F-3798C5CB79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89243A-1C42-440C-94AD-728D409D4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3C1D15-58C2-4917-8B62-E56E93E63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57450C-C2C0-4411-BC2A-4E0B1E34BA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371D91B-15FD-4F2F-8BC7-CCBE5FFE53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9225B5-3530-4D69-8A86-199BCCC8E3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2D2CD8-862D-48FC-896C-6645F7B505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Qualitative vs. Quantitative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QUANTITATIVE</a:t>
            </a:r>
          </a:p>
          <a:p>
            <a:endParaRPr lang="en-US"/>
          </a:p>
          <a:p>
            <a:r>
              <a:rPr lang="en-US"/>
              <a:t>Hypothesis: </a:t>
            </a:r>
            <a:r>
              <a:rPr lang="en-US" i="1"/>
              <a:t>All beans are alike.</a:t>
            </a:r>
          </a:p>
          <a:p>
            <a:r>
              <a:rPr lang="en-US"/>
              <a:t>NULL: </a:t>
            </a:r>
            <a:r>
              <a:rPr lang="en-US" i="1"/>
              <a:t>No beans are different</a:t>
            </a:r>
            <a:r>
              <a:rPr lang="en-US"/>
              <a:t>.</a:t>
            </a:r>
          </a:p>
          <a:p>
            <a:r>
              <a:rPr lang="en-US" u="sng"/>
              <a:t>Method</a:t>
            </a:r>
            <a:r>
              <a:rPr lang="en-US"/>
              <a:t>: Count the beans.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QUALITATIVE</a:t>
            </a:r>
          </a:p>
          <a:p>
            <a:endParaRPr lang="en-US"/>
          </a:p>
          <a:p>
            <a:r>
              <a:rPr lang="en-US"/>
              <a:t>Question: </a:t>
            </a:r>
            <a:r>
              <a:rPr lang="en-US" i="1"/>
              <a:t>What is a bean? What does it mean to be a bean?</a:t>
            </a:r>
            <a:endParaRPr lang="en-US"/>
          </a:p>
          <a:p>
            <a:r>
              <a:rPr lang="en-US" u="sng"/>
              <a:t>Method</a:t>
            </a:r>
            <a:r>
              <a:rPr lang="en-US"/>
              <a:t>: Examine “beanness” in the field.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your research question...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Confirmatory or predictive in nature?</a:t>
            </a:r>
          </a:p>
          <a:p>
            <a:endParaRPr lang="en-US"/>
          </a:p>
          <a:p>
            <a:r>
              <a:rPr lang="en-US"/>
              <a:t>If so, use Quantitative research.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Exploratory or interpretive in nature?</a:t>
            </a:r>
          </a:p>
          <a:p>
            <a:endParaRPr lang="en-US"/>
          </a:p>
          <a:p>
            <a:r>
              <a:rPr lang="en-US"/>
              <a:t>If so, use Qualitative research.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the available research literature...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Relatively large?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If so, use Quantitative research.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Limited or non-existent?</a:t>
            </a:r>
          </a:p>
          <a:p>
            <a:endParaRPr lang="en-US"/>
          </a:p>
          <a:p>
            <a:r>
              <a:rPr lang="en-US"/>
              <a:t>If so, use Qualitative research.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you have skills in...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Statistics and deductive reasoning, and able to write in a technical and scientific style?</a:t>
            </a:r>
          </a:p>
          <a:p>
            <a:endParaRPr lang="en-US"/>
          </a:p>
          <a:p>
            <a:r>
              <a:rPr lang="en-US"/>
              <a:t>If so, use Quantitative research. 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Inductive reasoning, attentiveness to detail, and able to write in a more literary, narrative style?</a:t>
            </a:r>
          </a:p>
          <a:p>
            <a:endParaRPr lang="en-US"/>
          </a:p>
          <a:p>
            <a:r>
              <a:rPr lang="en-US"/>
              <a:t>If so, use Qualitative research.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8305800" cy="3429000"/>
          </a:xfrm>
        </p:spPr>
        <p:txBody>
          <a:bodyPr/>
          <a:lstStyle/>
          <a:p>
            <a:pPr algn="l"/>
            <a:r>
              <a:rPr lang="en-US" dirty="0"/>
              <a:t>Different research methods are appropriate for different research questions. </a:t>
            </a:r>
            <a:r>
              <a:rPr lang="en-US" i="1" dirty="0"/>
              <a:t>No single approach is best for all the questions that can be asked regarding any particular behavioral phenomenon</a:t>
            </a:r>
            <a:r>
              <a:rPr lang="en-US" dirty="0"/>
              <a:t>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219200"/>
          </a:xfrm>
        </p:spPr>
        <p:txBody>
          <a:bodyPr/>
          <a:lstStyle/>
          <a:p>
            <a:r>
              <a:rPr lang="en-US"/>
              <a:t>Choosing the “right” method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sz="3600" i="1" dirty="0">
                <a:solidFill>
                  <a:schemeClr val="accent5">
                    <a:lumMod val="75000"/>
                  </a:schemeClr>
                </a:solidFill>
              </a:rPr>
              <a:t>“What leads some students to be more successful readers than other students?”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“</a:t>
            </a:r>
            <a:r>
              <a:rPr lang="en-US" sz="2800" i="1" dirty="0"/>
              <a:t>Can I </a:t>
            </a:r>
            <a:r>
              <a:rPr lang="en-US" sz="2800" i="1" u="sng" dirty="0"/>
              <a:t>predict</a:t>
            </a:r>
            <a:r>
              <a:rPr lang="en-US" sz="2800" i="1" dirty="0"/>
              <a:t> who is likely to have reading difficulties?”</a:t>
            </a:r>
            <a:r>
              <a:rPr lang="en-US" sz="2800" dirty="0"/>
              <a:t> (Correlation/regression)</a:t>
            </a:r>
          </a:p>
          <a:p>
            <a:r>
              <a:rPr lang="en-US" sz="2800" i="1" dirty="0"/>
              <a:t>“What is the best method of teaching reading?”</a:t>
            </a:r>
            <a:r>
              <a:rPr lang="en-US" sz="2800" dirty="0"/>
              <a:t> (Experiment)</a:t>
            </a:r>
          </a:p>
          <a:p>
            <a:r>
              <a:rPr lang="en-US" sz="2800" i="1" dirty="0"/>
              <a:t>“What are the norms for a population for the development of reading skill?”</a:t>
            </a:r>
            <a:r>
              <a:rPr lang="en-US" sz="2800" dirty="0"/>
              <a:t> (Descriptive)</a:t>
            </a:r>
          </a:p>
          <a:p>
            <a:r>
              <a:rPr lang="en-US" sz="2800" i="1" dirty="0"/>
              <a:t>“What are the conditions of reading instruction and learning in today’s classrooms?”</a:t>
            </a:r>
            <a:r>
              <a:rPr lang="en-US" sz="2800" dirty="0"/>
              <a:t> (Qualitative)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Variety of qualitative 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/>
              <a:t>Case study</a:t>
            </a:r>
            <a:r>
              <a:rPr lang="en-US"/>
              <a:t> (of 1 or more individuals)</a:t>
            </a:r>
          </a:p>
          <a:p>
            <a:r>
              <a:rPr lang="en-US" u="sng"/>
              <a:t>Ethnography</a:t>
            </a:r>
            <a:r>
              <a:rPr lang="en-US"/>
              <a:t> (study of cultural groups)</a:t>
            </a:r>
          </a:p>
          <a:p>
            <a:r>
              <a:rPr lang="en-US" u="sng"/>
              <a:t>Phenomenology</a:t>
            </a:r>
            <a:r>
              <a:rPr lang="en-US"/>
              <a:t> (individual point of view)</a:t>
            </a:r>
          </a:p>
          <a:p>
            <a:r>
              <a:rPr lang="en-US" u="sng"/>
              <a:t>Grounded theory</a:t>
            </a:r>
            <a:r>
              <a:rPr lang="en-US"/>
              <a:t> (link data to theory)</a:t>
            </a:r>
          </a:p>
          <a:p>
            <a:r>
              <a:rPr lang="en-US" u="sng"/>
              <a:t>Action research</a:t>
            </a:r>
            <a:r>
              <a:rPr lang="en-US"/>
              <a:t> </a:t>
            </a:r>
          </a:p>
          <a:p>
            <a:r>
              <a:rPr lang="en-US" u="sng"/>
              <a:t>Historical analysis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8001000" cy="32766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Distinguishing Characteristics of Quantitative and Qualitative Research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Purpose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solidFill>
                  <a:srgbClr val="008000"/>
                </a:solidFill>
              </a:rPr>
              <a:t>QUANTITATIVE</a:t>
            </a:r>
          </a:p>
          <a:p>
            <a:endParaRPr lang="en-US">
              <a:solidFill>
                <a:srgbClr val="008000"/>
              </a:solidFill>
            </a:endParaRPr>
          </a:p>
          <a:p>
            <a:r>
              <a:rPr lang="en-US">
                <a:solidFill>
                  <a:srgbClr val="008000"/>
                </a:solidFill>
              </a:rPr>
              <a:t>to explain and predict</a:t>
            </a:r>
          </a:p>
          <a:p>
            <a:r>
              <a:rPr lang="en-US">
                <a:solidFill>
                  <a:srgbClr val="008000"/>
                </a:solidFill>
              </a:rPr>
              <a:t>to test, confirm, and validate theory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QUALITATIVE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to describe and explain</a:t>
            </a:r>
          </a:p>
          <a:p>
            <a:r>
              <a:rPr lang="en-US" dirty="0">
                <a:solidFill>
                  <a:srgbClr val="FF0000"/>
                </a:solidFill>
              </a:rPr>
              <a:t>to explore and interpret</a:t>
            </a:r>
          </a:p>
          <a:p>
            <a:r>
              <a:rPr lang="en-US" dirty="0">
                <a:solidFill>
                  <a:srgbClr val="FF0000"/>
                </a:solidFill>
              </a:rPr>
              <a:t>to build theory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Process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solidFill>
                  <a:srgbClr val="008000"/>
                </a:solidFill>
              </a:rPr>
              <a:t>QUANTITATIVE</a:t>
            </a:r>
          </a:p>
          <a:p>
            <a:r>
              <a:rPr lang="en-US">
                <a:solidFill>
                  <a:srgbClr val="008000"/>
                </a:solidFill>
              </a:rPr>
              <a:t>focused</a:t>
            </a:r>
          </a:p>
          <a:p>
            <a:r>
              <a:rPr lang="en-US">
                <a:solidFill>
                  <a:srgbClr val="008000"/>
                </a:solidFill>
              </a:rPr>
              <a:t>deals with known variables</a:t>
            </a:r>
          </a:p>
          <a:p>
            <a:r>
              <a:rPr lang="en-US">
                <a:solidFill>
                  <a:srgbClr val="008000"/>
                </a:solidFill>
              </a:rPr>
              <a:t>uses established guidelines</a:t>
            </a:r>
          </a:p>
          <a:p>
            <a:r>
              <a:rPr lang="en-US">
                <a:solidFill>
                  <a:srgbClr val="008000"/>
                </a:solidFill>
              </a:rPr>
              <a:t>static designs; context-free; objective</a:t>
            </a: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QUALITATIVE</a:t>
            </a:r>
          </a:p>
          <a:p>
            <a:r>
              <a:rPr lang="en-US" dirty="0">
                <a:solidFill>
                  <a:srgbClr val="FF0000"/>
                </a:solidFill>
              </a:rPr>
              <a:t>holistic approach</a:t>
            </a:r>
          </a:p>
          <a:p>
            <a:r>
              <a:rPr lang="en-US" dirty="0">
                <a:solidFill>
                  <a:srgbClr val="FF0000"/>
                </a:solidFill>
              </a:rPr>
              <a:t>unknown variables</a:t>
            </a:r>
          </a:p>
          <a:p>
            <a:r>
              <a:rPr lang="en-US" dirty="0">
                <a:solidFill>
                  <a:srgbClr val="FF0000"/>
                </a:solidFill>
              </a:rPr>
              <a:t>flexible guidelines</a:t>
            </a:r>
          </a:p>
          <a:p>
            <a:r>
              <a:rPr lang="en-US" dirty="0">
                <a:solidFill>
                  <a:srgbClr val="FF0000"/>
                </a:solidFill>
              </a:rPr>
              <a:t>“emergent” design; context-bound;</a:t>
            </a:r>
          </a:p>
          <a:p>
            <a:r>
              <a:rPr lang="en-US" dirty="0">
                <a:solidFill>
                  <a:srgbClr val="FF0000"/>
                </a:solidFill>
              </a:rPr>
              <a:t>subjective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of Reasoning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solidFill>
                  <a:srgbClr val="008000"/>
                </a:solidFill>
              </a:rPr>
              <a:t>QUANTITATIVE</a:t>
            </a:r>
          </a:p>
          <a:p>
            <a:endParaRPr lang="en-US">
              <a:solidFill>
                <a:srgbClr val="008000"/>
              </a:solidFill>
            </a:endParaRPr>
          </a:p>
          <a:p>
            <a:r>
              <a:rPr lang="en-US">
                <a:solidFill>
                  <a:srgbClr val="008000"/>
                </a:solidFill>
              </a:rPr>
              <a:t>deductive analysis</a:t>
            </a:r>
          </a:p>
          <a:p>
            <a:endParaRPr lang="en-US">
              <a:solidFill>
                <a:srgbClr val="008000"/>
              </a:solidFill>
            </a:endParaRPr>
          </a:p>
          <a:p>
            <a:pPr lvl="1"/>
            <a:r>
              <a:rPr lang="en-US" b="1">
                <a:solidFill>
                  <a:srgbClr val="008000"/>
                </a:solidFill>
              </a:rPr>
              <a:t>from general case (“theory”) to specific situations.</a:t>
            </a:r>
            <a:endParaRPr lang="en-US">
              <a:solidFill>
                <a:srgbClr val="008000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QUALITATIVE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inductive analysis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from specific situation to general case.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findings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>
                <a:solidFill>
                  <a:srgbClr val="008000"/>
                </a:solidFill>
              </a:rPr>
              <a:t>QUANTITATIVE</a:t>
            </a:r>
          </a:p>
          <a:p>
            <a:endParaRPr lang="en-US">
              <a:solidFill>
                <a:srgbClr val="008000"/>
              </a:solidFill>
            </a:endParaRPr>
          </a:p>
          <a:p>
            <a:r>
              <a:rPr lang="en-US">
                <a:solidFill>
                  <a:srgbClr val="008000"/>
                </a:solidFill>
              </a:rPr>
              <a:t>Numerical data</a:t>
            </a:r>
          </a:p>
          <a:p>
            <a:endParaRPr lang="en-US">
              <a:solidFill>
                <a:srgbClr val="008000"/>
              </a:solidFill>
            </a:endParaRPr>
          </a:p>
          <a:p>
            <a:r>
              <a:rPr lang="en-US">
                <a:solidFill>
                  <a:srgbClr val="008000"/>
                </a:solidFill>
              </a:rPr>
              <a:t>Statistics</a:t>
            </a:r>
          </a:p>
          <a:p>
            <a:endParaRPr lang="en-US">
              <a:solidFill>
                <a:srgbClr val="008000"/>
              </a:solidFill>
            </a:endParaRPr>
          </a:p>
          <a:p>
            <a:r>
              <a:rPr lang="en-US">
                <a:solidFill>
                  <a:srgbClr val="008000"/>
                </a:solidFill>
              </a:rPr>
              <a:t>Formal and scientific</a:t>
            </a: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QUALITATIVE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Narrative description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Words, quotes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Personal voice; literary style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23622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Which approach to educational research should you use?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you believe that...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QUANTITATIVE</a:t>
            </a:r>
          </a:p>
          <a:p>
            <a:r>
              <a:rPr lang="en-US" dirty="0" smtClean="0"/>
              <a:t>There </a:t>
            </a:r>
            <a:r>
              <a:rPr lang="en-US" dirty="0"/>
              <a:t>is an objective reality that can be measured?</a:t>
            </a:r>
          </a:p>
          <a:p>
            <a:endParaRPr lang="en-US" dirty="0"/>
          </a:p>
          <a:p>
            <a:r>
              <a:rPr lang="en-US" dirty="0"/>
              <a:t>If so, use Quantitative research.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QUALITATIVE</a:t>
            </a:r>
          </a:p>
          <a:p>
            <a:r>
              <a:rPr lang="en-US" dirty="0" smtClean="0"/>
              <a:t>There </a:t>
            </a:r>
            <a:r>
              <a:rPr lang="en-US" dirty="0"/>
              <a:t>are multiple, constructed realities that defy easy measurement or categorization?</a:t>
            </a:r>
          </a:p>
          <a:p>
            <a:endParaRPr lang="en-US" dirty="0"/>
          </a:p>
          <a:p>
            <a:r>
              <a:rPr lang="en-US" dirty="0"/>
              <a:t>If so, use Qualitative research?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540</TotalTime>
  <Words>482</Words>
  <Application>Microsoft Office PowerPoint</Application>
  <PresentationFormat>On-screen Show (4:3)</PresentationFormat>
  <Paragraphs>106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Qualitative vs. Quantitative</vt:lpstr>
      <vt:lpstr>Variety of qualitative methods</vt:lpstr>
      <vt:lpstr>Distinguishing Characteristics of Quantitative and Qualitative Research</vt:lpstr>
      <vt:lpstr>Purpose</vt:lpstr>
      <vt:lpstr>Research Process</vt:lpstr>
      <vt:lpstr>Form of Reasoning</vt:lpstr>
      <vt:lpstr>Description of findings</vt:lpstr>
      <vt:lpstr>Which approach to educational research should you use?</vt:lpstr>
      <vt:lpstr>Do you believe that...</vt:lpstr>
      <vt:lpstr>Is your research question...</vt:lpstr>
      <vt:lpstr>Is the available research literature...</vt:lpstr>
      <vt:lpstr>Do you have skills in...</vt:lpstr>
      <vt:lpstr>Choosing the “right” method</vt:lpstr>
      <vt:lpstr>“What leads some students to be more successful readers than other students?”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vs. Quantitative</dc:title>
  <dc:creator>NIU COE</dc:creator>
  <cp:lastModifiedBy>hp</cp:lastModifiedBy>
  <cp:revision>4</cp:revision>
  <dcterms:created xsi:type="dcterms:W3CDTF">2001-05-25T16:02:00Z</dcterms:created>
  <dcterms:modified xsi:type="dcterms:W3CDTF">2016-03-24T02:46:59Z</dcterms:modified>
</cp:coreProperties>
</file>