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2E0-9585-4AEB-BEBC-F9969365EE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878-9BEB-4F28-A14E-09D921503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2E0-9585-4AEB-BEBC-F9969365EE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878-9BEB-4F28-A14E-09D921503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2E0-9585-4AEB-BEBC-F9969365EE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878-9BEB-4F28-A14E-09D921503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2E0-9585-4AEB-BEBC-F9969365EE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878-9BEB-4F28-A14E-09D921503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2E0-9585-4AEB-BEBC-F9969365EE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878-9BEB-4F28-A14E-09D921503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2E0-9585-4AEB-BEBC-F9969365EE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878-9BEB-4F28-A14E-09D921503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2E0-9585-4AEB-BEBC-F9969365EE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878-9BEB-4F28-A14E-09D921503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2E0-9585-4AEB-BEBC-F9969365EE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878-9BEB-4F28-A14E-09D921503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2E0-9585-4AEB-BEBC-F9969365EE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878-9BEB-4F28-A14E-09D921503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2E0-9585-4AEB-BEBC-F9969365EE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878-9BEB-4F28-A14E-09D921503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2E0-9585-4AEB-BEBC-F9969365EE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8878-9BEB-4F28-A14E-09D921503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F62E0-9585-4AEB-BEBC-F9969365EEF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78878-9BEB-4F28-A14E-09D921503B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Fusarium</a:t>
            </a:r>
            <a:r>
              <a:rPr lang="en-US" dirty="0" smtClean="0"/>
              <a:t> Wilt of Cotton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Browning and blackening of </a:t>
            </a:r>
            <a:r>
              <a:rPr lang="en-US" dirty="0" smtClean="0"/>
              <a:t>vascular tissues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Discolorations </a:t>
            </a:r>
            <a:r>
              <a:rPr lang="en-US" dirty="0"/>
              <a:t>of leaves starts from </a:t>
            </a:r>
            <a:r>
              <a:rPr lang="en-US" dirty="0" smtClean="0"/>
              <a:t>the margins </a:t>
            </a:r>
            <a:r>
              <a:rPr lang="en-US" dirty="0"/>
              <a:t>and spread towards midribs.</a:t>
            </a:r>
          </a:p>
          <a:p>
            <a:endParaRPr lang="en-US" dirty="0"/>
          </a:p>
          <a:p>
            <a:r>
              <a:rPr lang="en-US" dirty="0" smtClean="0"/>
              <a:t>Wilting </a:t>
            </a:r>
            <a:r>
              <a:rPr lang="en-US" dirty="0"/>
              <a:t>may be complete or partial.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Yellowing and Drying of 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096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Browning of Vascular Tissues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695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8004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1906" y="1600200"/>
            <a:ext cx="6060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82019"/>
            <a:ext cx="3810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7829" y="1600200"/>
            <a:ext cx="62083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20044"/>
            <a:ext cx="73152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FAVOURABLE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Soil temperature of 20-30˚C.</a:t>
            </a:r>
          </a:p>
          <a:p>
            <a:endParaRPr lang="en-US" dirty="0"/>
          </a:p>
          <a:p>
            <a:r>
              <a:rPr lang="en-US" dirty="0" smtClean="0"/>
              <a:t>Hot </a:t>
            </a:r>
            <a:r>
              <a:rPr lang="en-US" dirty="0"/>
              <a:t>and dry periods followed by rains.</a:t>
            </a:r>
          </a:p>
          <a:p>
            <a:endParaRPr lang="en-US" dirty="0" smtClean="0"/>
          </a:p>
          <a:p>
            <a:r>
              <a:rPr lang="en-US" dirty="0" smtClean="0"/>
              <a:t>Heavy </a:t>
            </a:r>
            <a:r>
              <a:rPr lang="en-US" dirty="0"/>
              <a:t>black soils with an alkaline reaction.</a:t>
            </a:r>
          </a:p>
          <a:p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/>
              <a:t>doses of nitrogen and </a:t>
            </a:r>
            <a:r>
              <a:rPr lang="en-US" dirty="0" err="1" smtClean="0"/>
              <a:t>phosphatic</a:t>
            </a:r>
            <a:r>
              <a:rPr lang="en-US" dirty="0" smtClean="0"/>
              <a:t> fertilizers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F. </a:t>
            </a:r>
            <a:r>
              <a:rPr lang="en-US" i="1" dirty="0" err="1"/>
              <a:t>oxysporum</a:t>
            </a:r>
            <a:r>
              <a:rPr lang="en-US" i="1" dirty="0"/>
              <a:t> f. sp. </a:t>
            </a:r>
            <a:r>
              <a:rPr lang="en-US" i="1" dirty="0" err="1"/>
              <a:t>vasinfectum</a:t>
            </a:r>
            <a:r>
              <a:rPr lang="en-US" i="1" dirty="0"/>
              <a:t> grows </a:t>
            </a:r>
            <a:r>
              <a:rPr lang="en-US" i="1" dirty="0" smtClean="0"/>
              <a:t>and </a:t>
            </a:r>
            <a:r>
              <a:rPr lang="en-US" dirty="0" smtClean="0"/>
              <a:t>develops </a:t>
            </a:r>
            <a:r>
              <a:rPr lang="en-US" dirty="0"/>
              <a:t>at temperatures from 10 to 35°C.</a:t>
            </a:r>
          </a:p>
          <a:p>
            <a:endParaRPr lang="en-US" dirty="0" smtClean="0"/>
          </a:p>
          <a:p>
            <a:r>
              <a:rPr lang="en-US" dirty="0" smtClean="0"/>
              <a:t>Optimum </a:t>
            </a:r>
            <a:r>
              <a:rPr lang="en-US" dirty="0"/>
              <a:t>conditions are temperatures </a:t>
            </a:r>
            <a:r>
              <a:rPr lang="en-US" dirty="0" smtClean="0"/>
              <a:t>18- 27°C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Soil </a:t>
            </a:r>
            <a:r>
              <a:rPr lang="en-US" dirty="0"/>
              <a:t>humidity 40 to 70% and acidity </a:t>
            </a:r>
            <a:r>
              <a:rPr lang="en-US" dirty="0" smtClean="0"/>
              <a:t>of environment </a:t>
            </a:r>
            <a:r>
              <a:rPr lang="en-US" dirty="0"/>
              <a:t>near pH=5.3.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 OF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Fusarium</a:t>
            </a:r>
            <a:r>
              <a:rPr lang="en-US" dirty="0"/>
              <a:t> wilt is spread over long distances </a:t>
            </a:r>
            <a:r>
              <a:rPr lang="en-US" dirty="0" smtClean="0"/>
              <a:t>in contaminated </a:t>
            </a:r>
            <a:r>
              <a:rPr lang="en-US" dirty="0"/>
              <a:t>soil.</a:t>
            </a:r>
          </a:p>
          <a:p>
            <a:endParaRPr lang="en-US" dirty="0" smtClean="0"/>
          </a:p>
          <a:p>
            <a:r>
              <a:rPr lang="en-US" dirty="0" smtClean="0"/>
              <a:t>Contaminated </a:t>
            </a:r>
            <a:r>
              <a:rPr lang="en-US" dirty="0"/>
              <a:t>soil can be carried on the roots </a:t>
            </a:r>
            <a:r>
              <a:rPr lang="en-US" dirty="0" smtClean="0"/>
              <a:t>of host </a:t>
            </a:r>
            <a:r>
              <a:rPr lang="en-US" dirty="0"/>
              <a:t>plants, boots and clothing, </a:t>
            </a:r>
            <a:r>
              <a:rPr lang="en-US" dirty="0" smtClean="0"/>
              <a:t>vehicles, machinery </a:t>
            </a:r>
            <a:r>
              <a:rPr lang="en-US" dirty="0"/>
              <a:t>and equipment.</a:t>
            </a:r>
          </a:p>
          <a:p>
            <a:endParaRPr lang="en-US" dirty="0" smtClean="0"/>
          </a:p>
          <a:p>
            <a:r>
              <a:rPr lang="en-US" dirty="0" err="1" smtClean="0"/>
              <a:t>Fusarium</a:t>
            </a:r>
            <a:r>
              <a:rPr lang="en-US" dirty="0" smtClean="0"/>
              <a:t> </a:t>
            </a:r>
            <a:r>
              <a:rPr lang="en-US" dirty="0"/>
              <a:t>can also be carried in </a:t>
            </a:r>
            <a:r>
              <a:rPr lang="en-US" dirty="0" smtClean="0"/>
              <a:t>contaminated plant </a:t>
            </a:r>
            <a:r>
              <a:rPr lang="en-US" dirty="0"/>
              <a:t>material, or on seeds.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66813"/>
            <a:ext cx="6096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3562" y="1696244"/>
            <a:ext cx="5476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the acid </a:t>
            </a:r>
            <a:r>
              <a:rPr lang="en-US" dirty="0" err="1"/>
              <a:t>delinted</a:t>
            </a:r>
            <a:r>
              <a:rPr lang="en-US" dirty="0"/>
              <a:t> seeds with </a:t>
            </a:r>
            <a:r>
              <a:rPr lang="en-US" dirty="0" err="1"/>
              <a:t>Carboxin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Carbendazim</a:t>
            </a:r>
            <a:r>
              <a:rPr lang="en-US" dirty="0" smtClean="0"/>
              <a:t> </a:t>
            </a:r>
            <a:r>
              <a:rPr lang="en-US" dirty="0"/>
              <a:t>at 2 g/kg.</a:t>
            </a:r>
          </a:p>
          <a:p>
            <a:endParaRPr lang="en-US" dirty="0" smtClean="0"/>
          </a:p>
          <a:p>
            <a:r>
              <a:rPr lang="en-US" dirty="0" smtClean="0"/>
              <a:t>Remove </a:t>
            </a:r>
            <a:r>
              <a:rPr lang="en-US" dirty="0"/>
              <a:t>and burn the infected plant debris.</a:t>
            </a:r>
          </a:p>
          <a:p>
            <a:endParaRPr lang="en-US" dirty="0" smtClean="0"/>
          </a:p>
          <a:p>
            <a:r>
              <a:rPr lang="en-US" dirty="0" smtClean="0"/>
              <a:t>Apply </a:t>
            </a:r>
            <a:r>
              <a:rPr lang="en-US" dirty="0"/>
              <a:t>increased doses of potash with </a:t>
            </a:r>
            <a:r>
              <a:rPr lang="en-US" dirty="0" smtClean="0"/>
              <a:t>a balanced </a:t>
            </a:r>
            <a:r>
              <a:rPr lang="en-US" dirty="0"/>
              <a:t>dose of nitrogenous and </a:t>
            </a:r>
            <a:r>
              <a:rPr lang="en-US" dirty="0" err="1" smtClean="0"/>
              <a:t>phosphatic</a:t>
            </a:r>
            <a:r>
              <a:rPr lang="en-US" dirty="0" smtClean="0"/>
              <a:t> fertilizers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heavy doses of farm yard manure or </a:t>
            </a:r>
            <a:r>
              <a:rPr lang="en-US" dirty="0" smtClean="0"/>
              <a:t>other organic </a:t>
            </a:r>
            <a:r>
              <a:rPr lang="en-US" dirty="0"/>
              <a:t>manures.</a:t>
            </a:r>
          </a:p>
          <a:p>
            <a:endParaRPr lang="en-US"/>
          </a:p>
          <a:p>
            <a:r>
              <a:rPr lang="en-US" smtClean="0"/>
              <a:t>Spot </a:t>
            </a:r>
            <a:r>
              <a:rPr lang="en-US" dirty="0"/>
              <a:t>drench with </a:t>
            </a:r>
            <a:r>
              <a:rPr lang="en-US" dirty="0" err="1"/>
              <a:t>Carbendazim</a:t>
            </a:r>
            <a:r>
              <a:rPr lang="en-US" dirty="0"/>
              <a:t> 1g/</a:t>
            </a:r>
            <a:r>
              <a:rPr lang="en-US" dirty="0" err="1"/>
              <a:t>litre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Fusarium</a:t>
            </a:r>
            <a:r>
              <a:rPr lang="en-US" i="1" dirty="0"/>
              <a:t> </a:t>
            </a:r>
            <a:r>
              <a:rPr lang="en-US" i="1" dirty="0" err="1"/>
              <a:t>oxysporum</a:t>
            </a:r>
            <a:r>
              <a:rPr lang="en-US" i="1" dirty="0"/>
              <a:t> f. sp. </a:t>
            </a:r>
            <a:r>
              <a:rPr lang="en-US" i="1" dirty="0" err="1" smtClean="0"/>
              <a:t>Vasinfectum</a:t>
            </a:r>
            <a:endParaRPr lang="en-US" i="1" dirty="0"/>
          </a:p>
          <a:p>
            <a:endParaRPr lang="en-US" i="1" dirty="0" smtClean="0"/>
          </a:p>
          <a:p>
            <a:r>
              <a:rPr lang="en-US" dirty="0" smtClean="0"/>
              <a:t>Order: </a:t>
            </a:r>
            <a:r>
              <a:rPr lang="en-US" dirty="0" err="1" smtClean="0"/>
              <a:t>Hypocreales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Family: </a:t>
            </a:r>
            <a:r>
              <a:rPr lang="en-US" i="1" dirty="0" err="1" smtClean="0"/>
              <a:t>Nectriaceae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Wilt is one of major disease of cotton, </a:t>
            </a:r>
            <a:r>
              <a:rPr lang="en-US" dirty="0" smtClean="0"/>
              <a:t>found wherever </a:t>
            </a:r>
            <a:r>
              <a:rPr lang="en-US" dirty="0"/>
              <a:t>this crop is grown.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Fusarium</a:t>
            </a:r>
            <a:r>
              <a:rPr lang="en-US" dirty="0" smtClean="0"/>
              <a:t> </a:t>
            </a:r>
            <a:r>
              <a:rPr lang="en-US" dirty="0"/>
              <a:t>wilt have been originated in </a:t>
            </a:r>
            <a:r>
              <a:rPr lang="en-US" dirty="0" smtClean="0"/>
              <a:t>Mexico or </a:t>
            </a:r>
            <a:r>
              <a:rPr lang="en-US" dirty="0"/>
              <a:t>Central America.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Bhendi</a:t>
            </a:r>
            <a:r>
              <a:rPr lang="en-US" dirty="0"/>
              <a:t>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Tobacco</a:t>
            </a:r>
            <a:r>
              <a:rPr lang="en-US" dirty="0"/>
              <a:t>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Brinjal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Chillli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PATHOGEN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fungus is present both inter and </a:t>
            </a:r>
            <a:r>
              <a:rPr lang="en-US" dirty="0" smtClean="0"/>
              <a:t>intra </a:t>
            </a:r>
            <a:r>
              <a:rPr lang="en-US" dirty="0" err="1" smtClean="0"/>
              <a:t>cellularly</a:t>
            </a:r>
            <a:r>
              <a:rPr lang="en-US" dirty="0" smtClean="0"/>
              <a:t> </a:t>
            </a:r>
            <a:r>
              <a:rPr lang="en-US" dirty="0"/>
              <a:t>in the host </a:t>
            </a:r>
            <a:r>
              <a:rPr lang="en-US" dirty="0" smtClean="0"/>
              <a:t>tissue.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Mycelium plugs the xylem </a:t>
            </a:r>
            <a:r>
              <a:rPr lang="en-US" dirty="0" smtClean="0"/>
              <a:t>vessels partially </a:t>
            </a:r>
            <a:r>
              <a:rPr lang="en-US" dirty="0"/>
              <a:t>or completely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macro conidia are 1-5 </a:t>
            </a:r>
            <a:r>
              <a:rPr lang="en-US" dirty="0" err="1"/>
              <a:t>septate</a:t>
            </a:r>
            <a:r>
              <a:rPr lang="en-US" dirty="0"/>
              <a:t>, </a:t>
            </a:r>
            <a:r>
              <a:rPr lang="en-US" dirty="0" smtClean="0"/>
              <a:t>hyaline, thin </a:t>
            </a:r>
            <a:r>
              <a:rPr lang="en-US" dirty="0"/>
              <a:t>walled, linear to falcate, tapering ends.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 conidia are hyaline, thin elliptical </a:t>
            </a:r>
            <a:r>
              <a:rPr lang="en-US" dirty="0" smtClean="0"/>
              <a:t>to spherical</a:t>
            </a:r>
            <a:r>
              <a:rPr lang="en-US" dirty="0"/>
              <a:t>, single or two celled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s-ES" dirty="0" err="1"/>
              <a:t>Fungus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produces </a:t>
            </a:r>
            <a:r>
              <a:rPr lang="es-ES" dirty="0" err="1"/>
              <a:t>vivotoxin</a:t>
            </a:r>
            <a:r>
              <a:rPr lang="es-ES" dirty="0"/>
              <a:t>, </a:t>
            </a:r>
            <a:r>
              <a:rPr lang="es-ES" dirty="0" err="1"/>
              <a:t>fusaric</a:t>
            </a:r>
            <a:r>
              <a:rPr lang="es-ES" dirty="0"/>
              <a:t> </a:t>
            </a:r>
            <a:r>
              <a:rPr lang="es-ES" dirty="0" err="1" smtClean="0"/>
              <a:t>acid</a:t>
            </a:r>
            <a:r>
              <a:rPr lang="es-ES" dirty="0" smtClean="0"/>
              <a:t> </a:t>
            </a:r>
            <a:r>
              <a:rPr lang="en-US" dirty="0" smtClean="0"/>
              <a:t>which </a:t>
            </a:r>
            <a:r>
              <a:rPr lang="en-US" dirty="0"/>
              <a:t>is partially responsible for the wilting.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20383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4648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Microconidia</a:t>
            </a:r>
            <a:endParaRPr lang="en-US" dirty="0"/>
          </a:p>
          <a:p>
            <a:r>
              <a:rPr lang="en-US" dirty="0"/>
              <a:t>b) </a:t>
            </a:r>
            <a:r>
              <a:rPr lang="en-US" dirty="0" err="1"/>
              <a:t>Macroconidia</a:t>
            </a:r>
            <a:endParaRPr lang="en-US" dirty="0"/>
          </a:p>
          <a:p>
            <a:r>
              <a:rPr lang="en-US" dirty="0"/>
              <a:t>c) </a:t>
            </a:r>
            <a:r>
              <a:rPr lang="en-US" dirty="0" err="1"/>
              <a:t>Chlamydospores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Yellowing and browning of the cotyledons.</a:t>
            </a:r>
          </a:p>
          <a:p>
            <a:endParaRPr lang="en-US" dirty="0"/>
          </a:p>
          <a:p>
            <a:r>
              <a:rPr lang="en-US" dirty="0" smtClean="0"/>
              <a:t>Leaves </a:t>
            </a:r>
            <a:r>
              <a:rPr lang="en-US" dirty="0"/>
              <a:t>lose their turgidity.</a:t>
            </a:r>
          </a:p>
          <a:p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turn yellow and then brown and </a:t>
            </a:r>
            <a:r>
              <a:rPr lang="en-US" dirty="0" smtClean="0"/>
              <a:t>finally drop </a:t>
            </a:r>
            <a:r>
              <a:rPr lang="en-US" dirty="0"/>
              <a:t>off.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tap root stunted and laterals are </a:t>
            </a:r>
            <a:r>
              <a:rPr lang="en-US" dirty="0" smtClean="0"/>
              <a:t>less abundant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382</Words>
  <Application>Microsoft Office PowerPoint</Application>
  <PresentationFormat>On-screen Show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Fusarium Wilt of Cotton</vt:lpstr>
      <vt:lpstr>Slide 2</vt:lpstr>
      <vt:lpstr>Causal Organism</vt:lpstr>
      <vt:lpstr>Origin</vt:lpstr>
      <vt:lpstr>Alternate Hosts</vt:lpstr>
      <vt:lpstr>PATHOGEN</vt:lpstr>
      <vt:lpstr>Slide 7</vt:lpstr>
      <vt:lpstr>Slide 8</vt:lpstr>
      <vt:lpstr>SYMPTOMS</vt:lpstr>
      <vt:lpstr>Slide 10</vt:lpstr>
      <vt:lpstr>Yellowing and Drying of Leaves</vt:lpstr>
      <vt:lpstr>Browning of Vascular Tissues</vt:lpstr>
      <vt:lpstr>Slide 13</vt:lpstr>
      <vt:lpstr>Slide 14</vt:lpstr>
      <vt:lpstr>Slide 15</vt:lpstr>
      <vt:lpstr>Slide 16</vt:lpstr>
      <vt:lpstr>FAVOURABLE CONDITION</vt:lpstr>
      <vt:lpstr>Slide 18</vt:lpstr>
      <vt:lpstr>MODE OF SPREAD</vt:lpstr>
      <vt:lpstr>Slide 20</vt:lpstr>
      <vt:lpstr>MANAGEMENT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Fusarium Wilt of Cotton</dc:title>
  <dc:creator>Dr Ahmad</dc:creator>
  <cp:lastModifiedBy>Dr Ahmad</cp:lastModifiedBy>
  <cp:revision>2</cp:revision>
  <dcterms:created xsi:type="dcterms:W3CDTF">2020-05-01T13:10:19Z</dcterms:created>
  <dcterms:modified xsi:type="dcterms:W3CDTF">2020-05-01T13:24:20Z</dcterms:modified>
</cp:coreProperties>
</file>