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2" r:id="rId8"/>
    <p:sldId id="263" r:id="rId9"/>
    <p:sldId id="264" r:id="rId10"/>
    <p:sldId id="282" r:id="rId11"/>
    <p:sldId id="280" r:id="rId12"/>
    <p:sldId id="265" r:id="rId13"/>
    <p:sldId id="266" r:id="rId14"/>
    <p:sldId id="267" r:id="rId15"/>
    <p:sldId id="269" r:id="rId16"/>
    <p:sldId id="268" r:id="rId17"/>
    <p:sldId id="283" r:id="rId18"/>
    <p:sldId id="270" r:id="rId19"/>
    <p:sldId id="271" r:id="rId20"/>
    <p:sldId id="272" r:id="rId21"/>
    <p:sldId id="274" r:id="rId22"/>
    <p:sldId id="275" r:id="rId23"/>
    <p:sldId id="273" r:id="rId24"/>
    <p:sldId id="276" r:id="rId25"/>
    <p:sldId id="277"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F18672-C425-4C7B-8B4E-36766279CF58}"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18672-C425-4C7B-8B4E-36766279CF58}"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18672-C425-4C7B-8B4E-36766279CF58}"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18672-C425-4C7B-8B4E-36766279CF58}"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18672-C425-4C7B-8B4E-36766279CF58}"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F18672-C425-4C7B-8B4E-36766279CF58}"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F18672-C425-4C7B-8B4E-36766279CF58}" type="datetimeFigureOut">
              <a:rPr lang="en-US" smtClean="0"/>
              <a:pPr/>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F18672-C425-4C7B-8B4E-36766279CF58}" type="datetimeFigureOut">
              <a:rPr lang="en-US" smtClean="0"/>
              <a:pPr/>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18672-C425-4C7B-8B4E-36766279CF58}" type="datetimeFigureOut">
              <a:rPr lang="en-US" smtClean="0"/>
              <a:pPr/>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18672-C425-4C7B-8B4E-36766279CF58}"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18672-C425-4C7B-8B4E-36766279CF58}"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9F1BA-C813-48F7-B2AF-A9494AA71B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18672-C425-4C7B-8B4E-36766279CF58}" type="datetimeFigureOut">
              <a:rPr lang="en-US" smtClean="0"/>
              <a:pPr/>
              <a:t>5/1/2020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9F1BA-C813-48F7-B2AF-A9494AA71B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3286149"/>
          </a:xfrm>
        </p:spPr>
        <p:txBody>
          <a:bodyPr>
            <a:normAutofit/>
          </a:bodyPr>
          <a:lstStyle/>
          <a:p>
            <a:r>
              <a:rPr lang="en-US" b="1" dirty="0" smtClean="0"/>
              <a:t>Organizational Behavior </a:t>
            </a:r>
            <a:br>
              <a:rPr lang="en-US" b="1" dirty="0" smtClean="0"/>
            </a:br>
            <a:r>
              <a:rPr lang="en-US" dirty="0" smtClean="0"/>
              <a:t>Course code </a:t>
            </a:r>
            <a:r>
              <a:rPr lang="en-US" sz="4000" dirty="0" smtClean="0"/>
              <a:t>EDUC 6326</a:t>
            </a:r>
            <a:br>
              <a:rPr lang="en-US" sz="4000" dirty="0" smtClean="0"/>
            </a:br>
            <a:endParaRPr lang="en-US" dirty="0"/>
          </a:p>
        </p:txBody>
      </p:sp>
      <p:sp>
        <p:nvSpPr>
          <p:cNvPr id="3" name="Subtitle 2"/>
          <p:cNvSpPr>
            <a:spLocks noGrp="1"/>
          </p:cNvSpPr>
          <p:nvPr>
            <p:ph type="subTitle" idx="1"/>
          </p:nvPr>
        </p:nvSpPr>
        <p:spPr>
          <a:xfrm>
            <a:off x="1371600" y="4643446"/>
            <a:ext cx="6400800" cy="995354"/>
          </a:xfrm>
        </p:spPr>
        <p:txBody>
          <a:bodyPr/>
          <a:lstStyle/>
          <a:p>
            <a:r>
              <a:rPr lang="en-US" dirty="0" smtClean="0"/>
              <a:t>Sofia </a:t>
            </a:r>
            <a:r>
              <a:rPr lang="en-US" dirty="0" err="1" smtClean="0"/>
              <a:t>Khakwani</a:t>
            </a:r>
            <a:endParaRPr lang="en-US" dirty="0"/>
          </a:p>
        </p:txBody>
      </p:sp>
      <p:pic>
        <p:nvPicPr>
          <p:cNvPr id="1026" name="Picture 2"/>
          <p:cNvPicPr>
            <a:picLocks noChangeAspect="1" noChangeArrowheads="1"/>
          </p:cNvPicPr>
          <p:nvPr/>
        </p:nvPicPr>
        <p:blipFill>
          <a:blip r:embed="rId2"/>
          <a:srcRect/>
          <a:stretch>
            <a:fillRect/>
          </a:stretch>
        </p:blipFill>
        <p:spPr bwMode="auto">
          <a:xfrm>
            <a:off x="3143240" y="3000372"/>
            <a:ext cx="2786082" cy="114300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According to Luther </a:t>
            </a:r>
            <a:r>
              <a:rPr lang="en-US" dirty="0" err="1" smtClean="0"/>
              <a:t>Golick</a:t>
            </a:r>
            <a:r>
              <a:rPr lang="en-US" dirty="0" smtClean="0"/>
              <a:t> “organization is formal structure of </a:t>
            </a:r>
            <a:r>
              <a:rPr lang="en-US" dirty="0" err="1" smtClean="0"/>
              <a:t>autority</a:t>
            </a:r>
            <a:r>
              <a:rPr lang="en-US" dirty="0" smtClean="0"/>
              <a:t> through which works subdivision are arranged, defined and coordinate for defined objectives”</a:t>
            </a:r>
          </a:p>
          <a:p>
            <a:r>
              <a:rPr lang="en-US" dirty="0" smtClean="0"/>
              <a:t>So it is a work of connecting interdependent parts so each has special function, act , or relation to the whole.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2.2 Types of organization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lvl="0">
              <a:buNone/>
            </a:pPr>
            <a:r>
              <a:rPr lang="en-US" b="1" dirty="0" smtClean="0"/>
              <a:t>Formal:</a:t>
            </a:r>
            <a:endParaRPr lang="en-US" dirty="0" smtClean="0"/>
          </a:p>
          <a:p>
            <a:pPr algn="just"/>
            <a:r>
              <a:rPr lang="en-US" b="1" dirty="0" smtClean="0"/>
              <a:t> </a:t>
            </a:r>
            <a:r>
              <a:rPr lang="en-US" dirty="0" smtClean="0"/>
              <a:t>The part of the organization that has legitimacy and official recognition   </a:t>
            </a:r>
          </a:p>
          <a:p>
            <a:pPr algn="just"/>
            <a:r>
              <a:rPr lang="en-US" dirty="0" smtClean="0"/>
              <a:t>Rules regulations, planned, Time bound, hierarchy.  </a:t>
            </a:r>
          </a:p>
          <a:p>
            <a:pPr lvl="0" algn="just">
              <a:buNone/>
            </a:pPr>
            <a:r>
              <a:rPr lang="en-US" b="1" dirty="0" smtClean="0"/>
              <a:t>Informal: </a:t>
            </a:r>
            <a:endParaRPr lang="en-US" dirty="0" smtClean="0"/>
          </a:p>
          <a:p>
            <a:pPr algn="just"/>
            <a:r>
              <a:rPr lang="en-US" dirty="0" smtClean="0"/>
              <a:t>The unofficial part of the organization.</a:t>
            </a:r>
          </a:p>
          <a:p>
            <a:pPr algn="just"/>
            <a:r>
              <a:rPr lang="en-US" dirty="0" smtClean="0"/>
              <a:t>Unplanned, no rules regulations, charity clubs, no time bound, No hierarchy,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2.3 components of organization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Task</a:t>
            </a:r>
            <a:r>
              <a:rPr lang="en-US" dirty="0" smtClean="0"/>
              <a:t> - an organization’s mission, purpose, or goal for existing   </a:t>
            </a:r>
          </a:p>
          <a:p>
            <a:pPr algn="just"/>
            <a:r>
              <a:rPr lang="en-US" b="1" dirty="0" smtClean="0"/>
              <a:t>People</a:t>
            </a:r>
            <a:r>
              <a:rPr lang="en-US" dirty="0" smtClean="0"/>
              <a:t> - the human resources of the organization   </a:t>
            </a:r>
          </a:p>
          <a:p>
            <a:pPr algn="just"/>
            <a:r>
              <a:rPr lang="en-US" b="1" dirty="0" smtClean="0"/>
              <a:t>Structure</a:t>
            </a:r>
            <a:r>
              <a:rPr lang="en-US" dirty="0" smtClean="0"/>
              <a:t> - the manner in which an organization’s work is designed at the micro level; how departments, divisions, &amp; the overall organization are designed at the macro level   </a:t>
            </a:r>
          </a:p>
          <a:p>
            <a:pPr algn="just"/>
            <a:r>
              <a:rPr lang="en-US" b="1" dirty="0" smtClean="0"/>
              <a:t>Technology</a:t>
            </a:r>
            <a:r>
              <a:rPr lang="en-US" dirty="0" smtClean="0"/>
              <a:t> -   the intellectual and mechanical processes used by an organization to transform inputs into products or services that meet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000" b="1" dirty="0"/>
              <a:t>The basic system view of an organization </a:t>
            </a:r>
            <a:r>
              <a:rPr lang="en-US" dirty="0"/>
              <a:t/>
            </a:r>
            <a:br>
              <a:rPr lang="en-US" dirty="0"/>
            </a:br>
            <a:endParaRPr lang="en-US" dirty="0"/>
          </a:p>
        </p:txBody>
      </p:sp>
      <p:pic>
        <p:nvPicPr>
          <p:cNvPr id="4" name="Content Placeholder 3" descr="Basic Systems View of Organization"/>
          <p:cNvPicPr>
            <a:picLocks noGrp="1"/>
          </p:cNvPicPr>
          <p:nvPr>
            <p:ph idx="1"/>
          </p:nvPr>
        </p:nvPicPr>
        <p:blipFill>
          <a:blip r:embed="rId2"/>
          <a:srcRect/>
          <a:stretch>
            <a:fillRect/>
          </a:stretch>
        </p:blipFill>
        <p:spPr bwMode="auto">
          <a:xfrm>
            <a:off x="1000100" y="2500306"/>
            <a:ext cx="7000924" cy="2857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r>
              <a:rPr lang="en-US" dirty="0" smtClean="0"/>
              <a:t>The organizational environment is the set of resources surrounding an organization, including inputs (e.g., raw materials and skilled employees); resources to transform inputs (e.g., computers, buildings, and machinery); and resources (e.g., customers)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000" b="1" dirty="0"/>
              <a:t>Factors affecting organization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smtClean="0"/>
              <a:t>(internal and external factors)</a:t>
            </a:r>
          </a:p>
          <a:p>
            <a:r>
              <a:rPr lang="en-US" b="1" dirty="0" smtClean="0"/>
              <a:t>Organizational Environment </a:t>
            </a:r>
            <a:endParaRPr lang="en-US" dirty="0" smtClean="0"/>
          </a:p>
          <a:p>
            <a:r>
              <a:rPr lang="en-US" b="1" dirty="0" smtClean="0"/>
              <a:t>Technological Environment  </a:t>
            </a:r>
            <a:endParaRPr lang="en-US"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714348" y="714356"/>
            <a:ext cx="7929618" cy="53578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000" b="1" dirty="0"/>
              <a:t>Define the key biographical characteristics.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Understanding the Basics of Human Behavior </a:t>
            </a:r>
          </a:p>
          <a:p>
            <a:pPr algn="just"/>
            <a:r>
              <a:rPr lang="en-US" dirty="0" smtClean="0"/>
              <a:t>An organization’s human resource policies and practices represent important forces for shaping employee behavior and attitudes.  </a:t>
            </a:r>
          </a:p>
          <a:p>
            <a:pPr algn="just"/>
            <a:r>
              <a:rPr lang="en-US" dirty="0" smtClean="0"/>
              <a:t>The influence of selection practices, training and development programs, performance evaluation systems, and the existence of a union. Human resource policies and practice influence organizational effectiveness. Human resource management includes:  employee selection, training performance management, and union-management relations and how they influence organizations effectiveness. </a:t>
            </a: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Biographical Characteristics </a:t>
            </a:r>
          </a:p>
          <a:p>
            <a:pPr algn="just"/>
            <a:r>
              <a:rPr lang="en-US" dirty="0" smtClean="0"/>
              <a:t>Finding and analyzing the variables that have an impact on employee productivity, absence, turnover, and satisfaction is often complicated. </a:t>
            </a:r>
          </a:p>
          <a:p>
            <a:pPr algn="just"/>
            <a:r>
              <a:rPr lang="en-US" dirty="0" smtClean="0"/>
              <a:t>Data that can be obtained from an employee’s personnel file and would include characteristics such as:  Age ,Gender ,Marital status ad Length of service, etc.  </a:t>
            </a: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 challenges </a:t>
            </a:r>
            <a:r>
              <a:rPr lang="en-US" smtClean="0"/>
              <a:t>and </a:t>
            </a:r>
            <a:r>
              <a:rPr lang="en-US" smtClean="0"/>
              <a:t>opportunities </a:t>
            </a:r>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1142976" y="1428736"/>
            <a:ext cx="6786609"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en-US" b="1" dirty="0" smtClean="0"/>
              <a:t> 1. Age: </a:t>
            </a:r>
            <a:r>
              <a:rPr lang="en-US" dirty="0" smtClean="0"/>
              <a:t>The relationship between age and job performance is increasing in importance. </a:t>
            </a:r>
          </a:p>
          <a:p>
            <a:pPr algn="just">
              <a:buNone/>
            </a:pPr>
            <a:r>
              <a:rPr lang="en-US" dirty="0" smtClean="0"/>
              <a:t>• First, there is a widespread belief that job performance declines with increasing age.  </a:t>
            </a:r>
          </a:p>
          <a:p>
            <a:pPr algn="just">
              <a:buNone/>
            </a:pPr>
            <a:r>
              <a:rPr lang="en-US" dirty="0" smtClean="0"/>
              <a:t>• Second, the workforce is aging; workers over 55 are the fastest growing sector of the workforce.  </a:t>
            </a:r>
          </a:p>
          <a:p>
            <a:pPr algn="just">
              <a:buNone/>
            </a:pPr>
            <a:r>
              <a:rPr lang="en-US" dirty="0" smtClean="0"/>
              <a:t>• They see a number of positive qualities that older workers bring to their jobs, specifically experience, judgment, a strong work ethic, and commitment to quality.  </a:t>
            </a:r>
          </a:p>
          <a:p>
            <a:pPr algn="just">
              <a:buNone/>
            </a:pPr>
            <a:r>
              <a:rPr lang="en-US" dirty="0" smtClean="0"/>
              <a:t>• Older workers are also perceived as lacking flexibility and as being resistant to new technology.  </a:t>
            </a:r>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dirty="0" smtClean="0"/>
              <a:t>• In general, older employees have lower rates of avoidable absence. However, they have higher rates of unavoidable absence, probably due to their poorer health associated with aging and longer recovery periods when injured. </a:t>
            </a:r>
          </a:p>
          <a:p>
            <a:pPr algn="just"/>
            <a:r>
              <a:rPr lang="en-US" dirty="0" smtClean="0"/>
              <a:t>There is a widespread belief that productivity declines with age and that individual skills decay over time.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Reviews of the research find that age and job performance are unrelated. • This seems to be true for almost all types of jobs, professional and nonprofessional.  </a:t>
            </a:r>
          </a:p>
          <a:p>
            <a:pPr algn="just"/>
            <a:r>
              <a:rPr lang="en-US" dirty="0" smtClean="0"/>
              <a:t> The relationship between age and job satisfaction is mixed.  </a:t>
            </a:r>
          </a:p>
          <a:p>
            <a:pPr algn="just"/>
            <a:r>
              <a:rPr lang="en-US" dirty="0" smtClean="0"/>
              <a:t>Most studies indicate a positive association between age and satisfaction, at least up to age 60.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b="1" dirty="0" smtClean="0"/>
              <a:t>2. Gender </a:t>
            </a:r>
          </a:p>
          <a:p>
            <a:pPr algn="just">
              <a:buNone/>
            </a:pPr>
            <a:r>
              <a:rPr lang="en-US" dirty="0" smtClean="0"/>
              <a:t>1. There are few, if any, important differences between men and women that will affect their job performance, including the areas of: </a:t>
            </a:r>
          </a:p>
          <a:p>
            <a:pPr algn="just">
              <a:buNone/>
            </a:pPr>
            <a:r>
              <a:rPr lang="en-US" dirty="0" smtClean="0"/>
              <a:t>• Problem-solving </a:t>
            </a:r>
          </a:p>
          <a:p>
            <a:pPr algn="just">
              <a:buNone/>
            </a:pPr>
            <a:r>
              <a:rPr lang="en-US" dirty="0" smtClean="0"/>
              <a:t>• Analytical skills </a:t>
            </a:r>
          </a:p>
          <a:p>
            <a:pPr algn="just">
              <a:buNone/>
            </a:pPr>
            <a:r>
              <a:rPr lang="en-US" dirty="0" smtClean="0"/>
              <a:t>• Competitive drive </a:t>
            </a:r>
          </a:p>
          <a:p>
            <a:pPr algn="just">
              <a:buNone/>
            </a:pPr>
            <a:r>
              <a:rPr lang="en-US" dirty="0" smtClean="0"/>
              <a:t>• Motivation </a:t>
            </a:r>
          </a:p>
          <a:p>
            <a:pPr algn="just">
              <a:buNone/>
            </a:pPr>
            <a:r>
              <a:rPr lang="en-US" dirty="0" smtClean="0"/>
              <a:t>• Sociability </a:t>
            </a:r>
          </a:p>
          <a:p>
            <a:pPr algn="just">
              <a:buNone/>
            </a:pPr>
            <a:r>
              <a:rPr lang="en-US" dirty="0" smtClean="0"/>
              <a:t>• Learning ability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2. Women are more willing to conform to authority, and men are more aggressive and more likely than women to have expectations of success, but those differences are minor.  </a:t>
            </a:r>
          </a:p>
          <a:p>
            <a:pPr algn="just">
              <a:buNone/>
            </a:pPr>
            <a:r>
              <a:rPr lang="en-US" dirty="0" smtClean="0"/>
              <a:t>3. There is no evidence indicating that an employee’s gender affects job satisfaction. </a:t>
            </a:r>
          </a:p>
          <a:p>
            <a:pPr algn="just"/>
            <a:r>
              <a:rPr lang="en-US" dirty="0" smtClean="0"/>
              <a:t>Mothers of preschool children are more likely to prefer part-time and flexible work schedules, in order to accommodate their family responsibilities. </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buNone/>
            </a:pPr>
            <a:r>
              <a:rPr lang="en-US" dirty="0" smtClean="0"/>
              <a:t>5. Absence rates </a:t>
            </a:r>
          </a:p>
          <a:p>
            <a:pPr algn="just"/>
            <a:r>
              <a:rPr lang="en-US" dirty="0" smtClean="0"/>
              <a:t>The research on absence consistently indicates that women have higher rates of absenteeism. </a:t>
            </a:r>
          </a:p>
          <a:p>
            <a:pPr algn="just"/>
            <a:r>
              <a:rPr lang="en-US" dirty="0" smtClean="0"/>
              <a:t>The logical explanation: cultural expectation that has historically placed home and family responsibilities on the woman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3.   Marital Status </a:t>
            </a:r>
            <a:endParaRPr lang="en-US" dirty="0" smtClean="0"/>
          </a:p>
          <a:p>
            <a:pPr marL="514350" indent="-514350" algn="just">
              <a:buAutoNum type="arabicPeriod"/>
            </a:pPr>
            <a:r>
              <a:rPr lang="en-US" dirty="0" smtClean="0"/>
              <a:t>There are not enough studies to draw any conclusions about the effect of marital status on job productivity. </a:t>
            </a:r>
          </a:p>
          <a:p>
            <a:pPr marL="514350" indent="-514350" algn="just">
              <a:buFont typeface="Arial" pitchFamily="34" charset="0"/>
              <a:buAutoNum type="arabicPeriod"/>
            </a:pPr>
            <a:r>
              <a:rPr lang="en-US" dirty="0" smtClean="0"/>
              <a:t>Research consistently indicates that married employees have fewer absences, undergo fewer turnovers, and are more satisfied with their jobs than are their unmarried coworkers. </a:t>
            </a:r>
          </a:p>
          <a:p>
            <a:pPr marL="514350" indent="-514350" algn="just">
              <a:buFont typeface="Arial" pitchFamily="34" charset="0"/>
              <a:buAutoNum type="arabicPeriod"/>
            </a:pPr>
            <a:r>
              <a:rPr lang="en-US" dirty="0" smtClean="0"/>
              <a:t>More research needs to be done on the other statuses besides single or married, such as divorce, domestic partnering, etc.. </a:t>
            </a:r>
          </a:p>
          <a:p>
            <a:pPr marL="514350" indent="-514350">
              <a:buFont typeface="Arial" pitchFamily="34" charset="0"/>
              <a:buAutoNum type="arabicPeriod"/>
            </a:pPr>
            <a:endParaRPr lang="en-US" dirty="0" smtClean="0"/>
          </a:p>
          <a:p>
            <a:pPr marL="514350" indent="-514350">
              <a:buAutoNum type="arabicPeriod"/>
            </a:pP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buNone/>
            </a:pPr>
            <a:r>
              <a:rPr lang="en-US" b="1" dirty="0" smtClean="0"/>
              <a:t>4. Tenure </a:t>
            </a:r>
            <a:endParaRPr lang="en-US" dirty="0" smtClean="0"/>
          </a:p>
          <a:p>
            <a:pPr algn="just"/>
            <a:r>
              <a:rPr lang="en-US" dirty="0" smtClean="0"/>
              <a:t>The evidence indicates that tenure and satisfaction are positively related. </a:t>
            </a:r>
          </a:p>
          <a:p>
            <a:pPr algn="just"/>
            <a:r>
              <a:rPr lang="en-US" dirty="0" smtClean="0"/>
              <a:t>Individual differences can be divided into personality and ability differences. Understanding the nature, determinants, and consequences of individual differences is essential for managing organizational behavior. </a:t>
            </a:r>
          </a:p>
          <a:p>
            <a:pPr algn="just"/>
            <a:r>
              <a:rPr lang="en-US" dirty="0" smtClean="0"/>
              <a:t>An appreciation of the nature of individual differences is necessary to understand why people behave in certain ways in an organization.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b="1" dirty="0"/>
              <a:t>1.9. Challenges and opportunities for study of OB </a:t>
            </a:r>
            <a:r>
              <a:rPr lang="en-US" dirty="0"/>
              <a:t/>
            </a:r>
            <a:br>
              <a:rPr lang="en-US" dirty="0"/>
            </a:br>
            <a:endParaRPr lang="en-US" dirty="0"/>
          </a:p>
        </p:txBody>
      </p:sp>
      <p:sp>
        <p:nvSpPr>
          <p:cNvPr id="3" name="Content Placeholder 2"/>
          <p:cNvSpPr>
            <a:spLocks noGrp="1"/>
          </p:cNvSpPr>
          <p:nvPr>
            <p:ph idx="1"/>
          </p:nvPr>
        </p:nvSpPr>
        <p:spPr>
          <a:xfrm>
            <a:off x="500034" y="1643050"/>
            <a:ext cx="8186766" cy="4525963"/>
          </a:xfrm>
        </p:spPr>
        <p:txBody>
          <a:bodyPr>
            <a:normAutofit/>
          </a:bodyPr>
          <a:lstStyle/>
          <a:p>
            <a:pPr marL="514350" lvl="0" indent="-514350">
              <a:buAutoNum type="arabicPeriod"/>
            </a:pPr>
            <a:r>
              <a:rPr lang="en-US" b="1" dirty="0" smtClean="0"/>
              <a:t>Ethical Challenges</a:t>
            </a:r>
          </a:p>
          <a:p>
            <a:pPr marL="514350" indent="-514350" algn="just">
              <a:buNone/>
            </a:pPr>
            <a:r>
              <a:rPr lang="en-US" dirty="0"/>
              <a:t>OB research finds that the most </a:t>
            </a:r>
            <a:r>
              <a:rPr lang="en-US" dirty="0" smtClean="0"/>
              <a:t>important determinant </a:t>
            </a:r>
            <a:r>
              <a:rPr lang="en-US" dirty="0"/>
              <a:t>of whether a company acts ethically is not necessarily related to the policies and rules regarding ethical conduct but instead whether it has a culture of consistently ethical behavior and if leaders are committed to this ethical behavior. </a:t>
            </a:r>
          </a:p>
          <a:p>
            <a:pPr marL="514350" lvl="0" indent="-514350">
              <a:buNone/>
            </a:pP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lgn="just">
              <a:buNone/>
            </a:pPr>
            <a:r>
              <a:rPr lang="en-US" b="1" dirty="0" smtClean="0"/>
              <a:t>2</a:t>
            </a:r>
            <a:r>
              <a:rPr lang="en-US" b="1" dirty="0"/>
              <a:t>. Lack of Employee Engagement</a:t>
            </a:r>
            <a:endParaRPr lang="en-US" dirty="0"/>
          </a:p>
          <a:p>
            <a:pPr algn="just"/>
            <a:r>
              <a:rPr lang="en-US" dirty="0"/>
              <a:t>Engaged employees are those who are performing at the top of their abilities and happy about it</a:t>
            </a:r>
            <a:r>
              <a:rPr lang="en-US" dirty="0" smtClean="0"/>
              <a:t>. </a:t>
            </a:r>
            <a:r>
              <a:rPr lang="en-US" dirty="0"/>
              <a:t>if 100% of an organization’s employees were fully engaged</a:t>
            </a:r>
            <a:r>
              <a:rPr lang="en-US" dirty="0" smtClean="0"/>
              <a:t>:  what happened?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pPr algn="just"/>
            <a:r>
              <a:rPr lang="en-US" b="1" dirty="0"/>
              <a:t>3. </a:t>
            </a:r>
            <a:r>
              <a:rPr lang="en-US" b="1" dirty="0" smtClean="0"/>
              <a:t>Technology</a:t>
            </a:r>
            <a:endParaRPr lang="en-US" dirty="0"/>
          </a:p>
          <a:p>
            <a:pPr algn="just"/>
            <a:r>
              <a:rPr lang="en-US" dirty="0"/>
              <a:t>Technology has changed the way work gets done and has created many great opportunities</a:t>
            </a:r>
            <a:r>
              <a:rPr lang="en-US" dirty="0" smtClean="0"/>
              <a:t>. </a:t>
            </a:r>
            <a:r>
              <a:rPr lang="en-US" dirty="0"/>
              <a:t>As computers get faster, new software is written to capitalize on the increased computing power. </a:t>
            </a:r>
            <a:endParaRPr lang="en-US" dirty="0" smtClean="0"/>
          </a:p>
          <a:p>
            <a:pPr algn="just"/>
            <a:r>
              <a:rPr lang="en-US" dirty="0"/>
              <a:t>(Now with technology it is possible for teachers to apply online leave</a:t>
            </a:r>
            <a:r>
              <a:rPr lang="en-US" dirty="0" smtClean="0"/>
              <a:t>).</a:t>
            </a:r>
            <a:r>
              <a:rPr lang="en-US" dirty="0"/>
              <a:t> Technology has also brought a great deal of challenges to individuals and organizations alike. </a:t>
            </a:r>
            <a:r>
              <a:rPr lang="en-US" dirty="0" err="1" smtClean="0"/>
              <a:t>E.g</a:t>
            </a:r>
            <a:r>
              <a:rPr lang="en-US" dirty="0" smtClean="0"/>
              <a:t> online classes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4. Flattening World</a:t>
            </a:r>
            <a:endParaRPr lang="en-US" dirty="0"/>
          </a:p>
          <a:p>
            <a:pPr algn="just"/>
            <a:r>
              <a:rPr lang="en-US" dirty="0"/>
              <a:t>Internet has “flattened” the world</a:t>
            </a:r>
            <a:r>
              <a:rPr lang="en-US" b="1" dirty="0"/>
              <a:t> </a:t>
            </a:r>
            <a:r>
              <a:rPr lang="en-US" dirty="0"/>
              <a:t>and created an environment in which there is a more level playing field in terms of access to information. This access to information has led to an increase in innovation, as knowledge can be shared instantly across time zones and cultures. It has also created intense competition, as the speed of business is growing faster and</a:t>
            </a:r>
            <a:r>
              <a:rPr lang="en-US" b="1" dirty="0"/>
              <a:t> </a:t>
            </a:r>
            <a:r>
              <a:rPr lang="en-US" dirty="0"/>
              <a:t>faster all the time</a:t>
            </a:r>
            <a:r>
              <a:rPr lang="en-US" dirty="0" smtClean="0"/>
              <a:t>.</a:t>
            </a:r>
          </a:p>
          <a:p>
            <a:pPr algn="just"/>
            <a:r>
              <a:rPr lang="en-US" dirty="0"/>
              <a:t>A major challenge for individuals in the flattened world is learning how to evaluate the quality of the information they find.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600200"/>
            <a:ext cx="8229600" cy="5043510"/>
          </a:xfrm>
        </p:spPr>
        <p:txBody>
          <a:bodyPr>
            <a:normAutofit fontScale="70000" lnSpcReduction="20000"/>
          </a:bodyPr>
          <a:lstStyle/>
          <a:p>
            <a:pPr lvl="0">
              <a:buNone/>
            </a:pPr>
            <a:r>
              <a:rPr lang="en-US" b="1" dirty="0" smtClean="0"/>
              <a:t>5. Managing Workforce Diversity:</a:t>
            </a:r>
          </a:p>
          <a:p>
            <a:pPr lvl="0" algn="just">
              <a:buNone/>
            </a:pPr>
            <a:r>
              <a:rPr lang="en-US" dirty="0" smtClean="0"/>
              <a:t>This refers to employing different categories of employees who are heterogeneous in terms of gender, race, ethnicity, relation, community, etc. The primary reason to employ heterogeneous category of employees is to tap the talents and potentialities, harnessing the innovativeness, obtaining synergetic effect among the divorce workforce. In general, employees wanted to retain their individual and cultural identity, values and life styles even though they are working in the same organization with common rules and regulations. The major challenge for organizations is to become more accommodating to diverse groups of people by addressing their different life styles, family needs and work styles. Implications for Managers: Managers have to shift their philosophy from treating everyone alike to recognizing individual differences and responding to those differences in ways that will ensure employee retention and greater productivity while, at the same time not discrimination.</a:t>
            </a:r>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6. Empowering People Empowerment:</a:t>
            </a:r>
            <a:endParaRPr lang="en-US" dirty="0" smtClean="0"/>
          </a:p>
          <a:p>
            <a:pPr lvl="0" algn="just">
              <a:buNone/>
            </a:pPr>
            <a:r>
              <a:rPr lang="en-US" dirty="0" smtClean="0"/>
              <a:t>Defined as putting employees in charge of what they do by eliciting some sort of ownership in them. The main issue is delegating more power and responsibility to the lower level cadre of employees and assigning more freedom to make choices about their schedules, operations, procedures and the method of solving their work-related problems.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2.1. What is an organization? </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 coordinated social unit composed of two or more people, those functions on a relatively continuous basis to achieve a common goal or set of goals.</a:t>
            </a:r>
          </a:p>
          <a:p>
            <a:pPr algn="just"/>
            <a:r>
              <a:rPr lang="en-US" dirty="0" smtClean="0"/>
              <a:t>According to James D </a:t>
            </a:r>
            <a:r>
              <a:rPr lang="en-US" dirty="0" err="1" smtClean="0"/>
              <a:t>monny</a:t>
            </a:r>
            <a:endParaRPr lang="en-US" dirty="0" smtClean="0"/>
          </a:p>
          <a:p>
            <a:pPr algn="just">
              <a:buNone/>
            </a:pPr>
            <a:r>
              <a:rPr lang="en-US" dirty="0" smtClean="0"/>
              <a:t>“Organization is form of every human association for the attainment of a common purpose”</a:t>
            </a:r>
          </a:p>
          <a:p>
            <a:pPr algn="just"/>
            <a:r>
              <a:rPr lang="en-US" dirty="0" smtClean="0"/>
              <a:t>According to </a:t>
            </a:r>
            <a:r>
              <a:rPr lang="en-US" dirty="0" err="1" smtClean="0"/>
              <a:t>Milward</a:t>
            </a:r>
            <a:r>
              <a:rPr lang="en-US" dirty="0" smtClean="0"/>
              <a:t> “organization structure is a pattern of interrelated posts connected by time of delegated authority. </a:t>
            </a:r>
          </a:p>
          <a:p>
            <a:pPr algn="just"/>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1487</Words>
  <Application>Microsoft Office PowerPoint</Application>
  <PresentationFormat>On-screen Show (4:3)</PresentationFormat>
  <Paragraphs>102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Organizational Behavior  Course code EDUC 6326 </vt:lpstr>
      <vt:lpstr>OB challenges and opportunities </vt:lpstr>
      <vt:lpstr>1.9. Challenges and opportunities for study of OB  </vt:lpstr>
      <vt:lpstr>Cont…</vt:lpstr>
      <vt:lpstr>Cont…</vt:lpstr>
      <vt:lpstr>Cont…</vt:lpstr>
      <vt:lpstr>Cont…</vt:lpstr>
      <vt:lpstr>Cont…</vt:lpstr>
      <vt:lpstr>2.1. What is an organization? </vt:lpstr>
      <vt:lpstr>Slide 10</vt:lpstr>
      <vt:lpstr>Cont…</vt:lpstr>
      <vt:lpstr>2.2 Types of organization  </vt:lpstr>
      <vt:lpstr>2.3 components of organization  </vt:lpstr>
      <vt:lpstr>The basic system view of an organization  </vt:lpstr>
      <vt:lpstr>Cont…</vt:lpstr>
      <vt:lpstr>Factors affecting organization  </vt:lpstr>
      <vt:lpstr>Slide 17</vt:lpstr>
      <vt:lpstr>Define the key biographical characteristics. </vt:lpstr>
      <vt:lpstr>Cont…</vt:lpstr>
      <vt:lpstr>Cont…</vt:lpstr>
      <vt:lpstr>Cont…</vt:lpstr>
      <vt:lpstr>Cont…</vt:lpstr>
      <vt:lpstr>Cont…</vt:lpstr>
      <vt:lpstr>Cont…</vt:lpstr>
      <vt:lpstr>Cont…</vt:lpstr>
      <vt:lpstr>Cont…</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Course code EDUC 6326</dc:title>
  <dc:creator>Ahmad laptops</dc:creator>
  <cp:lastModifiedBy>Ahmad laptops</cp:lastModifiedBy>
  <cp:revision>112</cp:revision>
  <dcterms:created xsi:type="dcterms:W3CDTF">2020-04-07T17:23:42Z</dcterms:created>
  <dcterms:modified xsi:type="dcterms:W3CDTF">2020-05-01T11:56:44Z</dcterms:modified>
</cp:coreProperties>
</file>