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egoe UI Symbol" panose="020B0502040204020203" pitchFamily="34" charset="0"/>
      <p:regular r:id="rId37"/>
    </p:embeddedFont>
    <p:embeddedFont>
      <p:font typeface="Brush Script MT" panose="03060802040406070304" pitchFamily="66" charset="0"/>
      <p:italic r:id="rId38"/>
    </p:embeddedFont>
    <p:embeddedFont>
      <p:font typeface="Franklin Gothic Book" panose="020B0503020102020204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1628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0"/>
            <a:ext cx="8001000" cy="6858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887" y="6068567"/>
            <a:ext cx="7922513" cy="5387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650" y="523493"/>
            <a:ext cx="7901940" cy="592074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31519" y="57531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7696200" y="0"/>
                </a:moveTo>
                <a:lnTo>
                  <a:pt x="0" y="0"/>
                </a:lnTo>
                <a:lnTo>
                  <a:pt x="0" y="5715000"/>
                </a:lnTo>
                <a:lnTo>
                  <a:pt x="7696200" y="571500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8650" y="524256"/>
            <a:ext cx="7901940" cy="592074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1519" y="576071"/>
            <a:ext cx="7696200" cy="57150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2983" y="182397"/>
            <a:ext cx="749325" cy="74932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30209" y="213398"/>
            <a:ext cx="736536" cy="7365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1408" y="1087628"/>
            <a:ext cx="2361183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35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5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0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0" dirty="0"/>
              <a:t> </a:t>
            </a:r>
            <a:r>
              <a:rPr spc="-5" dirty="0"/>
              <a:t>consent</a:t>
            </a:r>
            <a:r>
              <a:rPr spc="30" dirty="0"/>
              <a:t> </a:t>
            </a:r>
            <a:r>
              <a:rPr spc="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1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Segoe UI Symbol"/>
                <a:cs typeface="Segoe UI Symbo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35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5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0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0" dirty="0"/>
              <a:t> </a:t>
            </a:r>
            <a:r>
              <a:rPr spc="-5" dirty="0"/>
              <a:t>consent</a:t>
            </a:r>
            <a:r>
              <a:rPr spc="30" dirty="0"/>
              <a:t> </a:t>
            </a:r>
            <a:r>
              <a:rPr spc="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1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35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5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0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0" dirty="0"/>
              <a:t> </a:t>
            </a:r>
            <a:r>
              <a:rPr spc="-5" dirty="0"/>
              <a:t>consent</a:t>
            </a:r>
            <a:r>
              <a:rPr spc="30" dirty="0"/>
              <a:t> </a:t>
            </a:r>
            <a:r>
              <a:rPr spc="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1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35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5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0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0" dirty="0"/>
              <a:t> </a:t>
            </a:r>
            <a:r>
              <a:rPr spc="-5" dirty="0"/>
              <a:t>consent</a:t>
            </a:r>
            <a:r>
              <a:rPr spc="30" dirty="0"/>
              <a:t> </a:t>
            </a:r>
            <a:r>
              <a:rPr spc="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35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5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0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0" dirty="0"/>
              <a:t> </a:t>
            </a:r>
            <a:r>
              <a:rPr spc="-5" dirty="0"/>
              <a:t>consent</a:t>
            </a:r>
            <a:r>
              <a:rPr spc="30" dirty="0"/>
              <a:t> </a:t>
            </a:r>
            <a:r>
              <a:rPr spc="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1628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000" y="0"/>
            <a:ext cx="8001000" cy="6858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7887" y="6068567"/>
            <a:ext cx="7922513" cy="5387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8650" y="523493"/>
            <a:ext cx="7901940" cy="592074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31519" y="57531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7696200" y="0"/>
                </a:moveTo>
                <a:lnTo>
                  <a:pt x="0" y="0"/>
                </a:lnTo>
                <a:lnTo>
                  <a:pt x="0" y="5715000"/>
                </a:lnTo>
                <a:lnTo>
                  <a:pt x="7696200" y="571500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8650" y="524256"/>
            <a:ext cx="7901940" cy="59207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9138" y="1105273"/>
            <a:ext cx="6665722" cy="1027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1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4139" y="1838452"/>
            <a:ext cx="6395720" cy="3817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Segoe UI Symbol"/>
                <a:cs typeface="Segoe UI Symbo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69339" y="5814171"/>
            <a:ext cx="6944995" cy="160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35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5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0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0" dirty="0"/>
              <a:t> </a:t>
            </a:r>
            <a:r>
              <a:rPr spc="-5" dirty="0"/>
              <a:t>consent</a:t>
            </a:r>
            <a:r>
              <a:rPr spc="30" dirty="0"/>
              <a:t> </a:t>
            </a:r>
            <a:r>
              <a:rPr spc="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73629" y="1087628"/>
            <a:ext cx="44100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latin typeface="Segoe UI Symbol"/>
                <a:cs typeface="Segoe UI Symbol"/>
              </a:rPr>
              <a:t>Learning </a:t>
            </a:r>
            <a:r>
              <a:rPr sz="4000" i="0" dirty="0">
                <a:latin typeface="Segoe UI Symbol"/>
                <a:cs typeface="Segoe UI Symbol"/>
              </a:rPr>
              <a:t>&amp;</a:t>
            </a:r>
            <a:r>
              <a:rPr sz="4000" i="0" spc="-70" dirty="0">
                <a:latin typeface="Segoe UI Symbol"/>
                <a:cs typeface="Segoe UI Symbol"/>
              </a:rPr>
              <a:t> </a:t>
            </a:r>
            <a:r>
              <a:rPr sz="4000" i="0" spc="-45" dirty="0">
                <a:latin typeface="Segoe UI Symbol"/>
                <a:cs typeface="Segoe UI Symbol"/>
              </a:rPr>
              <a:t>Transfer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35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5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0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0" dirty="0"/>
              <a:t> </a:t>
            </a:r>
            <a:r>
              <a:rPr spc="-5" dirty="0"/>
              <a:t>consent</a:t>
            </a:r>
            <a:r>
              <a:rPr spc="30" dirty="0"/>
              <a:t> </a:t>
            </a:r>
            <a:r>
              <a:rPr spc="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4139" y="2036571"/>
            <a:ext cx="573913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Both learning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 transfer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are</a:t>
            </a:r>
            <a:r>
              <a:rPr sz="2400" spc="-16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Segoe UI Symbol"/>
                <a:cs typeface="Segoe UI Symbol"/>
              </a:rPr>
              <a:t>important</a:t>
            </a:r>
            <a:endParaRPr sz="2400">
              <a:latin typeface="Segoe UI Symbol"/>
              <a:cs typeface="Segoe UI Symbol"/>
            </a:endParaRPr>
          </a:p>
          <a:p>
            <a:pPr marL="287020" marR="9525" indent="-274955">
              <a:lnSpc>
                <a:spcPct val="100000"/>
              </a:lnSpc>
              <a:spcBef>
                <a:spcPts val="288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Learning refers </a:t>
            </a:r>
            <a:r>
              <a:rPr sz="2400" spc="-15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relatively permanent 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change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in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human</a:t>
            </a:r>
            <a:r>
              <a:rPr sz="2400" spc="2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capabilities</a:t>
            </a:r>
            <a:endParaRPr sz="240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Segoe UI Symbol"/>
              <a:cs typeface="Segoe UI Symbol"/>
            </a:endParaRPr>
          </a:p>
          <a:p>
            <a:pPr marL="287020" marR="57785" indent="-274955">
              <a:lnSpc>
                <a:spcPct val="100000"/>
              </a:lnSpc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30" dirty="0">
                <a:solidFill>
                  <a:srgbClr val="001F5F"/>
                </a:solidFill>
                <a:latin typeface="Segoe UI Symbol"/>
                <a:cs typeface="Segoe UI Symbol"/>
              </a:rPr>
              <a:t>Transfer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refers </a:t>
            </a:r>
            <a:r>
              <a:rPr sz="2400" spc="-15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trainees applying what  they have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learned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their</a:t>
            </a:r>
            <a:r>
              <a:rPr sz="2400" spc="1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jobs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22348" y="1087628"/>
            <a:ext cx="51085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latin typeface="Segoe UI Symbol"/>
                <a:cs typeface="Segoe UI Symbol"/>
              </a:rPr>
              <a:t>Social Learning</a:t>
            </a:r>
            <a:r>
              <a:rPr sz="4000" i="0" spc="-50" dirty="0">
                <a:latin typeface="Segoe UI Symbol"/>
                <a:cs typeface="Segoe UI Symbol"/>
              </a:rPr>
              <a:t> </a:t>
            </a:r>
            <a:r>
              <a:rPr sz="4000" i="0" spc="25" dirty="0">
                <a:latin typeface="Segoe UI Symbol"/>
                <a:cs typeface="Segoe UI Symbol"/>
              </a:rPr>
              <a:t>Theory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4139" y="1878076"/>
            <a:ext cx="501777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Four processes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involved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in</a:t>
            </a:r>
            <a:r>
              <a:rPr sz="2400" spc="-7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endParaRPr sz="2400">
              <a:latin typeface="Segoe UI Symbol"/>
              <a:cs typeface="Segoe UI Symbol"/>
            </a:endParaRPr>
          </a:p>
          <a:p>
            <a:pPr marL="652780" indent="-274955">
              <a:lnSpc>
                <a:spcPct val="100000"/>
              </a:lnSpc>
              <a:buSzPct val="85416"/>
              <a:buFont typeface="Courier New"/>
              <a:buChar char="o"/>
              <a:tabLst>
                <a:tab pos="653415" algn="l"/>
              </a:tabLst>
            </a:pP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Attention</a:t>
            </a:r>
            <a:endParaRPr sz="2400">
              <a:latin typeface="Segoe UI Symbol"/>
              <a:cs typeface="Segoe UI Symbol"/>
            </a:endParaRPr>
          </a:p>
          <a:p>
            <a:pPr marL="652780" indent="-274955">
              <a:lnSpc>
                <a:spcPct val="100000"/>
              </a:lnSpc>
              <a:buSzPct val="85416"/>
              <a:buFont typeface="Courier New"/>
              <a:buChar char="o"/>
              <a:tabLst>
                <a:tab pos="653415" algn="l"/>
              </a:tabLst>
            </a:pP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Retention</a:t>
            </a:r>
            <a:endParaRPr sz="2400">
              <a:latin typeface="Segoe UI Symbol"/>
              <a:cs typeface="Segoe UI Symbol"/>
            </a:endParaRPr>
          </a:p>
          <a:p>
            <a:pPr marL="652780" indent="-274955">
              <a:lnSpc>
                <a:spcPct val="100000"/>
              </a:lnSpc>
              <a:buSzPct val="85416"/>
              <a:buFont typeface="Courier New"/>
              <a:buChar char="o"/>
              <a:tabLst>
                <a:tab pos="653415" algn="l"/>
              </a:tabLst>
            </a:pP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Motor</a:t>
            </a:r>
            <a:r>
              <a:rPr sz="2400" spc="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reproduction</a:t>
            </a:r>
            <a:endParaRPr sz="2400">
              <a:latin typeface="Segoe UI Symbol"/>
              <a:cs typeface="Segoe UI Symbol"/>
            </a:endParaRPr>
          </a:p>
          <a:p>
            <a:pPr marL="652780" indent="-274955">
              <a:lnSpc>
                <a:spcPct val="100000"/>
              </a:lnSpc>
              <a:buSzPct val="85416"/>
              <a:buFont typeface="Courier New"/>
              <a:buChar char="o"/>
              <a:tabLst>
                <a:tab pos="653415" algn="l"/>
              </a:tabLst>
            </a:pP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Motivational</a:t>
            </a:r>
            <a:r>
              <a:rPr sz="2400" spc="2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processes</a:t>
            </a:r>
            <a:endParaRPr sz="2400">
              <a:latin typeface="Segoe UI Symbol"/>
              <a:cs typeface="Segoe UI Symbo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30546" y="4116323"/>
            <a:ext cx="2628900" cy="144322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22348" y="1087628"/>
            <a:ext cx="51085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latin typeface="Segoe UI Symbol"/>
                <a:cs typeface="Segoe UI Symbol"/>
              </a:rPr>
              <a:t>Social Learning</a:t>
            </a:r>
            <a:r>
              <a:rPr sz="4000" i="0" spc="-50" dirty="0">
                <a:latin typeface="Segoe UI Symbol"/>
                <a:cs typeface="Segoe UI Symbol"/>
              </a:rPr>
              <a:t> </a:t>
            </a:r>
            <a:r>
              <a:rPr sz="4000" i="0" spc="25" dirty="0">
                <a:latin typeface="Segoe UI Symbol"/>
                <a:cs typeface="Segoe UI Symbol"/>
              </a:rPr>
              <a:t>Theory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4139" y="1917700"/>
            <a:ext cx="5850255" cy="315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15" dirty="0">
                <a:solidFill>
                  <a:srgbClr val="001F5F"/>
                </a:solidFill>
                <a:latin typeface="Segoe UI Symbol"/>
                <a:cs typeface="Segoe UI Symbol"/>
              </a:rPr>
              <a:t>Self-efficacy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is</a:t>
            </a:r>
            <a:r>
              <a:rPr sz="2400" spc="-12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Segoe UI Symbol"/>
                <a:cs typeface="Segoe UI Symbol"/>
              </a:rPr>
              <a:t>important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ts val="2590"/>
              </a:lnSpc>
              <a:spcBef>
                <a:spcPts val="18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 </a:t>
            </a:r>
            <a:r>
              <a:rPr sz="2400" spc="-15" dirty="0">
                <a:solidFill>
                  <a:srgbClr val="001F5F"/>
                </a:solidFill>
                <a:latin typeface="Segoe UI Symbol"/>
                <a:cs typeface="Segoe UI Symbol"/>
              </a:rPr>
              <a:t>individual’s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belief that he/she can 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successfully learn knowledge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 skills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15" dirty="0">
                <a:solidFill>
                  <a:srgbClr val="001F5F"/>
                </a:solidFill>
                <a:latin typeface="Segoe UI Symbol"/>
                <a:cs typeface="Segoe UI Symbol"/>
              </a:rPr>
              <a:t>Self-efficacy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can be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increased</a:t>
            </a:r>
            <a:r>
              <a:rPr sz="2400" spc="-8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through: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28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verbal</a:t>
            </a:r>
            <a:r>
              <a:rPr sz="2400" spc="-28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persuasion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290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logical</a:t>
            </a:r>
            <a:r>
              <a:rPr sz="2400" spc="-254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verification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290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</a:t>
            </a:r>
            <a:r>
              <a:rPr sz="2050" spc="-300" dirty="0">
                <a:solidFill>
                  <a:srgbClr val="001F5F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modeling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290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past</a:t>
            </a:r>
            <a:r>
              <a:rPr sz="2400" spc="-29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accomplishment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9672" y="1087628"/>
            <a:ext cx="37382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15" dirty="0">
                <a:latin typeface="Segoe UI Symbol"/>
                <a:cs typeface="Segoe UI Symbol"/>
              </a:rPr>
              <a:t>Goal</a:t>
            </a:r>
            <a:r>
              <a:rPr sz="4000" i="0" spc="-65" dirty="0">
                <a:latin typeface="Segoe UI Symbol"/>
                <a:cs typeface="Segoe UI Symbol"/>
              </a:rPr>
              <a:t> </a:t>
            </a:r>
            <a:r>
              <a:rPr sz="4000" i="0" dirty="0">
                <a:latin typeface="Segoe UI Symbol"/>
                <a:cs typeface="Segoe UI Symbol"/>
              </a:rPr>
              <a:t>Orientation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4139" y="1914652"/>
            <a:ext cx="6051550" cy="3599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43204" indent="-274955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orientation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relates to </a:t>
            </a:r>
            <a:r>
              <a:rPr sz="2400" spc="15" dirty="0">
                <a:solidFill>
                  <a:srgbClr val="001F5F"/>
                </a:solidFill>
                <a:latin typeface="Segoe UI Symbol"/>
                <a:cs typeface="Segoe UI Symbol"/>
              </a:rPr>
              <a:t>trying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 increase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ability and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competence in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</a:t>
            </a:r>
            <a:r>
              <a:rPr sz="2400" spc="5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task</a:t>
            </a:r>
            <a:endParaRPr sz="2400">
              <a:latin typeface="Segoe UI Symbol"/>
              <a:cs typeface="Segoe UI Symbol"/>
            </a:endParaRPr>
          </a:p>
          <a:p>
            <a:pPr marL="652780" marR="156845" indent="-274320">
              <a:lnSpc>
                <a:spcPct val="100000"/>
              </a:lnSpc>
              <a:buSzPct val="85416"/>
              <a:buFont typeface="Courier New"/>
              <a:buChar char="o"/>
              <a:tabLst>
                <a:tab pos="653415" algn="l"/>
              </a:tabLst>
            </a:pPr>
            <a:r>
              <a:rPr sz="2400" spc="-20" dirty="0">
                <a:solidFill>
                  <a:srgbClr val="001F5F"/>
                </a:solidFill>
                <a:latin typeface="Segoe UI Symbol"/>
                <a:cs typeface="Segoe UI Symbol"/>
              </a:rPr>
              <a:t>People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with a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orientation view 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mistakes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as useful for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endParaRPr sz="2400">
              <a:latin typeface="Segoe UI Symbol"/>
              <a:cs typeface="Segoe UI Symbol"/>
            </a:endParaRPr>
          </a:p>
          <a:p>
            <a:pPr marL="287020" marR="163195" indent="-274955">
              <a:lnSpc>
                <a:spcPct val="100000"/>
              </a:lnSpc>
              <a:spcBef>
                <a:spcPts val="222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Performance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orientation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refers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desire 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look good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in comparison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</a:t>
            </a:r>
            <a:r>
              <a:rPr sz="2400" spc="5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others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  <a:buSzPct val="85416"/>
              <a:buFont typeface="Courier New"/>
              <a:buChar char="o"/>
              <a:tabLst>
                <a:tab pos="653415" algn="l"/>
              </a:tabLst>
            </a:pP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Individuals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with a performance  orientation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avoid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mistakes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because they  do not want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appear</a:t>
            </a:r>
            <a:r>
              <a:rPr sz="2400" spc="2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foolish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9672" y="1087628"/>
            <a:ext cx="37382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15" dirty="0">
                <a:latin typeface="Segoe UI Symbol"/>
                <a:cs typeface="Segoe UI Symbol"/>
              </a:rPr>
              <a:t>Goal</a:t>
            </a:r>
            <a:r>
              <a:rPr sz="4000" i="0" spc="-65" dirty="0">
                <a:latin typeface="Segoe UI Symbol"/>
                <a:cs typeface="Segoe UI Symbol"/>
              </a:rPr>
              <a:t> </a:t>
            </a:r>
            <a:r>
              <a:rPr sz="4000" i="0" dirty="0">
                <a:latin typeface="Segoe UI Symbol"/>
                <a:cs typeface="Segoe UI Symbol"/>
              </a:rPr>
              <a:t>Orientation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4139" y="1914652"/>
            <a:ext cx="615442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25" dirty="0">
                <a:solidFill>
                  <a:srgbClr val="001F5F"/>
                </a:solidFill>
                <a:latin typeface="Segoe UI Symbol"/>
                <a:cs typeface="Segoe UI Symbol"/>
              </a:rPr>
              <a:t>Trainers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should strive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promote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learning 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orientation among</a:t>
            </a:r>
            <a:r>
              <a:rPr sz="2400" spc="2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trainees</a:t>
            </a:r>
            <a:endParaRPr sz="2400">
              <a:latin typeface="Segoe UI Symbol"/>
              <a:cs typeface="Segoe UI Symbol"/>
            </a:endParaRPr>
          </a:p>
          <a:p>
            <a:pPr marL="652780" indent="-274955">
              <a:lnSpc>
                <a:spcPct val="100000"/>
              </a:lnSpc>
              <a:buSzPct val="85416"/>
              <a:buFont typeface="Courier New"/>
              <a:buChar char="o"/>
              <a:tabLst>
                <a:tab pos="653415" algn="l"/>
              </a:tabLst>
            </a:pP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Set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goals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around</a:t>
            </a:r>
            <a:r>
              <a:rPr sz="2400" spc="2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experimentation</a:t>
            </a:r>
            <a:endParaRPr sz="2400">
              <a:latin typeface="Segoe UI Symbol"/>
              <a:cs typeface="Segoe UI Symbol"/>
            </a:endParaRPr>
          </a:p>
          <a:p>
            <a:pPr marL="652780" indent="-274955">
              <a:lnSpc>
                <a:spcPct val="100000"/>
              </a:lnSpc>
              <a:buSzPct val="85416"/>
              <a:buFont typeface="Courier New"/>
              <a:buChar char="o"/>
              <a:tabLst>
                <a:tab pos="653415" algn="l"/>
              </a:tabLst>
            </a:pP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Deemphasize competition</a:t>
            </a:r>
            <a:endParaRPr sz="2400">
              <a:latin typeface="Segoe UI Symbol"/>
              <a:cs typeface="Segoe UI Symbol"/>
            </a:endParaRPr>
          </a:p>
          <a:p>
            <a:pPr marL="652780" indent="-274955">
              <a:lnSpc>
                <a:spcPct val="100000"/>
              </a:lnSpc>
              <a:buSzPct val="85416"/>
              <a:buFont typeface="Courier New"/>
              <a:buChar char="o"/>
              <a:tabLst>
                <a:tab pos="653415" algn="l"/>
              </a:tabLst>
            </a:pP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Create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 community </a:t>
            </a:r>
            <a:r>
              <a:rPr sz="2400" spc="-25" dirty="0">
                <a:solidFill>
                  <a:srgbClr val="001F5F"/>
                </a:solidFill>
                <a:latin typeface="Segoe UI Symbol"/>
                <a:cs typeface="Segoe UI Symbol"/>
              </a:rPr>
              <a:t>of</a:t>
            </a:r>
            <a:r>
              <a:rPr sz="2400" spc="1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endParaRPr sz="2400">
              <a:latin typeface="Segoe UI Symbol"/>
              <a:cs typeface="Segoe UI Symbol"/>
            </a:endParaRPr>
          </a:p>
          <a:p>
            <a:pPr marL="652780" marR="662305" indent="-274320">
              <a:lnSpc>
                <a:spcPct val="100000"/>
              </a:lnSpc>
              <a:buSzPct val="85416"/>
              <a:buFont typeface="Courier New"/>
              <a:buChar char="o"/>
              <a:tabLst>
                <a:tab pos="653415" algn="l"/>
              </a:tabLst>
            </a:pP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Provide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constructive feedback when 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trainees </a:t>
            </a:r>
            <a:r>
              <a:rPr sz="2400" spc="-15" dirty="0">
                <a:solidFill>
                  <a:srgbClr val="001F5F"/>
                </a:solidFill>
                <a:latin typeface="Segoe UI Symbol"/>
                <a:cs typeface="Segoe UI Symbol"/>
              </a:rPr>
              <a:t>make</a:t>
            </a:r>
            <a:r>
              <a:rPr sz="2400" spc="-2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mistakes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22398" y="1087628"/>
            <a:ext cx="43116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30" dirty="0">
                <a:latin typeface="Segoe UI Symbol"/>
                <a:cs typeface="Segoe UI Symbol"/>
              </a:rPr>
              <a:t>Maslow’s</a:t>
            </a:r>
            <a:r>
              <a:rPr sz="4000" i="0" spc="-35" dirty="0">
                <a:latin typeface="Segoe UI Symbol"/>
                <a:cs typeface="Segoe UI Symbol"/>
              </a:rPr>
              <a:t> </a:t>
            </a:r>
            <a:r>
              <a:rPr sz="4000" i="0" spc="-10" dirty="0">
                <a:latin typeface="Segoe UI Symbol"/>
                <a:cs typeface="Segoe UI Symbol"/>
              </a:rPr>
              <a:t>Hierarchy</a:t>
            </a:r>
            <a:endParaRPr sz="4000">
              <a:latin typeface="Segoe UI Symbol"/>
              <a:cs typeface="Segoe UI Symbo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03476" y="2018538"/>
            <a:ext cx="5010150" cy="3280410"/>
            <a:chOff x="1903476" y="2018538"/>
            <a:chExt cx="5010150" cy="328041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6011" y="2018538"/>
              <a:ext cx="1005077" cy="6591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5378" y="2673858"/>
              <a:ext cx="2006346" cy="6591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4744" y="3329177"/>
              <a:ext cx="3007613" cy="6591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4110" y="3984498"/>
              <a:ext cx="4008882" cy="6591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3476" y="4639817"/>
              <a:ext cx="5010150" cy="65912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08426" y="2182875"/>
            <a:ext cx="1968500" cy="293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latin typeface="Segoe UI Symbol"/>
                <a:cs typeface="Segoe UI Symbol"/>
              </a:rPr>
              <a:t>Self-Actualization</a:t>
            </a:r>
            <a:endParaRPr sz="2000">
              <a:latin typeface="Segoe UI Symbol"/>
              <a:cs typeface="Segoe UI Symbol"/>
            </a:endParaRPr>
          </a:p>
          <a:p>
            <a:pPr marL="598170" marR="558165" algn="ctr">
              <a:lnSpc>
                <a:spcPts val="5160"/>
              </a:lnSpc>
              <a:spcBef>
                <a:spcPts val="530"/>
              </a:spcBef>
            </a:pPr>
            <a:r>
              <a:rPr sz="2000" spc="-5" dirty="0">
                <a:latin typeface="Segoe UI Symbol"/>
                <a:cs typeface="Segoe UI Symbol"/>
              </a:rPr>
              <a:t>Es</a:t>
            </a:r>
            <a:r>
              <a:rPr sz="2000" spc="-30" dirty="0">
                <a:latin typeface="Segoe UI Symbol"/>
                <a:cs typeface="Segoe UI Symbol"/>
              </a:rPr>
              <a:t>t</a:t>
            </a:r>
            <a:r>
              <a:rPr sz="2000" spc="-5" dirty="0">
                <a:latin typeface="Segoe UI Symbol"/>
                <a:cs typeface="Segoe UI Symbol"/>
              </a:rPr>
              <a:t>eem  </a:t>
            </a:r>
            <a:r>
              <a:rPr sz="2000" spc="-10" dirty="0">
                <a:latin typeface="Segoe UI Symbol"/>
                <a:cs typeface="Segoe UI Symbol"/>
              </a:rPr>
              <a:t>Social  Safety</a:t>
            </a:r>
            <a:endParaRPr sz="2000">
              <a:latin typeface="Segoe UI Symbol"/>
              <a:cs typeface="Segoe UI Symbol"/>
            </a:endParaRPr>
          </a:p>
          <a:p>
            <a:pPr marL="29845" algn="ctr">
              <a:lnSpc>
                <a:spcPct val="100000"/>
              </a:lnSpc>
              <a:spcBef>
                <a:spcPts val="2130"/>
              </a:spcBef>
            </a:pPr>
            <a:r>
              <a:rPr sz="2000" spc="-10" dirty="0">
                <a:latin typeface="Segoe UI Symbol"/>
                <a:cs typeface="Segoe UI Symbol"/>
              </a:rPr>
              <a:t>Physiological</a:t>
            </a:r>
            <a:endParaRPr sz="2000">
              <a:latin typeface="Segoe UI Symbol"/>
              <a:cs typeface="Segoe UI Symbo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47950" y="1087628"/>
            <a:ext cx="38569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dirty="0">
                <a:latin typeface="Segoe UI Symbol"/>
                <a:cs typeface="Segoe UI Symbol"/>
              </a:rPr>
              <a:t>Alderfer’s</a:t>
            </a:r>
            <a:r>
              <a:rPr sz="4000" i="0" spc="-35" dirty="0">
                <a:latin typeface="Segoe UI Symbol"/>
                <a:cs typeface="Segoe UI Symbol"/>
              </a:rPr>
              <a:t> </a:t>
            </a:r>
            <a:r>
              <a:rPr sz="4000" i="0" spc="20" dirty="0">
                <a:latin typeface="Segoe UI Symbol"/>
                <a:cs typeface="Segoe UI Symbol"/>
              </a:rPr>
              <a:t>Theory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4139" y="1801876"/>
            <a:ext cx="6315710" cy="33724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</a:t>
            </a:r>
            <a:r>
              <a:rPr sz="2050" i="1" spc="409" dirty="0">
                <a:solidFill>
                  <a:srgbClr val="31521D"/>
                </a:solidFill>
                <a:latin typeface="Brush Script MT"/>
                <a:cs typeface="Brush Script MT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Existence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ts val="2590"/>
              </a:lnSpc>
              <a:spcBef>
                <a:spcPts val="61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physical needs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such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as food, clothing,</a:t>
            </a:r>
            <a:r>
              <a:rPr sz="2400" spc="-31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shelter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</a:t>
            </a:r>
            <a:r>
              <a:rPr sz="2050" i="1" spc="409" dirty="0">
                <a:solidFill>
                  <a:srgbClr val="31521D"/>
                </a:solidFill>
                <a:latin typeface="Brush Script MT"/>
                <a:cs typeface="Brush Script MT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Relatedness</a:t>
            </a:r>
            <a:endParaRPr sz="2400">
              <a:latin typeface="Segoe UI Symbol"/>
              <a:cs typeface="Segoe UI Symbol"/>
            </a:endParaRPr>
          </a:p>
          <a:p>
            <a:pPr marL="652780" marR="838200" indent="-274320">
              <a:lnSpc>
                <a:spcPts val="2590"/>
              </a:lnSpc>
              <a:spcBef>
                <a:spcPts val="61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interpersonal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needs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in personal</a:t>
            </a:r>
            <a:r>
              <a:rPr sz="2400" spc="-27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professional</a:t>
            </a:r>
            <a:r>
              <a:rPr sz="2400" spc="2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settings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</a:t>
            </a:r>
            <a:r>
              <a:rPr sz="2050" i="1" spc="409" dirty="0">
                <a:solidFill>
                  <a:srgbClr val="31521D"/>
                </a:solidFill>
                <a:latin typeface="Brush Script MT"/>
                <a:cs typeface="Brush Script MT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Growth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28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needs for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personal</a:t>
            </a:r>
            <a:r>
              <a:rPr sz="2400" spc="-27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development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20289" y="1087628"/>
            <a:ext cx="45142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20" dirty="0">
                <a:latin typeface="Segoe UI Symbol"/>
                <a:cs typeface="Segoe UI Symbol"/>
              </a:rPr>
              <a:t>McClelland’s</a:t>
            </a:r>
            <a:r>
              <a:rPr sz="4000" i="0" spc="-45" dirty="0">
                <a:latin typeface="Segoe UI Symbol"/>
                <a:cs typeface="Segoe UI Symbol"/>
              </a:rPr>
              <a:t> </a:t>
            </a:r>
            <a:r>
              <a:rPr sz="4000" i="0" spc="20" dirty="0">
                <a:latin typeface="Segoe UI Symbol"/>
                <a:cs typeface="Segoe UI Symbol"/>
              </a:rPr>
              <a:t>Theory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4139" y="1990852"/>
            <a:ext cx="614426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Need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for</a:t>
            </a:r>
            <a:r>
              <a:rPr sz="2400" spc="-13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achievement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need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achieve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challenging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goals,</a:t>
            </a:r>
            <a:r>
              <a:rPr sz="2400" spc="-26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prove 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something,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sz="2400" spc="3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recognition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Need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for</a:t>
            </a:r>
            <a:r>
              <a:rPr sz="2400" spc="-13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power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need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dominate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influence</a:t>
            </a:r>
            <a:r>
              <a:rPr sz="2400" spc="-27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others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50" i="1" spc="-5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Need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for</a:t>
            </a:r>
            <a:r>
              <a:rPr sz="2400" spc="-15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affiliation</a:t>
            </a:r>
            <a:endParaRPr sz="2400">
              <a:latin typeface="Segoe UI Symbol"/>
              <a:cs typeface="Segoe UI Symbol"/>
            </a:endParaRPr>
          </a:p>
          <a:p>
            <a:pPr marL="652780" marR="693420" indent="-274320">
              <a:lnSpc>
                <a:spcPct val="100000"/>
              </a:lnSpc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need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be a </a:t>
            </a:r>
            <a:r>
              <a:rPr sz="2400" spc="10" dirty="0">
                <a:solidFill>
                  <a:srgbClr val="001F5F"/>
                </a:solidFill>
                <a:latin typeface="Segoe UI Symbol"/>
                <a:cs typeface="Segoe UI Symbol"/>
              </a:rPr>
              <a:t>part </a:t>
            </a:r>
            <a:r>
              <a:rPr sz="2400" spc="-25" dirty="0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something</a:t>
            </a:r>
            <a:r>
              <a:rPr sz="2400" spc="-33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desire social</a:t>
            </a:r>
            <a:r>
              <a:rPr sz="2400" spc="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relationships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8863" y="1087628"/>
            <a:ext cx="59950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latin typeface="Segoe UI Symbol"/>
                <a:cs typeface="Segoe UI Symbol"/>
              </a:rPr>
              <a:t>Needs </a:t>
            </a:r>
            <a:r>
              <a:rPr sz="4000" i="0" spc="25" dirty="0">
                <a:latin typeface="Segoe UI Symbol"/>
                <a:cs typeface="Segoe UI Symbol"/>
              </a:rPr>
              <a:t>Theory</a:t>
            </a:r>
            <a:r>
              <a:rPr sz="4000" i="0" spc="-85" dirty="0">
                <a:latin typeface="Segoe UI Symbol"/>
                <a:cs typeface="Segoe UI Symbol"/>
              </a:rPr>
              <a:t> </a:t>
            </a:r>
            <a:r>
              <a:rPr sz="4000" i="0" spc="-5" dirty="0">
                <a:latin typeface="Segoe UI Symbol"/>
                <a:cs typeface="Segoe UI Symbol"/>
              </a:rPr>
              <a:t>Implications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17804" indent="-274955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pc="-25" dirty="0"/>
              <a:t>Trainers </a:t>
            </a:r>
            <a:r>
              <a:rPr spc="-5" dirty="0"/>
              <a:t>should attempt </a:t>
            </a:r>
            <a:r>
              <a:rPr spc="-10" dirty="0"/>
              <a:t>to </a:t>
            </a:r>
            <a:r>
              <a:rPr spc="-5" dirty="0"/>
              <a:t>understand  learners’ </a:t>
            </a:r>
            <a:r>
              <a:rPr dirty="0"/>
              <a:t>needs, explain how training will  </a:t>
            </a:r>
            <a:r>
              <a:rPr spc="-5" dirty="0"/>
              <a:t>meet </a:t>
            </a:r>
            <a:r>
              <a:rPr dirty="0"/>
              <a:t>needs, and adapt</a:t>
            </a:r>
            <a:r>
              <a:rPr spc="-20" dirty="0"/>
              <a:t> </a:t>
            </a:r>
            <a:r>
              <a:rPr dirty="0"/>
              <a:t>training</a:t>
            </a:r>
            <a:endParaRPr sz="2050">
              <a:latin typeface="Brush Script MT"/>
              <a:cs typeface="Brush Script MT"/>
            </a:endParaRPr>
          </a:p>
          <a:p>
            <a:pPr marL="287020" marR="1109345" indent="-274955">
              <a:lnSpc>
                <a:spcPct val="100000"/>
              </a:lnSpc>
              <a:spcBef>
                <a:spcPts val="172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pc="-5" dirty="0"/>
              <a:t>If </a:t>
            </a:r>
            <a:r>
              <a:rPr spc="5" dirty="0"/>
              <a:t>certain </a:t>
            </a:r>
            <a:r>
              <a:rPr spc="-10" dirty="0"/>
              <a:t>basic </a:t>
            </a:r>
            <a:r>
              <a:rPr dirty="0"/>
              <a:t>needs </a:t>
            </a:r>
            <a:r>
              <a:rPr spc="-10" dirty="0"/>
              <a:t>are </a:t>
            </a:r>
            <a:r>
              <a:rPr dirty="0"/>
              <a:t>not </a:t>
            </a:r>
            <a:r>
              <a:rPr spc="-5" dirty="0"/>
              <a:t>met,  </a:t>
            </a:r>
            <a:r>
              <a:rPr spc="-10" dirty="0"/>
              <a:t>motivation </a:t>
            </a:r>
            <a:r>
              <a:rPr spc="-5" dirty="0"/>
              <a:t>may</a:t>
            </a:r>
            <a:r>
              <a:rPr spc="25" dirty="0"/>
              <a:t> </a:t>
            </a:r>
            <a:r>
              <a:rPr spc="-5" dirty="0"/>
              <a:t>suffer</a:t>
            </a:r>
            <a:endParaRPr sz="2050">
              <a:latin typeface="Brush Script MT"/>
              <a:cs typeface="Brush Script MT"/>
            </a:endParaRPr>
          </a:p>
          <a:p>
            <a:pPr marL="287020" marR="5080" indent="-274955">
              <a:lnSpc>
                <a:spcPct val="100000"/>
              </a:lnSpc>
              <a:spcBef>
                <a:spcPts val="173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pc="-30" dirty="0"/>
              <a:t>Training </a:t>
            </a:r>
            <a:r>
              <a:rPr spc="-5" dirty="0"/>
              <a:t>should </a:t>
            </a:r>
            <a:r>
              <a:rPr dirty="0"/>
              <a:t>not necessarily </a:t>
            </a:r>
            <a:r>
              <a:rPr spc="-5" dirty="0"/>
              <a:t>attempt </a:t>
            </a:r>
            <a:r>
              <a:rPr spc="-10" dirty="0"/>
              <a:t>to  </a:t>
            </a:r>
            <a:r>
              <a:rPr spc="-5" dirty="0"/>
              <a:t>meet </a:t>
            </a:r>
            <a:r>
              <a:rPr dirty="0"/>
              <a:t>all needs, </a:t>
            </a:r>
            <a:r>
              <a:rPr spc="-5" dirty="0"/>
              <a:t>however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817625" y="2017776"/>
            <a:ext cx="7552690" cy="3355975"/>
            <a:chOff x="817625" y="2017776"/>
            <a:chExt cx="7552690" cy="33559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625" y="2017776"/>
              <a:ext cx="7552182" cy="3355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1643" y="2362200"/>
              <a:ext cx="6863613" cy="2667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17193" y="2317750"/>
              <a:ext cx="6953250" cy="2755900"/>
            </a:xfrm>
            <a:custGeom>
              <a:avLst/>
              <a:gdLst/>
              <a:ahLst/>
              <a:cxnLst/>
              <a:rect l="l" t="t" r="r" b="b"/>
              <a:pathLst>
                <a:path w="6953250" h="2755900">
                  <a:moveTo>
                    <a:pt x="487832" y="0"/>
                  </a:moveTo>
                  <a:lnTo>
                    <a:pt x="6952894" y="0"/>
                  </a:lnTo>
                  <a:lnTo>
                    <a:pt x="6952894" y="2268093"/>
                  </a:lnTo>
                  <a:lnTo>
                    <a:pt x="6950354" y="2317115"/>
                  </a:lnTo>
                  <a:lnTo>
                    <a:pt x="6942861" y="2365502"/>
                  </a:lnTo>
                  <a:lnTo>
                    <a:pt x="6931050" y="2412238"/>
                  </a:lnTo>
                  <a:lnTo>
                    <a:pt x="6914413" y="2457323"/>
                  </a:lnTo>
                  <a:lnTo>
                    <a:pt x="6893966" y="2500122"/>
                  </a:lnTo>
                  <a:lnTo>
                    <a:pt x="6869455" y="2540254"/>
                  </a:lnTo>
                  <a:lnTo>
                    <a:pt x="6841134" y="2578227"/>
                  </a:lnTo>
                  <a:lnTo>
                    <a:pt x="6809638" y="2612898"/>
                  </a:lnTo>
                  <a:lnTo>
                    <a:pt x="6774840" y="2644140"/>
                  </a:lnTo>
                  <a:lnTo>
                    <a:pt x="6737375" y="2672461"/>
                  </a:lnTo>
                  <a:lnTo>
                    <a:pt x="6697116" y="2696972"/>
                  </a:lnTo>
                  <a:lnTo>
                    <a:pt x="6654317" y="2717546"/>
                  </a:lnTo>
                  <a:lnTo>
                    <a:pt x="6609232" y="2734183"/>
                  </a:lnTo>
                  <a:lnTo>
                    <a:pt x="6562369" y="2745994"/>
                  </a:lnTo>
                  <a:lnTo>
                    <a:pt x="6513601" y="2753360"/>
                  </a:lnTo>
                  <a:lnTo>
                    <a:pt x="6465087" y="2755900"/>
                  </a:lnTo>
                  <a:lnTo>
                    <a:pt x="0" y="2755900"/>
                  </a:lnTo>
                  <a:lnTo>
                    <a:pt x="0" y="487807"/>
                  </a:lnTo>
                  <a:lnTo>
                    <a:pt x="2565" y="439165"/>
                  </a:lnTo>
                  <a:lnTo>
                    <a:pt x="9956" y="390525"/>
                  </a:lnTo>
                  <a:lnTo>
                    <a:pt x="21780" y="343662"/>
                  </a:lnTo>
                  <a:lnTo>
                    <a:pt x="38392" y="298576"/>
                  </a:lnTo>
                  <a:lnTo>
                    <a:pt x="58915" y="255777"/>
                  </a:lnTo>
                  <a:lnTo>
                    <a:pt x="83451" y="215519"/>
                  </a:lnTo>
                  <a:lnTo>
                    <a:pt x="111734" y="178053"/>
                  </a:lnTo>
                  <a:lnTo>
                    <a:pt x="143154" y="143128"/>
                  </a:lnTo>
                  <a:lnTo>
                    <a:pt x="178079" y="111760"/>
                  </a:lnTo>
                  <a:lnTo>
                    <a:pt x="215544" y="83438"/>
                  </a:lnTo>
                  <a:lnTo>
                    <a:pt x="255803" y="58927"/>
                  </a:lnTo>
                  <a:lnTo>
                    <a:pt x="298602" y="38353"/>
                  </a:lnTo>
                  <a:lnTo>
                    <a:pt x="343687" y="21716"/>
                  </a:lnTo>
                  <a:lnTo>
                    <a:pt x="390423" y="9905"/>
                  </a:lnTo>
                  <a:lnTo>
                    <a:pt x="439191" y="2539"/>
                  </a:lnTo>
                  <a:lnTo>
                    <a:pt x="487832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71166" y="1331467"/>
            <a:ext cx="42132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latin typeface="Segoe UI Symbol"/>
                <a:cs typeface="Segoe UI Symbol"/>
              </a:rPr>
              <a:t>Expectancy</a:t>
            </a:r>
            <a:r>
              <a:rPr sz="4000" i="0" spc="-40" dirty="0">
                <a:latin typeface="Segoe UI Symbol"/>
                <a:cs typeface="Segoe UI Symbol"/>
              </a:rPr>
              <a:t> </a:t>
            </a:r>
            <a:r>
              <a:rPr sz="4000" i="0" spc="25" dirty="0">
                <a:latin typeface="Segoe UI Symbol"/>
                <a:cs typeface="Segoe UI Symbol"/>
              </a:rPr>
              <a:t>Theory</a:t>
            </a:r>
            <a:endParaRPr sz="40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71166" y="1087628"/>
            <a:ext cx="42132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latin typeface="Segoe UI Symbol"/>
                <a:cs typeface="Segoe UI Symbol"/>
              </a:rPr>
              <a:t>Expectancy</a:t>
            </a:r>
            <a:r>
              <a:rPr sz="4000" i="0" spc="-40" dirty="0">
                <a:latin typeface="Segoe UI Symbol"/>
                <a:cs typeface="Segoe UI Symbol"/>
              </a:rPr>
              <a:t> </a:t>
            </a:r>
            <a:r>
              <a:rPr sz="4000" i="0" spc="25" dirty="0">
                <a:latin typeface="Segoe UI Symbol"/>
                <a:cs typeface="Segoe UI Symbol"/>
              </a:rPr>
              <a:t>Theory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4139" y="1838451"/>
            <a:ext cx="5829300" cy="32448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Based on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this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model,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trainers</a:t>
            </a:r>
            <a:r>
              <a:rPr sz="2400" spc="-10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should:</a:t>
            </a:r>
            <a:endParaRPr sz="2400">
              <a:latin typeface="Segoe UI Symbol"/>
              <a:cs typeface="Segoe UI Symbol"/>
            </a:endParaRPr>
          </a:p>
          <a:p>
            <a:pPr marL="652780" marR="237490" indent="-274320">
              <a:lnSpc>
                <a:spcPct val="100000"/>
              </a:lnSpc>
              <a:spcBef>
                <a:spcPts val="57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ensure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trainees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are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confident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in</a:t>
            </a:r>
            <a:r>
              <a:rPr sz="2400" spc="-31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their  ability</a:t>
            </a:r>
            <a:r>
              <a:rPr sz="2400" spc="1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(expectancy)</a:t>
            </a:r>
            <a:endParaRPr sz="2400">
              <a:latin typeface="Segoe UI Symbol"/>
              <a:cs typeface="Segoe UI Symbol"/>
            </a:endParaRPr>
          </a:p>
          <a:p>
            <a:pPr marL="652780" marR="684530" indent="-274320">
              <a:lnSpc>
                <a:spcPct val="100000"/>
              </a:lnSpc>
              <a:spcBef>
                <a:spcPts val="57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provide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communicate</a:t>
            </a:r>
            <a:r>
              <a:rPr sz="2400" spc="-28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valued  rewards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 (valence)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  <a:spcBef>
                <a:spcPts val="580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ensure valued rewards are received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if 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trainees successfully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learn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sz="2400" spc="-7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transfer 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(instrumentality)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7127" y="1201166"/>
            <a:ext cx="48228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80" dirty="0">
                <a:latin typeface="Segoe UI Symbol"/>
                <a:cs typeface="Segoe UI Symbol"/>
              </a:rPr>
              <a:t>Two </a:t>
            </a:r>
            <a:r>
              <a:rPr sz="4000" i="0" spc="-45" dirty="0">
                <a:latin typeface="Segoe UI Symbol"/>
                <a:cs typeface="Segoe UI Symbol"/>
              </a:rPr>
              <a:t>Types </a:t>
            </a:r>
            <a:r>
              <a:rPr sz="4000" i="0" spc="-35" dirty="0">
                <a:latin typeface="Segoe UI Symbol"/>
                <a:cs typeface="Segoe UI Symbol"/>
              </a:rPr>
              <a:t>of</a:t>
            </a:r>
            <a:r>
              <a:rPr sz="4000" i="0" spc="65" dirty="0">
                <a:latin typeface="Segoe UI Symbol"/>
                <a:cs typeface="Segoe UI Symbol"/>
              </a:rPr>
              <a:t> </a:t>
            </a:r>
            <a:r>
              <a:rPr sz="4000" i="0" spc="-45" dirty="0">
                <a:latin typeface="Segoe UI Symbol"/>
                <a:cs typeface="Segoe UI Symbol"/>
              </a:rPr>
              <a:t>Transfer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35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5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0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0" dirty="0"/>
              <a:t> </a:t>
            </a:r>
            <a:r>
              <a:rPr spc="-5" dirty="0"/>
              <a:t>consent</a:t>
            </a:r>
            <a:r>
              <a:rPr spc="30" dirty="0"/>
              <a:t> </a:t>
            </a:r>
            <a:r>
              <a:rPr spc="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3491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pc="-5" dirty="0"/>
              <a:t>Generalization refers </a:t>
            </a:r>
            <a:r>
              <a:rPr spc="-10" dirty="0"/>
              <a:t>to </a:t>
            </a:r>
            <a:r>
              <a:rPr dirty="0"/>
              <a:t>applying what was  </a:t>
            </a:r>
            <a:r>
              <a:rPr spc="-5" dirty="0"/>
              <a:t>learned </a:t>
            </a:r>
            <a:r>
              <a:rPr spc="-10" dirty="0"/>
              <a:t>to </a:t>
            </a:r>
            <a:r>
              <a:rPr spc="-5" dirty="0"/>
              <a:t>situations </a:t>
            </a:r>
            <a:r>
              <a:rPr dirty="0"/>
              <a:t>that </a:t>
            </a:r>
            <a:r>
              <a:rPr spc="-10" dirty="0"/>
              <a:t>are </a:t>
            </a:r>
            <a:r>
              <a:rPr spc="-5" dirty="0"/>
              <a:t>similar </a:t>
            </a:r>
            <a:r>
              <a:rPr dirty="0"/>
              <a:t>but not  </a:t>
            </a:r>
            <a:r>
              <a:rPr spc="-5" dirty="0"/>
              <a:t>identical </a:t>
            </a:r>
            <a:r>
              <a:rPr spc="-10" dirty="0"/>
              <a:t>to </a:t>
            </a:r>
            <a:r>
              <a:rPr dirty="0"/>
              <a:t>those </a:t>
            </a:r>
            <a:r>
              <a:rPr spc="-5" dirty="0"/>
              <a:t>in</a:t>
            </a:r>
            <a:r>
              <a:rPr spc="35" dirty="0"/>
              <a:t> </a:t>
            </a:r>
            <a:r>
              <a:rPr dirty="0"/>
              <a:t>training</a:t>
            </a:r>
            <a:endParaRPr sz="2050">
              <a:latin typeface="Brush Script MT"/>
              <a:cs typeface="Brush Script MT"/>
            </a:endParaRPr>
          </a:p>
          <a:p>
            <a:pPr marL="287020" marR="301625" indent="-274955">
              <a:lnSpc>
                <a:spcPct val="100000"/>
              </a:lnSpc>
              <a:spcBef>
                <a:spcPts val="208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pc="-5" dirty="0"/>
              <a:t>Maintenance refers </a:t>
            </a:r>
            <a:r>
              <a:rPr spc="-15" dirty="0"/>
              <a:t>to </a:t>
            </a:r>
            <a:r>
              <a:rPr dirty="0"/>
              <a:t>trainees continuing  </a:t>
            </a:r>
            <a:r>
              <a:rPr spc="-10" dirty="0"/>
              <a:t>to </a:t>
            </a:r>
            <a:r>
              <a:rPr dirty="0"/>
              <a:t>use what they </a:t>
            </a:r>
            <a:r>
              <a:rPr spc="-5" dirty="0"/>
              <a:t>learned over</a:t>
            </a:r>
            <a:r>
              <a:rPr spc="15" dirty="0"/>
              <a:t> </a:t>
            </a:r>
            <a:r>
              <a:rPr dirty="0"/>
              <a:t>time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3401" y="1087628"/>
            <a:ext cx="50082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latin typeface="Segoe UI Symbol"/>
                <a:cs typeface="Segoe UI Symbol"/>
              </a:rPr>
              <a:t>Adult Learning</a:t>
            </a:r>
            <a:r>
              <a:rPr sz="4000" i="0" spc="-65" dirty="0">
                <a:latin typeface="Segoe UI Symbol"/>
                <a:cs typeface="Segoe UI Symbol"/>
              </a:rPr>
              <a:t> </a:t>
            </a:r>
            <a:r>
              <a:rPr sz="4000" i="0" spc="25" dirty="0">
                <a:latin typeface="Segoe UI Symbol"/>
                <a:cs typeface="Segoe UI Symbol"/>
              </a:rPr>
              <a:t>Theory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4139" y="1838451"/>
            <a:ext cx="6174740" cy="33178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Adults have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 need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know</a:t>
            </a:r>
            <a:r>
              <a:rPr sz="2400" spc="-12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“why”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Adults have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 need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be</a:t>
            </a:r>
            <a:r>
              <a:rPr sz="2400" spc="-13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 Symbol"/>
                <a:cs typeface="Segoe UI Symbol"/>
              </a:rPr>
              <a:t>self-directed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Adults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bring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more </a:t>
            </a:r>
            <a:r>
              <a:rPr sz="2400" spc="-20" dirty="0">
                <a:solidFill>
                  <a:srgbClr val="001F5F"/>
                </a:solidFill>
                <a:latin typeface="Segoe UI Symbol"/>
                <a:cs typeface="Segoe UI Symbol"/>
              </a:rPr>
              <a:t>work-related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experiences 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r>
              <a:rPr sz="2400" spc="3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situation</a:t>
            </a:r>
            <a:endParaRPr sz="2400">
              <a:latin typeface="Segoe UI Symbol"/>
              <a:cs typeface="Segoe UI Symbol"/>
            </a:endParaRPr>
          </a:p>
          <a:p>
            <a:pPr marL="287020" marR="396240" indent="-274955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Adults enter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experience with a 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problem-centered</a:t>
            </a:r>
            <a:r>
              <a:rPr sz="2400" spc="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approach</a:t>
            </a:r>
            <a:endParaRPr sz="2400">
              <a:latin typeface="Segoe UI Symbol"/>
              <a:cs typeface="Segoe UI Symbol"/>
            </a:endParaRPr>
          </a:p>
          <a:p>
            <a:pPr marL="287020" marR="713740" indent="-274955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Adults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are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extrinsically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intrinsically 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motivated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99616" y="1087628"/>
            <a:ext cx="61556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latin typeface="Segoe UI Symbol"/>
                <a:cs typeface="Segoe UI Symbol"/>
              </a:rPr>
              <a:t>Adult Learning</a:t>
            </a:r>
            <a:r>
              <a:rPr sz="4000" i="0" spc="-60" dirty="0">
                <a:latin typeface="Segoe UI Symbol"/>
                <a:cs typeface="Segoe UI Symbol"/>
              </a:rPr>
              <a:t> </a:t>
            </a:r>
            <a:r>
              <a:rPr sz="4000" i="0" spc="-5" dirty="0">
                <a:latin typeface="Segoe UI Symbol"/>
                <a:cs typeface="Segoe UI Symbol"/>
              </a:rPr>
              <a:t>Implications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50339" y="1990851"/>
            <a:ext cx="5875020" cy="29521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Mutual planning and</a:t>
            </a:r>
            <a:r>
              <a:rPr sz="2400" spc="-11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collaboration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Use learner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experiences for examples and 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applications</a:t>
            </a:r>
            <a:endParaRPr sz="2400">
              <a:latin typeface="Segoe UI Symbol"/>
              <a:cs typeface="Segoe UI Symbol"/>
            </a:endParaRPr>
          </a:p>
          <a:p>
            <a:pPr marL="287020" marR="421005" indent="-274955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Develop instruction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based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on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learners’ 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interests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sz="2400" spc="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competencies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Provide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opportunities for</a:t>
            </a:r>
            <a:r>
              <a:rPr sz="2400" spc="-6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application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Ensure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is problem</a:t>
            </a:r>
            <a:r>
              <a:rPr sz="2400" spc="-11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centered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5727" y="1258824"/>
            <a:ext cx="689038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3840" algn="l"/>
              </a:tabLst>
            </a:pPr>
            <a:r>
              <a:rPr sz="4000" i="0" spc="-5" dirty="0">
                <a:latin typeface="Segoe UI Symbol"/>
                <a:cs typeface="Segoe UI Symbol"/>
              </a:rPr>
              <a:t>Information	</a:t>
            </a:r>
            <a:r>
              <a:rPr sz="4000" i="0" spc="-10" dirty="0">
                <a:latin typeface="Segoe UI Symbol"/>
                <a:cs typeface="Segoe UI Symbol"/>
              </a:rPr>
              <a:t>Processing</a:t>
            </a:r>
            <a:r>
              <a:rPr sz="4000" i="0" spc="-50" dirty="0">
                <a:latin typeface="Segoe UI Symbol"/>
                <a:cs typeface="Segoe UI Symbol"/>
              </a:rPr>
              <a:t> </a:t>
            </a:r>
            <a:r>
              <a:rPr sz="4000" i="0" spc="25" dirty="0">
                <a:latin typeface="Segoe UI Symbol"/>
                <a:cs typeface="Segoe UI Symbol"/>
              </a:rPr>
              <a:t>Theory</a:t>
            </a:r>
            <a:endParaRPr sz="4000">
              <a:latin typeface="Segoe UI Symbol"/>
              <a:cs typeface="Segoe UI Symbo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9941" y="4792216"/>
            <a:ext cx="6972300" cy="20657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3365" y="2286000"/>
            <a:ext cx="6944906" cy="25146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66188" y="1087628"/>
            <a:ext cx="46228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latin typeface="Segoe UI Symbol"/>
                <a:cs typeface="Segoe UI Symbol"/>
              </a:rPr>
              <a:t>Closed </a:t>
            </a:r>
            <a:r>
              <a:rPr sz="4000" i="0" spc="-130" dirty="0">
                <a:latin typeface="Segoe UI Symbol"/>
                <a:cs typeface="Segoe UI Symbol"/>
              </a:rPr>
              <a:t>v. </a:t>
            </a:r>
            <a:r>
              <a:rPr sz="4000" i="0" dirty="0">
                <a:latin typeface="Segoe UI Symbol"/>
                <a:cs typeface="Segoe UI Symbol"/>
              </a:rPr>
              <a:t>Open</a:t>
            </a:r>
            <a:r>
              <a:rPr sz="4000" i="0" spc="55" dirty="0">
                <a:latin typeface="Segoe UI Symbol"/>
                <a:cs typeface="Segoe UI Symbol"/>
              </a:rPr>
              <a:t> </a:t>
            </a:r>
            <a:r>
              <a:rPr sz="4000" i="0" spc="-5" dirty="0">
                <a:latin typeface="Segoe UI Symbol"/>
                <a:cs typeface="Segoe UI Symbol"/>
              </a:rPr>
              <a:t>Skills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50339" y="1911603"/>
            <a:ext cx="6184265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30" dirty="0">
                <a:solidFill>
                  <a:srgbClr val="001F5F"/>
                </a:solidFill>
                <a:latin typeface="Segoe UI Symbol"/>
                <a:cs typeface="Segoe UI Symbol"/>
              </a:rPr>
              <a:t>Transfer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can be enhanced by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understanding 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 type </a:t>
            </a:r>
            <a:r>
              <a:rPr sz="2400" spc="-20" dirty="0">
                <a:solidFill>
                  <a:srgbClr val="001F5F"/>
                </a:solidFill>
                <a:latin typeface="Segoe UI Symbol"/>
                <a:cs typeface="Segoe UI Symbol"/>
              </a:rPr>
              <a:t>of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skill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Closed</a:t>
            </a:r>
            <a:r>
              <a:rPr sz="2400" spc="-14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Skills</a:t>
            </a:r>
            <a:endParaRPr sz="2400">
              <a:latin typeface="Segoe UI Symbol"/>
              <a:cs typeface="Segoe UI Symbol"/>
            </a:endParaRPr>
          </a:p>
          <a:p>
            <a:pPr marL="652780" marR="337820" indent="-274320">
              <a:lnSpc>
                <a:spcPct val="100000"/>
              </a:lnSpc>
              <a:spcBef>
                <a:spcPts val="575"/>
              </a:spcBef>
              <a:buSzPct val="85416"/>
              <a:buFont typeface="Courier New"/>
              <a:buChar char="o"/>
              <a:tabLst>
                <a:tab pos="653415" algn="l"/>
              </a:tabLst>
            </a:pP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Involve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responding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predictable  situations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with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standardized</a:t>
            </a:r>
            <a:r>
              <a:rPr sz="2400" spc="-2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responses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Open</a:t>
            </a:r>
            <a:r>
              <a:rPr sz="2400" spc="-14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Skills</a:t>
            </a:r>
            <a:endParaRPr sz="2400">
              <a:latin typeface="Segoe UI Symbol"/>
              <a:cs typeface="Segoe UI Symbol"/>
            </a:endParaRPr>
          </a:p>
          <a:p>
            <a:pPr marL="652780" marR="86360" indent="-274320">
              <a:lnSpc>
                <a:spcPct val="100000"/>
              </a:lnSpc>
              <a:spcBef>
                <a:spcPts val="575"/>
              </a:spcBef>
              <a:buSzPct val="85416"/>
              <a:buFont typeface="Courier New"/>
              <a:buChar char="o"/>
              <a:tabLst>
                <a:tab pos="653415" algn="l"/>
              </a:tabLst>
            </a:pP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Involve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responding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variable situations 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with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adaptive</a:t>
            </a:r>
            <a:r>
              <a:rPr sz="2400" spc="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responses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82873" y="1087628"/>
            <a:ext cx="27882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latin typeface="Segoe UI Symbol"/>
                <a:cs typeface="Segoe UI Symbol"/>
              </a:rPr>
              <a:t>Closed</a:t>
            </a:r>
            <a:r>
              <a:rPr sz="4000" i="0" spc="-75" dirty="0">
                <a:latin typeface="Segoe UI Symbol"/>
                <a:cs typeface="Segoe UI Symbol"/>
              </a:rPr>
              <a:t> </a:t>
            </a:r>
            <a:r>
              <a:rPr sz="4000" i="0" spc="-5" dirty="0">
                <a:latin typeface="Segoe UI Symbol"/>
                <a:cs typeface="Segoe UI Symbol"/>
              </a:rPr>
              <a:t>Skills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50339" y="1838451"/>
            <a:ext cx="5481955" cy="25863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Promoting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transfer for closed</a:t>
            </a:r>
            <a:r>
              <a:rPr sz="2400" spc="-13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skills: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provide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detailed checklists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</a:t>
            </a:r>
            <a:r>
              <a:rPr sz="2400" spc="-34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follow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provide high-fidelity</a:t>
            </a:r>
            <a:r>
              <a:rPr sz="2400" spc="-25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practice</a:t>
            </a:r>
            <a:endParaRPr sz="2400">
              <a:latin typeface="Segoe UI Symbol"/>
              <a:cs typeface="Segoe UI Symbol"/>
            </a:endParaRPr>
          </a:p>
          <a:p>
            <a:pPr marL="652780" marR="407670" indent="-274320">
              <a:lnSpc>
                <a:spcPct val="100000"/>
              </a:lnSpc>
              <a:spcBef>
                <a:spcPts val="580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shape favorable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attitudes</a:t>
            </a:r>
            <a:r>
              <a:rPr sz="2400" spc="-31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toward 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compliance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15" dirty="0">
                <a:solidFill>
                  <a:srgbClr val="001F5F"/>
                </a:solidFill>
                <a:latin typeface="Segoe UI Symbol"/>
                <a:cs typeface="Segoe UI Symbol"/>
              </a:rPr>
              <a:t>reward</a:t>
            </a:r>
            <a:r>
              <a:rPr sz="2400" spc="-29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compliance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23844" y="1087628"/>
            <a:ext cx="25069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dirty="0">
                <a:latin typeface="Segoe UI Symbol"/>
                <a:cs typeface="Segoe UI Symbol"/>
              </a:rPr>
              <a:t>Open</a:t>
            </a:r>
            <a:r>
              <a:rPr sz="4000" i="0" spc="-85" dirty="0">
                <a:latin typeface="Segoe UI Symbol"/>
                <a:cs typeface="Segoe UI Symbol"/>
              </a:rPr>
              <a:t> </a:t>
            </a:r>
            <a:r>
              <a:rPr sz="4000" i="0" spc="-5" dirty="0">
                <a:latin typeface="Segoe UI Symbol"/>
                <a:cs typeface="Segoe UI Symbol"/>
              </a:rPr>
              <a:t>Skills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50339" y="1838451"/>
            <a:ext cx="6035040" cy="29521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Promoting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transfer for open</a:t>
            </a:r>
            <a:r>
              <a:rPr sz="2400" spc="-114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skills: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teach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general</a:t>
            </a:r>
            <a:r>
              <a:rPr sz="2400" spc="-28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principles</a:t>
            </a:r>
            <a:endParaRPr sz="2400">
              <a:latin typeface="Segoe UI Symbol"/>
              <a:cs typeface="Segoe UI Symbol"/>
            </a:endParaRPr>
          </a:p>
          <a:p>
            <a:pPr marL="652780" marR="960755" indent="-274320">
              <a:lnSpc>
                <a:spcPct val="100000"/>
              </a:lnSpc>
              <a:spcBef>
                <a:spcPts val="57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shape favorable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attitudes</a:t>
            </a:r>
            <a:r>
              <a:rPr sz="2400" spc="-31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toward 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experimentation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  <a:spcBef>
                <a:spcPts val="580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allow trainees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spc="-15" dirty="0">
                <a:solidFill>
                  <a:srgbClr val="001F5F"/>
                </a:solidFill>
                <a:latin typeface="Segoe UI Symbol"/>
                <a:cs typeface="Segoe UI Symbol"/>
              </a:rPr>
              <a:t>make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mistakes</a:t>
            </a:r>
            <a:r>
              <a:rPr sz="2400" spc="-33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without  fear </a:t>
            </a:r>
            <a:r>
              <a:rPr sz="2400" spc="-25" dirty="0">
                <a:solidFill>
                  <a:srgbClr val="001F5F"/>
                </a:solidFill>
                <a:latin typeface="Segoe UI Symbol"/>
                <a:cs typeface="Segoe UI Symbol"/>
              </a:rPr>
              <a:t>of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punishment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provide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rewards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for</a:t>
            </a:r>
            <a:r>
              <a:rPr sz="2400" spc="-254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experimentation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9125" y="1087628"/>
            <a:ext cx="63760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37050" algn="l"/>
              </a:tabLst>
            </a:pPr>
            <a:r>
              <a:rPr sz="4000" i="0" dirty="0">
                <a:latin typeface="Segoe UI Symbol"/>
                <a:cs typeface="Segoe UI Symbol"/>
              </a:rPr>
              <a:t>Theo</a:t>
            </a:r>
            <a:r>
              <a:rPr sz="4000" i="0" spc="150" dirty="0">
                <a:latin typeface="Segoe UI Symbol"/>
                <a:cs typeface="Segoe UI Symbol"/>
              </a:rPr>
              <a:t>r</a:t>
            </a:r>
            <a:r>
              <a:rPr sz="4000" i="0" dirty="0">
                <a:latin typeface="Segoe UI Symbol"/>
                <a:cs typeface="Segoe UI Symbol"/>
              </a:rPr>
              <a:t>y </a:t>
            </a:r>
            <a:r>
              <a:rPr sz="4000" i="0" spc="-70" dirty="0">
                <a:latin typeface="Segoe UI Symbol"/>
                <a:cs typeface="Segoe UI Symbol"/>
              </a:rPr>
              <a:t>o</a:t>
            </a:r>
            <a:r>
              <a:rPr sz="4000" i="0" dirty="0">
                <a:latin typeface="Segoe UI Symbol"/>
                <a:cs typeface="Segoe UI Symbol"/>
              </a:rPr>
              <a:t>f </a:t>
            </a:r>
            <a:r>
              <a:rPr sz="4000" i="0" spc="-5" dirty="0">
                <a:latin typeface="Segoe UI Symbol"/>
                <a:cs typeface="Segoe UI Symbol"/>
              </a:rPr>
              <a:t>Identica</a:t>
            </a:r>
            <a:r>
              <a:rPr sz="4000" i="0" dirty="0">
                <a:latin typeface="Segoe UI Symbol"/>
                <a:cs typeface="Segoe UI Symbol"/>
              </a:rPr>
              <a:t>l	Elements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50339" y="1987803"/>
            <a:ext cx="6024880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41275" indent="-274955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30" dirty="0">
                <a:solidFill>
                  <a:srgbClr val="001F5F"/>
                </a:solidFill>
                <a:latin typeface="Segoe UI Symbol"/>
                <a:cs typeface="Segoe UI Symbol"/>
              </a:rPr>
              <a:t>Transfer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will be maximized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when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tasks,  materials,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 equipment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in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are 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similar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work</a:t>
            </a:r>
            <a:r>
              <a:rPr sz="2400" spc="3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environment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  <a:spcBef>
                <a:spcPts val="230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Identical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elements </a:t>
            </a:r>
            <a:r>
              <a:rPr sz="2400" spc="-15" dirty="0">
                <a:solidFill>
                  <a:srgbClr val="001F5F"/>
                </a:solidFill>
                <a:latin typeface="Segoe UI Symbol"/>
                <a:cs typeface="Segoe UI Symbol"/>
              </a:rPr>
              <a:t>are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particularly  </a:t>
            </a:r>
            <a:r>
              <a:rPr sz="2400" spc="5" dirty="0">
                <a:solidFill>
                  <a:srgbClr val="001F5F"/>
                </a:solidFill>
                <a:latin typeface="Segoe UI Symbol"/>
                <a:cs typeface="Segoe UI Symbol"/>
              </a:rPr>
              <a:t>important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for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promoting </a:t>
            </a:r>
            <a:r>
              <a:rPr sz="2400" dirty="0">
                <a:solidFill>
                  <a:srgbClr val="660033"/>
                </a:solidFill>
                <a:latin typeface="Segoe UI Symbol"/>
                <a:cs typeface="Segoe UI Symbol"/>
              </a:rPr>
              <a:t>near </a:t>
            </a:r>
            <a:r>
              <a:rPr sz="2400" spc="-25" dirty="0">
                <a:solidFill>
                  <a:srgbClr val="660033"/>
                </a:solidFill>
                <a:latin typeface="Segoe UI Symbol"/>
                <a:cs typeface="Segoe UI Symbol"/>
              </a:rPr>
              <a:t>transfer</a:t>
            </a:r>
            <a:r>
              <a:rPr sz="2400" spc="-25" dirty="0">
                <a:solidFill>
                  <a:srgbClr val="001F5F"/>
                </a:solidFill>
                <a:latin typeface="Segoe UI Symbol"/>
                <a:cs typeface="Segoe UI Symbol"/>
              </a:rPr>
              <a:t>, 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applying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learned capabilities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exactly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 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work</a:t>
            </a:r>
            <a:r>
              <a:rPr sz="2400" spc="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situation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34717" y="1087628"/>
            <a:ext cx="52863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20" dirty="0">
                <a:latin typeface="Segoe UI Symbol"/>
                <a:cs typeface="Segoe UI Symbol"/>
              </a:rPr>
              <a:t>Stimulus</a:t>
            </a:r>
            <a:r>
              <a:rPr sz="4000" i="0" spc="-35" dirty="0">
                <a:latin typeface="Segoe UI Symbol"/>
                <a:cs typeface="Segoe UI Symbol"/>
              </a:rPr>
              <a:t> </a:t>
            </a:r>
            <a:r>
              <a:rPr sz="4000" i="0" spc="-5" dirty="0">
                <a:latin typeface="Segoe UI Symbol"/>
                <a:cs typeface="Segoe UI Symbol"/>
              </a:rPr>
              <a:t>Generalization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50339" y="1911603"/>
            <a:ext cx="5770245" cy="320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30" dirty="0">
                <a:solidFill>
                  <a:srgbClr val="001F5F"/>
                </a:solidFill>
                <a:latin typeface="Segoe UI Symbol"/>
                <a:cs typeface="Segoe UI Symbol"/>
              </a:rPr>
              <a:t>Transfer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enhanced when the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most  </a:t>
            </a:r>
            <a:r>
              <a:rPr sz="2400" spc="5" dirty="0">
                <a:solidFill>
                  <a:srgbClr val="001F5F"/>
                </a:solidFill>
                <a:latin typeface="Segoe UI Symbol"/>
                <a:cs typeface="Segoe UI Symbol"/>
              </a:rPr>
              <a:t>important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features,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or general</a:t>
            </a:r>
            <a:r>
              <a:rPr sz="2400" spc="-5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principles, 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are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emphasized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during</a:t>
            </a:r>
            <a:r>
              <a:rPr sz="2400" spc="1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  <a:p>
            <a:pPr marL="287020" marR="18415" indent="-274955">
              <a:lnSpc>
                <a:spcPct val="100000"/>
              </a:lnSpc>
              <a:spcBef>
                <a:spcPts val="2014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stimulus generalization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approach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is  appropriate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promote </a:t>
            </a:r>
            <a:r>
              <a:rPr sz="2400" dirty="0">
                <a:solidFill>
                  <a:srgbClr val="660033"/>
                </a:solidFill>
                <a:latin typeface="Segoe UI Symbol"/>
                <a:cs typeface="Segoe UI Symbol"/>
              </a:rPr>
              <a:t>far </a:t>
            </a:r>
            <a:r>
              <a:rPr sz="2400" spc="-25" dirty="0">
                <a:solidFill>
                  <a:srgbClr val="660033"/>
                </a:solidFill>
                <a:latin typeface="Segoe UI Symbol"/>
                <a:cs typeface="Segoe UI Symbol"/>
              </a:rPr>
              <a:t>transfer</a:t>
            </a:r>
            <a:r>
              <a:rPr sz="2400" spc="-25" dirty="0">
                <a:solidFill>
                  <a:srgbClr val="001F5F"/>
                </a:solidFill>
                <a:latin typeface="Segoe UI Symbol"/>
                <a:cs typeface="Segoe UI Symbol"/>
              </a:rPr>
              <a:t>, 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applying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learned capabilities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work  environment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when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it is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not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identical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08938" y="1087628"/>
            <a:ext cx="63379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10" dirty="0">
                <a:latin typeface="Segoe UI Symbol"/>
                <a:cs typeface="Segoe UI Symbol"/>
              </a:rPr>
              <a:t>Cognitive </a:t>
            </a:r>
            <a:r>
              <a:rPr sz="4000" i="0" spc="20" dirty="0">
                <a:latin typeface="Segoe UI Symbol"/>
                <a:cs typeface="Segoe UI Symbol"/>
              </a:rPr>
              <a:t>Theory </a:t>
            </a:r>
            <a:r>
              <a:rPr sz="4000" i="0" spc="-35" dirty="0">
                <a:latin typeface="Segoe UI Symbol"/>
                <a:cs typeface="Segoe UI Symbol"/>
              </a:rPr>
              <a:t>of</a:t>
            </a:r>
            <a:r>
              <a:rPr sz="4000" i="0" spc="-30" dirty="0">
                <a:latin typeface="Segoe UI Symbol"/>
                <a:cs typeface="Segoe UI Symbol"/>
              </a:rPr>
              <a:t> </a:t>
            </a:r>
            <a:r>
              <a:rPr sz="4000" i="0" spc="-45" dirty="0">
                <a:latin typeface="Segoe UI Symbol"/>
                <a:cs typeface="Segoe UI Symbol"/>
              </a:rPr>
              <a:t>Transfer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851" rIns="0" bIns="0" rtlCol="0">
            <a:spAutoFit/>
          </a:bodyPr>
          <a:lstStyle/>
          <a:p>
            <a:pPr marL="363220" marR="116205" indent="-274955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pc="-30" dirty="0"/>
              <a:t>Transfer </a:t>
            </a:r>
            <a:r>
              <a:rPr dirty="0"/>
              <a:t>depends on a </a:t>
            </a:r>
            <a:r>
              <a:rPr spc="-15" dirty="0"/>
              <a:t>trainee’s </a:t>
            </a:r>
            <a:r>
              <a:rPr dirty="0"/>
              <a:t>ability </a:t>
            </a:r>
            <a:r>
              <a:rPr spc="-10" dirty="0"/>
              <a:t>to  retrieve </a:t>
            </a:r>
            <a:r>
              <a:rPr spc="-5" dirty="0"/>
              <a:t>learned</a:t>
            </a:r>
            <a:r>
              <a:rPr spc="20" dirty="0"/>
              <a:t> </a:t>
            </a:r>
            <a:r>
              <a:rPr spc="-5" dirty="0"/>
              <a:t>capabilities</a:t>
            </a:r>
            <a:endParaRPr sz="2050">
              <a:latin typeface="Brush Script MT"/>
              <a:cs typeface="Brush Script MT"/>
            </a:endParaRPr>
          </a:p>
          <a:p>
            <a:pPr marL="363220" marR="5080" indent="-274955">
              <a:lnSpc>
                <a:spcPct val="100000"/>
              </a:lnSpc>
              <a:spcBef>
                <a:spcPts val="216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Meaningful </a:t>
            </a:r>
            <a:r>
              <a:rPr spc="-5" dirty="0"/>
              <a:t>material </a:t>
            </a:r>
            <a:r>
              <a:rPr dirty="0"/>
              <a:t>and coding </a:t>
            </a:r>
            <a:r>
              <a:rPr spc="-5" dirty="0"/>
              <a:t>schemes  </a:t>
            </a:r>
            <a:r>
              <a:rPr dirty="0"/>
              <a:t>enhance </a:t>
            </a:r>
            <a:r>
              <a:rPr spc="-5" dirty="0"/>
              <a:t>storage </a:t>
            </a:r>
            <a:r>
              <a:rPr dirty="0"/>
              <a:t>and </a:t>
            </a:r>
            <a:r>
              <a:rPr spc="-10" dirty="0"/>
              <a:t>recall </a:t>
            </a:r>
            <a:r>
              <a:rPr spc="-25" dirty="0"/>
              <a:t>of</a:t>
            </a:r>
            <a:r>
              <a:rPr spc="20" dirty="0"/>
              <a:t> </a:t>
            </a:r>
            <a:r>
              <a:rPr dirty="0"/>
              <a:t>training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00555" y="1087628"/>
            <a:ext cx="63538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dirty="0">
                <a:latin typeface="Segoe UI Symbol"/>
                <a:cs typeface="Segoe UI Symbol"/>
              </a:rPr>
              <a:t>Mental &amp; </a:t>
            </a:r>
            <a:r>
              <a:rPr sz="4000" i="0" spc="-5" dirty="0">
                <a:latin typeface="Segoe UI Symbol"/>
                <a:cs typeface="Segoe UI Symbol"/>
              </a:rPr>
              <a:t>Physical</a:t>
            </a:r>
            <a:r>
              <a:rPr sz="4000" i="0" spc="-40" dirty="0">
                <a:latin typeface="Segoe UI Symbol"/>
                <a:cs typeface="Segoe UI Symbol"/>
              </a:rPr>
              <a:t> </a:t>
            </a:r>
            <a:r>
              <a:rPr sz="4000" i="0" spc="-10" dirty="0">
                <a:latin typeface="Segoe UI Symbol"/>
                <a:cs typeface="Segoe UI Symbol"/>
              </a:rPr>
              <a:t>Processes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50339" y="2064003"/>
            <a:ext cx="618807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depends on the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learner’s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cognitive 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processes, organizing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content in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 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mental representation,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relating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 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content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existing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knowledge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from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long- 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term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Segoe UI Symbol"/>
                <a:cs typeface="Segoe UI Symbol"/>
              </a:rPr>
              <a:t>memory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88541" y="1026667"/>
            <a:ext cx="65811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dirty="0">
                <a:latin typeface="Segoe UI Symbol"/>
                <a:cs typeface="Segoe UI Symbol"/>
              </a:rPr>
              <a:t>Model </a:t>
            </a:r>
            <a:r>
              <a:rPr sz="4000" i="0" spc="-40" dirty="0">
                <a:latin typeface="Segoe UI Symbol"/>
                <a:cs typeface="Segoe UI Symbol"/>
              </a:rPr>
              <a:t>of </a:t>
            </a:r>
            <a:r>
              <a:rPr sz="4000" i="0" dirty="0">
                <a:latin typeface="Segoe UI Symbol"/>
                <a:cs typeface="Segoe UI Symbol"/>
              </a:rPr>
              <a:t>Learning &amp;</a:t>
            </a:r>
            <a:r>
              <a:rPr sz="4000" i="0" spc="-40" dirty="0">
                <a:latin typeface="Segoe UI Symbol"/>
                <a:cs typeface="Segoe UI Symbol"/>
              </a:rPr>
              <a:t> </a:t>
            </a:r>
            <a:r>
              <a:rPr sz="4000" i="0" spc="-45" dirty="0">
                <a:latin typeface="Segoe UI Symbol"/>
                <a:cs typeface="Segoe UI Symbol"/>
              </a:rPr>
              <a:t>Transfer</a:t>
            </a:r>
            <a:endParaRPr sz="4000">
              <a:latin typeface="Segoe UI Symbol"/>
              <a:cs typeface="Segoe UI Symbo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497" y="1904974"/>
            <a:ext cx="7425055" cy="378002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00555" y="1087628"/>
            <a:ext cx="63538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dirty="0">
                <a:latin typeface="Segoe UI Symbol"/>
                <a:cs typeface="Segoe UI Symbol"/>
              </a:rPr>
              <a:t>Mental &amp; </a:t>
            </a:r>
            <a:r>
              <a:rPr sz="4000" i="0" spc="-5" dirty="0">
                <a:latin typeface="Segoe UI Symbol"/>
                <a:cs typeface="Segoe UI Symbol"/>
              </a:rPr>
              <a:t>Physical</a:t>
            </a:r>
            <a:r>
              <a:rPr sz="4000" i="0" spc="-40" dirty="0">
                <a:latin typeface="Segoe UI Symbol"/>
                <a:cs typeface="Segoe UI Symbol"/>
              </a:rPr>
              <a:t> </a:t>
            </a:r>
            <a:r>
              <a:rPr sz="4000" i="0" spc="-10" dirty="0">
                <a:latin typeface="Segoe UI Symbol"/>
                <a:cs typeface="Segoe UI Symbol"/>
              </a:rPr>
              <a:t>Processes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50339" y="1853691"/>
            <a:ext cx="577024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Learning is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 function </a:t>
            </a:r>
            <a:r>
              <a:rPr sz="2400" spc="-25" dirty="0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eight</a:t>
            </a:r>
            <a:r>
              <a:rPr sz="2400" spc="-9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processes: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</a:t>
            </a:r>
            <a:r>
              <a:rPr sz="2050" spc="-395" dirty="0">
                <a:solidFill>
                  <a:srgbClr val="001F5F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expectancy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</a:t>
            </a:r>
            <a:r>
              <a:rPr sz="2050" spc="-380" dirty="0">
                <a:solidFill>
                  <a:srgbClr val="001F5F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perception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working</a:t>
            </a:r>
            <a:r>
              <a:rPr sz="2400" spc="-27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storage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semantic</a:t>
            </a:r>
            <a:r>
              <a:rPr sz="2400" spc="-29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encoding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long-term</a:t>
            </a:r>
            <a:r>
              <a:rPr sz="2400" spc="-28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storage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sz="2050" spc="-5" dirty="0">
                <a:solidFill>
                  <a:srgbClr val="001F5F"/>
                </a:solidFill>
                <a:latin typeface="Courier New"/>
                <a:cs typeface="Courier New"/>
              </a:rPr>
              <a:t>o</a:t>
            </a:r>
            <a:r>
              <a:rPr sz="2050" spc="-305" dirty="0">
                <a:solidFill>
                  <a:srgbClr val="001F5F"/>
                </a:solidFill>
                <a:latin typeface="Courier New"/>
                <a:cs typeface="Courier New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retrieval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</a:t>
            </a:r>
            <a:r>
              <a:rPr sz="2050" spc="-300" dirty="0">
                <a:solidFill>
                  <a:srgbClr val="001F5F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generalizing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</a:t>
            </a:r>
            <a:r>
              <a:rPr sz="2050" spc="-300" dirty="0">
                <a:solidFill>
                  <a:srgbClr val="001F5F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gratifying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28494" y="1087628"/>
            <a:ext cx="42995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latin typeface="Segoe UI Symbol"/>
                <a:cs typeface="Segoe UI Symbol"/>
              </a:rPr>
              <a:t>Learning</a:t>
            </a:r>
            <a:r>
              <a:rPr sz="4000" i="0" spc="-50" dirty="0">
                <a:latin typeface="Segoe UI Symbol"/>
                <a:cs typeface="Segoe UI Symbol"/>
              </a:rPr>
              <a:t> </a:t>
            </a:r>
            <a:r>
              <a:rPr sz="4000" i="0" spc="-20" dirty="0">
                <a:latin typeface="Segoe UI Symbol"/>
                <a:cs typeface="Segoe UI Symbol"/>
              </a:rPr>
              <a:t>Strategies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50339" y="1853691"/>
            <a:ext cx="6236970" cy="280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49554" indent="-274955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Different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learning strategies influence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how  training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content is</a:t>
            </a:r>
            <a:r>
              <a:rPr sz="2400" spc="3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coded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rehearsal: learning through</a:t>
            </a:r>
            <a:r>
              <a:rPr sz="2400" spc="-25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repetition</a:t>
            </a:r>
            <a:endParaRPr sz="2400">
              <a:latin typeface="Segoe UI Symbol"/>
              <a:cs typeface="Segoe UI Symbol"/>
            </a:endParaRPr>
          </a:p>
          <a:p>
            <a:pPr marL="652780" marR="956310" indent="-274320">
              <a:lnSpc>
                <a:spcPct val="100000"/>
              </a:lnSpc>
              <a:spcBef>
                <a:spcPts val="57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organizing: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finding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similarities</a:t>
            </a:r>
            <a:r>
              <a:rPr sz="2400" spc="-28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  themes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  <a:spcBef>
                <a:spcPts val="57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elaboration: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relating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material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</a:t>
            </a:r>
            <a:r>
              <a:rPr sz="2400" spc="-28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other 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more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familiar</a:t>
            </a:r>
            <a:r>
              <a:rPr sz="2400" spc="2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knowledge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82773" y="1087628"/>
            <a:ext cx="43891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latin typeface="Segoe UI Symbol"/>
                <a:cs typeface="Segoe UI Symbol"/>
              </a:rPr>
              <a:t>Learning</a:t>
            </a:r>
            <a:r>
              <a:rPr sz="4000" i="0" spc="-50" dirty="0">
                <a:latin typeface="Segoe UI Symbol"/>
                <a:cs typeface="Segoe UI Symbol"/>
              </a:rPr>
              <a:t> </a:t>
            </a:r>
            <a:r>
              <a:rPr sz="4000" i="0" spc="-10" dirty="0">
                <a:latin typeface="Segoe UI Symbol"/>
                <a:cs typeface="Segoe UI Symbol"/>
              </a:rPr>
              <a:t>Outcomes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pc="-35" dirty="0"/>
              <a:t>Verbal</a:t>
            </a:r>
            <a:r>
              <a:rPr spc="-135" dirty="0"/>
              <a:t> </a:t>
            </a:r>
            <a:r>
              <a:rPr spc="-5" dirty="0"/>
              <a:t>Information</a:t>
            </a:r>
            <a:endParaRPr sz="2050" dirty="0">
              <a:latin typeface="Brush Script MT"/>
              <a:cs typeface="Brush Script MT"/>
            </a:endParaRPr>
          </a:p>
          <a:p>
            <a:pPr marL="652780" marR="5080" indent="-274320">
              <a:lnSpc>
                <a:spcPts val="2590"/>
              </a:lnSpc>
              <a:spcBef>
                <a:spcPts val="640"/>
              </a:spcBef>
            </a:pPr>
            <a:r>
              <a:rPr sz="2050" spc="-10" dirty="0">
                <a:latin typeface="Courier New"/>
                <a:cs typeface="Courier New"/>
              </a:rPr>
              <a:t>o </a:t>
            </a:r>
            <a:r>
              <a:rPr spc="-5" dirty="0"/>
              <a:t>specialized knowledge, including</a:t>
            </a:r>
            <a:r>
              <a:rPr spc="-290" dirty="0"/>
              <a:t> </a:t>
            </a:r>
            <a:r>
              <a:rPr dirty="0"/>
              <a:t>names,  </a:t>
            </a:r>
            <a:r>
              <a:rPr spc="-5" dirty="0"/>
              <a:t>labels, </a:t>
            </a:r>
            <a:r>
              <a:rPr dirty="0"/>
              <a:t>facts, and bodies </a:t>
            </a:r>
            <a:r>
              <a:rPr spc="-25" dirty="0"/>
              <a:t>of</a:t>
            </a:r>
            <a:r>
              <a:rPr spc="-5" dirty="0"/>
              <a:t> knowledge</a:t>
            </a:r>
            <a:endParaRPr sz="205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pc="-5" dirty="0"/>
              <a:t>Intellectual</a:t>
            </a:r>
            <a:r>
              <a:rPr spc="-120" dirty="0"/>
              <a:t> </a:t>
            </a:r>
            <a:r>
              <a:rPr dirty="0"/>
              <a:t>Skills</a:t>
            </a:r>
            <a:endParaRPr sz="2050" dirty="0">
              <a:latin typeface="Brush Script MT"/>
              <a:cs typeface="Brush Script MT"/>
            </a:endParaRPr>
          </a:p>
          <a:p>
            <a:pPr marL="652780" marR="298450" indent="-274320">
              <a:lnSpc>
                <a:spcPct val="90000"/>
              </a:lnSpc>
              <a:spcBef>
                <a:spcPts val="600"/>
              </a:spcBef>
            </a:pPr>
            <a:r>
              <a:rPr sz="2050" spc="-10" dirty="0">
                <a:latin typeface="Courier New"/>
                <a:cs typeface="Courier New"/>
              </a:rPr>
              <a:t>o </a:t>
            </a:r>
            <a:r>
              <a:rPr dirty="0"/>
              <a:t>concepts and rules critical </a:t>
            </a:r>
            <a:r>
              <a:rPr spc="-10" dirty="0"/>
              <a:t>to </a:t>
            </a:r>
            <a:r>
              <a:rPr spc="-5" dirty="0"/>
              <a:t>solve  problems, </a:t>
            </a:r>
            <a:r>
              <a:rPr spc="10" dirty="0"/>
              <a:t>serve </a:t>
            </a:r>
            <a:r>
              <a:rPr spc="-5" dirty="0"/>
              <a:t>customers, </a:t>
            </a:r>
            <a:r>
              <a:rPr dirty="0"/>
              <a:t>and </a:t>
            </a:r>
            <a:r>
              <a:rPr spc="-10" dirty="0"/>
              <a:t>create  </a:t>
            </a:r>
            <a:r>
              <a:rPr spc="-5" dirty="0"/>
              <a:t>products</a:t>
            </a:r>
            <a:endParaRPr sz="205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pc="-5" dirty="0"/>
              <a:t>Motor</a:t>
            </a:r>
            <a:r>
              <a:rPr spc="-135" dirty="0"/>
              <a:t> </a:t>
            </a:r>
            <a:r>
              <a:rPr spc="-5" dirty="0"/>
              <a:t>Skills</a:t>
            </a:r>
            <a:endParaRPr sz="2050" dirty="0">
              <a:latin typeface="Brush Script MT"/>
              <a:cs typeface="Brush Script MT"/>
            </a:endParaRPr>
          </a:p>
          <a:p>
            <a:pPr marL="378460">
              <a:lnSpc>
                <a:spcPct val="100000"/>
              </a:lnSpc>
              <a:spcBef>
                <a:spcPts val="315"/>
              </a:spcBef>
            </a:pPr>
            <a:r>
              <a:rPr sz="2050" spc="-10" dirty="0">
                <a:latin typeface="Courier New"/>
                <a:cs typeface="Courier New"/>
              </a:rPr>
              <a:t>o </a:t>
            </a:r>
            <a:r>
              <a:rPr spc="-5" dirty="0"/>
              <a:t>coordination </a:t>
            </a:r>
            <a:r>
              <a:rPr spc="-25" dirty="0"/>
              <a:t>of </a:t>
            </a:r>
            <a:r>
              <a:rPr dirty="0"/>
              <a:t>physical</a:t>
            </a:r>
            <a:r>
              <a:rPr spc="-210" dirty="0"/>
              <a:t> </a:t>
            </a:r>
            <a:r>
              <a:rPr spc="-10" dirty="0"/>
              <a:t>movements</a:t>
            </a:r>
            <a:endParaRPr sz="205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82773" y="1087628"/>
            <a:ext cx="43891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latin typeface="Segoe UI Symbol"/>
                <a:cs typeface="Segoe UI Symbol"/>
              </a:rPr>
              <a:t>Learning</a:t>
            </a:r>
            <a:r>
              <a:rPr sz="4000" i="0" spc="-50" dirty="0">
                <a:latin typeface="Segoe UI Symbol"/>
                <a:cs typeface="Segoe UI Symbol"/>
              </a:rPr>
              <a:t> </a:t>
            </a:r>
            <a:r>
              <a:rPr sz="4000" i="0" spc="-10" dirty="0">
                <a:latin typeface="Segoe UI Symbol"/>
                <a:cs typeface="Segoe UI Symbol"/>
              </a:rPr>
              <a:t>Outcomes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4139" y="1954276"/>
            <a:ext cx="5894705" cy="335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</a:t>
            </a:r>
            <a:r>
              <a:rPr sz="2050" i="1" spc="409" dirty="0">
                <a:solidFill>
                  <a:srgbClr val="31521D"/>
                </a:solidFill>
                <a:latin typeface="Brush Script MT"/>
                <a:cs typeface="Brush Script MT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Attitudes</a:t>
            </a:r>
            <a:endParaRPr sz="2400">
              <a:latin typeface="Segoe UI Symbol"/>
              <a:cs typeface="Segoe UI Symbol"/>
            </a:endParaRPr>
          </a:p>
          <a:p>
            <a:pPr marL="652780" marR="231775" indent="-274320">
              <a:lnSpc>
                <a:spcPts val="2590"/>
              </a:lnSpc>
              <a:spcBef>
                <a:spcPts val="180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beliefs and feelings that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predispose</a:t>
            </a:r>
            <a:r>
              <a:rPr sz="2400" spc="-35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  person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behave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in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sz="2400" spc="5" dirty="0">
                <a:solidFill>
                  <a:srgbClr val="001F5F"/>
                </a:solidFill>
                <a:latin typeface="Segoe UI Symbol"/>
                <a:cs typeface="Segoe UI Symbol"/>
              </a:rPr>
              <a:t>certain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way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ts val="2735"/>
              </a:lnSpc>
              <a:spcBef>
                <a:spcPts val="227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Cognitive</a:t>
            </a:r>
            <a:r>
              <a:rPr sz="2400" spc="-15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Strategies</a:t>
            </a:r>
            <a:endParaRPr sz="2400">
              <a:latin typeface="Segoe UI Symbol"/>
              <a:cs typeface="Segoe UI Symbol"/>
            </a:endParaRPr>
          </a:p>
          <a:p>
            <a:pPr marL="652780" marR="354965" indent="-274320">
              <a:lnSpc>
                <a:spcPts val="2590"/>
              </a:lnSpc>
              <a:spcBef>
                <a:spcPts val="18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strategies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that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regulate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thinking</a:t>
            </a:r>
            <a:r>
              <a:rPr sz="2400" spc="-31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ts val="2590"/>
              </a:lnSpc>
              <a:spcBef>
                <a:spcPts val="5"/>
              </a:spcBef>
            </a:pPr>
            <a:r>
              <a:rPr sz="2050" spc="-1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they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relate 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decisions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regarding</a:t>
            </a:r>
            <a:r>
              <a:rPr sz="2400" spc="-30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what 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information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attend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to,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how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sz="2400" spc="-30" dirty="0">
                <a:solidFill>
                  <a:srgbClr val="001F5F"/>
                </a:solidFill>
                <a:latin typeface="Segoe UI Symbol"/>
                <a:cs typeface="Segoe UI Symbol"/>
              </a:rPr>
              <a:t>remember,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 how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solve</a:t>
            </a:r>
            <a:r>
              <a:rPr sz="2400" spc="2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problems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441703" y="2129269"/>
            <a:ext cx="2002155" cy="1254125"/>
            <a:chOff x="1441703" y="2129269"/>
            <a:chExt cx="2002155" cy="125412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1703" y="2151887"/>
              <a:ext cx="2001774" cy="12313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530" y="2129269"/>
              <a:ext cx="1963166" cy="117793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27302" y="2356104"/>
            <a:ext cx="18192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790" marR="5080" indent="-466725">
              <a:lnSpc>
                <a:spcPct val="100000"/>
              </a:lnSpc>
              <a:spcBef>
                <a:spcPts val="100"/>
              </a:spcBef>
            </a:pPr>
            <a:r>
              <a:rPr sz="2200" spc="-60" dirty="0">
                <a:solidFill>
                  <a:srgbClr val="FFFFFF"/>
                </a:solidFill>
                <a:latin typeface="Segoe UI Symbol"/>
                <a:cs typeface="Segoe UI Symbol"/>
              </a:rPr>
              <a:t>R</a:t>
            </a:r>
            <a:r>
              <a:rPr sz="2200" dirty="0">
                <a:solidFill>
                  <a:srgbClr val="FFFFFF"/>
                </a:solidFill>
                <a:latin typeface="Segoe UI Symbol"/>
                <a:cs typeface="Segoe UI Symbol"/>
              </a:rPr>
              <a:t>einfo</a:t>
            </a:r>
            <a:r>
              <a:rPr sz="2200" spc="-25" dirty="0">
                <a:solidFill>
                  <a:srgbClr val="FFFFFF"/>
                </a:solidFill>
                <a:latin typeface="Segoe UI Symbol"/>
                <a:cs typeface="Segoe UI Symbol"/>
              </a:rPr>
              <a:t>r</a:t>
            </a:r>
            <a:r>
              <a:rPr sz="2200" dirty="0">
                <a:solidFill>
                  <a:srgbClr val="FFFFFF"/>
                </a:solidFill>
                <a:latin typeface="Segoe UI Symbol"/>
                <a:cs typeface="Segoe UI Symbol"/>
              </a:rPr>
              <a:t>cement  </a:t>
            </a:r>
            <a:r>
              <a:rPr sz="2200" spc="15" dirty="0">
                <a:solidFill>
                  <a:srgbClr val="FFFFFF"/>
                </a:solidFill>
                <a:latin typeface="Segoe UI Symbol"/>
                <a:cs typeface="Segoe UI Symbol"/>
              </a:rPr>
              <a:t>Theory</a:t>
            </a:r>
            <a:endParaRPr sz="2200">
              <a:latin typeface="Segoe UI Symbol"/>
              <a:cs typeface="Segoe UI Symbo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01211" y="2129269"/>
            <a:ext cx="2002155" cy="1254125"/>
            <a:chOff x="3601211" y="2129269"/>
            <a:chExt cx="2002155" cy="125412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01211" y="2151887"/>
              <a:ext cx="2001774" cy="12313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14038" y="2129269"/>
              <a:ext cx="1963165" cy="117793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049776" y="2188972"/>
            <a:ext cx="1093470" cy="1030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FFFFFF"/>
                </a:solidFill>
                <a:latin typeface="Segoe UI Symbol"/>
                <a:cs typeface="Segoe UI Symbol"/>
              </a:rPr>
              <a:t>Social  </a:t>
            </a:r>
            <a:r>
              <a:rPr sz="2200" dirty="0">
                <a:solidFill>
                  <a:srgbClr val="FFFFFF"/>
                </a:solidFill>
                <a:latin typeface="Segoe UI Symbol"/>
                <a:cs typeface="Segoe UI Symbol"/>
              </a:rPr>
              <a:t>Learning  </a:t>
            </a:r>
            <a:r>
              <a:rPr sz="2200" spc="15" dirty="0">
                <a:solidFill>
                  <a:srgbClr val="FFFFFF"/>
                </a:solidFill>
                <a:latin typeface="Segoe UI Symbol"/>
                <a:cs typeface="Segoe UI Symbol"/>
              </a:rPr>
              <a:t>Theory</a:t>
            </a:r>
            <a:endParaRPr sz="2200">
              <a:latin typeface="Segoe UI Symbol"/>
              <a:cs typeface="Segoe UI Symbo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60720" y="2129269"/>
            <a:ext cx="2002155" cy="1254125"/>
            <a:chOff x="5760720" y="2129269"/>
            <a:chExt cx="2002155" cy="125412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0720" y="2151887"/>
              <a:ext cx="2001774" cy="12313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73547" y="2129269"/>
              <a:ext cx="1963166" cy="117793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904484" y="2523489"/>
            <a:ext cx="170243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Segoe UI Symbol"/>
                <a:cs typeface="Segoe UI Symbol"/>
              </a:rPr>
              <a:t>Goal</a:t>
            </a:r>
            <a:r>
              <a:rPr sz="2200" spc="-125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 Symbol"/>
                <a:cs typeface="Segoe UI Symbol"/>
              </a:rPr>
              <a:t>Theories</a:t>
            </a:r>
            <a:endParaRPr sz="2200">
              <a:latin typeface="Segoe UI Symbol"/>
              <a:cs typeface="Segoe UI Symbo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41703" y="3503536"/>
            <a:ext cx="2002155" cy="1254760"/>
            <a:chOff x="1441703" y="3503536"/>
            <a:chExt cx="2002155" cy="125476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41703" y="3525773"/>
              <a:ext cx="2001774" cy="123215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4530" y="3503536"/>
              <a:ext cx="1963166" cy="117793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533397" y="3897629"/>
            <a:ext cx="180721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FFFFFF"/>
                </a:solidFill>
                <a:latin typeface="Segoe UI Symbol"/>
                <a:cs typeface="Segoe UI Symbol"/>
              </a:rPr>
              <a:t>Need</a:t>
            </a:r>
            <a:r>
              <a:rPr sz="2200" spc="-125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 Symbol"/>
                <a:cs typeface="Segoe UI Symbol"/>
              </a:rPr>
              <a:t>Theories</a:t>
            </a:r>
            <a:endParaRPr sz="2200">
              <a:latin typeface="Segoe UI Symbol"/>
              <a:cs typeface="Segoe UI Symbo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01211" y="3503536"/>
            <a:ext cx="2002155" cy="1254760"/>
            <a:chOff x="3601211" y="3503536"/>
            <a:chExt cx="2002155" cy="125476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01211" y="3525773"/>
              <a:ext cx="2001774" cy="123215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14038" y="3503536"/>
              <a:ext cx="1963165" cy="117793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898138" y="3730497"/>
            <a:ext cx="13957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5527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Segoe UI Symbol"/>
                <a:cs typeface="Segoe UI Symbol"/>
              </a:rPr>
              <a:t>Expectancy  </a:t>
            </a:r>
            <a:r>
              <a:rPr sz="2200" spc="15" dirty="0">
                <a:solidFill>
                  <a:srgbClr val="FFFFFF"/>
                </a:solidFill>
                <a:latin typeface="Segoe UI Symbol"/>
                <a:cs typeface="Segoe UI Symbol"/>
              </a:rPr>
              <a:t>Theory</a:t>
            </a:r>
            <a:endParaRPr sz="2200">
              <a:latin typeface="Segoe UI Symbol"/>
              <a:cs typeface="Segoe UI Symbo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760720" y="3503536"/>
            <a:ext cx="2002155" cy="1254760"/>
            <a:chOff x="5760720" y="3503536"/>
            <a:chExt cx="2002155" cy="125476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60720" y="3525773"/>
              <a:ext cx="2001774" cy="12321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73547" y="3503536"/>
              <a:ext cx="1963166" cy="117793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861811" y="3755135"/>
            <a:ext cx="1789430" cy="65532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96570" marR="5080" indent="-483870">
              <a:lnSpc>
                <a:spcPts val="2320"/>
              </a:lnSpc>
              <a:spcBef>
                <a:spcPts val="445"/>
              </a:spcBef>
            </a:pPr>
            <a:r>
              <a:rPr sz="2200" dirty="0">
                <a:solidFill>
                  <a:srgbClr val="FFFFFF"/>
                </a:solidFill>
                <a:latin typeface="Segoe UI Symbol"/>
                <a:cs typeface="Segoe UI Symbol"/>
              </a:rPr>
              <a:t>Adult</a:t>
            </a:r>
            <a:r>
              <a:rPr sz="2200" spc="-145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2200" dirty="0">
                <a:solidFill>
                  <a:srgbClr val="FFFFFF"/>
                </a:solidFill>
                <a:latin typeface="Franklin Gothic Book"/>
                <a:cs typeface="Franklin Gothic Book"/>
              </a:rPr>
              <a:t>Learning  </a:t>
            </a:r>
            <a:r>
              <a:rPr sz="22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Theory</a:t>
            </a:r>
            <a:endParaRPr sz="2200">
              <a:latin typeface="Franklin Gothic Book"/>
              <a:cs typeface="Franklin Gothic Book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601211" y="4877841"/>
            <a:ext cx="2002155" cy="1254125"/>
            <a:chOff x="3601211" y="4877841"/>
            <a:chExt cx="2002155" cy="1254125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01211" y="4900422"/>
              <a:ext cx="2001774" cy="123139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14038" y="4877841"/>
              <a:ext cx="1963165" cy="117793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858259" y="4937760"/>
            <a:ext cx="1474470" cy="1030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FFFFFF"/>
                </a:solidFill>
                <a:latin typeface="Segoe UI Symbol"/>
                <a:cs typeface="Segoe UI Symbol"/>
              </a:rPr>
              <a:t>Information  Processing  </a:t>
            </a:r>
            <a:r>
              <a:rPr sz="2200" spc="15" dirty="0">
                <a:solidFill>
                  <a:srgbClr val="FFFFFF"/>
                </a:solidFill>
                <a:latin typeface="Segoe UI Symbol"/>
                <a:cs typeface="Segoe UI Symbol"/>
              </a:rPr>
              <a:t>Theory</a:t>
            </a:r>
            <a:endParaRPr sz="2200">
              <a:latin typeface="Segoe UI Symbol"/>
              <a:cs typeface="Segoe UI Symbo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577845" y="1026667"/>
            <a:ext cx="40005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latin typeface="Segoe UI Symbol"/>
                <a:cs typeface="Segoe UI Symbol"/>
              </a:rPr>
              <a:t>Learning</a:t>
            </a:r>
            <a:r>
              <a:rPr sz="4000" i="0" spc="-70" dirty="0">
                <a:latin typeface="Segoe UI Symbol"/>
                <a:cs typeface="Segoe UI Symbol"/>
              </a:rPr>
              <a:t> </a:t>
            </a:r>
            <a:r>
              <a:rPr sz="4000" i="0" dirty="0">
                <a:latin typeface="Segoe UI Symbol"/>
                <a:cs typeface="Segoe UI Symbol"/>
              </a:rPr>
              <a:t>Theories</a:t>
            </a:r>
            <a:endParaRPr sz="40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7879" y="1087628"/>
            <a:ext cx="49796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15" dirty="0">
                <a:latin typeface="Segoe UI Symbol"/>
                <a:cs typeface="Segoe UI Symbol"/>
              </a:rPr>
              <a:t>Reinforcement</a:t>
            </a:r>
            <a:r>
              <a:rPr sz="4000" i="0" spc="-75" dirty="0">
                <a:latin typeface="Segoe UI Symbol"/>
                <a:cs typeface="Segoe UI Symbol"/>
              </a:rPr>
              <a:t> </a:t>
            </a:r>
            <a:r>
              <a:rPr sz="4000" i="0" spc="25" dirty="0">
                <a:latin typeface="Segoe UI Symbol"/>
                <a:cs typeface="Segoe UI Symbol"/>
              </a:rPr>
              <a:t>Theory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4139" y="2064003"/>
            <a:ext cx="6006465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Individuals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are motivated 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perform or 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avoid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behaviors because </a:t>
            </a:r>
            <a:r>
              <a:rPr sz="2400" spc="-25" dirty="0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past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outcomes  </a:t>
            </a:r>
            <a:r>
              <a:rPr sz="2400" spc="-25" dirty="0">
                <a:solidFill>
                  <a:srgbClr val="001F5F"/>
                </a:solidFill>
                <a:latin typeface="Segoe UI Symbol"/>
                <a:cs typeface="Segoe UI Symbol"/>
              </a:rPr>
              <a:t>of</a:t>
            </a:r>
            <a:r>
              <a:rPr sz="2400" spc="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behavior</a:t>
            </a:r>
            <a:endParaRPr sz="2400">
              <a:latin typeface="Segoe UI Symbol"/>
              <a:cs typeface="Segoe UI Symbol"/>
            </a:endParaRPr>
          </a:p>
          <a:p>
            <a:pPr marL="287020" marR="36830" indent="-274955">
              <a:lnSpc>
                <a:spcPct val="100000"/>
              </a:lnSpc>
              <a:spcBef>
                <a:spcPts val="230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25" dirty="0">
                <a:solidFill>
                  <a:srgbClr val="001F5F"/>
                </a:solidFill>
                <a:latin typeface="Segoe UI Symbol"/>
                <a:cs typeface="Segoe UI Symbol"/>
              </a:rPr>
              <a:t>Trainers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need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identify what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outcomes  learners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find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most positive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 negative  and then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link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these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outcomes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acquiring  new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knowledge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sz="2400" spc="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skills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7879" y="1087628"/>
            <a:ext cx="49796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15" dirty="0">
                <a:latin typeface="Segoe UI Symbol"/>
                <a:cs typeface="Segoe UI Symbol"/>
              </a:rPr>
              <a:t>Reinforcement</a:t>
            </a:r>
            <a:r>
              <a:rPr sz="4000" i="0" spc="-75" dirty="0">
                <a:latin typeface="Segoe UI Symbol"/>
                <a:cs typeface="Segoe UI Symbol"/>
              </a:rPr>
              <a:t> </a:t>
            </a:r>
            <a:r>
              <a:rPr sz="4000" i="0" spc="25" dirty="0">
                <a:latin typeface="Segoe UI Symbol"/>
                <a:cs typeface="Segoe UI Symbol"/>
              </a:rPr>
              <a:t>Theory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4139" y="1917700"/>
            <a:ext cx="6198235" cy="31896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758190" indent="-274955">
              <a:lnSpc>
                <a:spcPts val="2590"/>
              </a:lnSpc>
              <a:spcBef>
                <a:spcPts val="42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15" dirty="0">
                <a:solidFill>
                  <a:srgbClr val="001F5F"/>
                </a:solidFill>
                <a:latin typeface="Segoe UI Symbol"/>
                <a:cs typeface="Segoe UI Symbol"/>
              </a:rPr>
              <a:t>Positive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reinforcement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 pleasurable 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outcome resulting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from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</a:t>
            </a:r>
            <a:r>
              <a:rPr sz="2400" spc="3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behavior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ts val="2590"/>
              </a:lnSpc>
              <a:spcBef>
                <a:spcPts val="13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Negative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reinforcement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sz="2400" spc="-15" dirty="0">
                <a:solidFill>
                  <a:srgbClr val="001F5F"/>
                </a:solidFill>
                <a:latin typeface="Segoe UI Symbol"/>
                <a:cs typeface="Segoe UI Symbol"/>
              </a:rPr>
              <a:t>removal </a:t>
            </a:r>
            <a:r>
              <a:rPr sz="2400" spc="-25" dirty="0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  unpleasant</a:t>
            </a:r>
            <a:r>
              <a:rPr sz="2400" spc="1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outcome</a:t>
            </a:r>
            <a:endParaRPr sz="2400">
              <a:latin typeface="Segoe UI Symbol"/>
              <a:cs typeface="Segoe UI Symbol"/>
            </a:endParaRPr>
          </a:p>
          <a:p>
            <a:pPr marL="287020" marR="72390" indent="-274955">
              <a:lnSpc>
                <a:spcPts val="2590"/>
              </a:lnSpc>
              <a:spcBef>
                <a:spcPts val="13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Extinction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is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withdrawing positive or  negative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reinforcers to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eliminate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</a:t>
            </a:r>
            <a:r>
              <a:rPr sz="2400" spc="20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behavior</a:t>
            </a:r>
            <a:endParaRPr sz="2400">
              <a:latin typeface="Segoe UI Symbol"/>
              <a:cs typeface="Segoe UI Symbol"/>
            </a:endParaRPr>
          </a:p>
          <a:p>
            <a:pPr marL="287020" marR="949960" indent="-274955">
              <a:lnSpc>
                <a:spcPts val="2590"/>
              </a:lnSpc>
              <a:spcBef>
                <a:spcPts val="1305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Punishment involves providing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  unpleasant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outcome </a:t>
            </a:r>
            <a:r>
              <a:rPr sz="2400" spc="5" dirty="0">
                <a:solidFill>
                  <a:srgbClr val="001F5F"/>
                </a:solidFill>
                <a:latin typeface="Segoe UI Symbol"/>
                <a:cs typeface="Segoe UI Symbol"/>
              </a:rPr>
              <a:t>after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</a:t>
            </a:r>
            <a:r>
              <a:rPr sz="2400" spc="-6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behavior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22348" y="1087628"/>
            <a:ext cx="51085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latin typeface="Segoe UI Symbol"/>
                <a:cs typeface="Segoe UI Symbol"/>
              </a:rPr>
              <a:t>Social Learning</a:t>
            </a:r>
            <a:r>
              <a:rPr sz="4000" i="0" spc="-50" dirty="0">
                <a:latin typeface="Segoe UI Symbol"/>
                <a:cs typeface="Segoe UI Symbol"/>
              </a:rPr>
              <a:t> </a:t>
            </a:r>
            <a:r>
              <a:rPr sz="4000" i="0" spc="25" dirty="0">
                <a:latin typeface="Segoe UI Symbol"/>
                <a:cs typeface="Segoe UI Symbol"/>
              </a:rPr>
              <a:t>Theory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5" dirty="0"/>
              <a:t>Copyright</a:t>
            </a:r>
            <a:r>
              <a:rPr spc="45" dirty="0"/>
              <a:t> </a:t>
            </a:r>
            <a:r>
              <a:rPr spc="-5" dirty="0"/>
              <a:t>©</a:t>
            </a:r>
            <a:r>
              <a:rPr spc="20" dirty="0"/>
              <a:t> </a:t>
            </a:r>
            <a:r>
              <a:rPr spc="-5" dirty="0"/>
              <a:t>2017</a:t>
            </a:r>
            <a:r>
              <a:rPr spc="4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  <a:r>
              <a:rPr spc="45"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5" dirty="0"/>
              <a:t>rights</a:t>
            </a:r>
            <a:r>
              <a:rPr spc="35" dirty="0"/>
              <a:t> </a:t>
            </a:r>
            <a:r>
              <a:rPr spc="-5" dirty="0"/>
              <a:t>reserved.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35" dirty="0"/>
              <a:t> </a:t>
            </a:r>
            <a:r>
              <a:rPr spc="-5" dirty="0"/>
              <a:t>reproduction</a:t>
            </a:r>
            <a:r>
              <a:rPr spc="45" dirty="0"/>
              <a:t> </a:t>
            </a:r>
            <a:r>
              <a:rPr spc="-5" dirty="0"/>
              <a:t>or</a:t>
            </a:r>
            <a:r>
              <a:rPr spc="25" dirty="0"/>
              <a:t> </a:t>
            </a:r>
            <a:r>
              <a:rPr spc="-5" dirty="0"/>
              <a:t>distribution</a:t>
            </a:r>
            <a:r>
              <a:rPr spc="45" dirty="0"/>
              <a:t> </a:t>
            </a:r>
            <a:r>
              <a:rPr spc="-5" dirty="0"/>
              <a:t>without</a:t>
            </a:r>
            <a:r>
              <a:rPr spc="4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prior</a:t>
            </a:r>
            <a:r>
              <a:rPr spc="35" dirty="0"/>
              <a:t> </a:t>
            </a:r>
            <a:r>
              <a:rPr spc="-5" dirty="0"/>
              <a:t>written</a:t>
            </a:r>
            <a:r>
              <a:rPr spc="25" dirty="0"/>
              <a:t> </a:t>
            </a:r>
            <a:r>
              <a:rPr spc="-5" dirty="0"/>
              <a:t>consent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McGraw-Hill</a:t>
            </a:r>
            <a:r>
              <a:rPr spc="50" dirty="0"/>
              <a:t> </a:t>
            </a:r>
            <a:r>
              <a:rPr spc="-5" dirty="0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4139" y="2027428"/>
            <a:ext cx="6193155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8419" indent="-274955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Individuals learn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by </a:t>
            </a:r>
            <a:r>
              <a:rPr sz="2400" spc="10" dirty="0">
                <a:solidFill>
                  <a:srgbClr val="001F5F"/>
                </a:solidFill>
                <a:latin typeface="Segoe UI Symbol"/>
                <a:cs typeface="Segoe UI Symbol"/>
              </a:rPr>
              <a:t>observing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models </a:t>
            </a:r>
            <a:r>
              <a:rPr sz="2400" spc="-25" dirty="0">
                <a:solidFill>
                  <a:srgbClr val="001F5F"/>
                </a:solidFill>
                <a:latin typeface="Segoe UI Symbol"/>
                <a:cs typeface="Segoe UI Symbol"/>
              </a:rPr>
              <a:t>of  behavior,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emulating </a:t>
            </a:r>
            <a:r>
              <a:rPr sz="2400" spc="-25" dirty="0">
                <a:solidFill>
                  <a:srgbClr val="001F5F"/>
                </a:solidFill>
                <a:latin typeface="Segoe UI Symbol"/>
                <a:cs typeface="Segoe UI Symbol"/>
              </a:rPr>
              <a:t>behavior,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receiving 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reinforcement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sz="2400" spc="2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rewards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  <a:spcBef>
                <a:spcPts val="2300"/>
              </a:spcBef>
            </a:pPr>
            <a:r>
              <a:rPr sz="2050" i="1" spc="-10" dirty="0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Learning results </a:t>
            </a:r>
            <a:r>
              <a:rPr sz="2400" spc="-10" dirty="0">
                <a:solidFill>
                  <a:srgbClr val="001F5F"/>
                </a:solidFill>
                <a:latin typeface="Segoe UI Symbol"/>
                <a:cs typeface="Segoe UI Symbol"/>
              </a:rPr>
              <a:t>from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directly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experiencing  the consequences </a:t>
            </a:r>
            <a:r>
              <a:rPr sz="2400" spc="-20" dirty="0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using a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skill, </a:t>
            </a:r>
            <a:r>
              <a:rPr sz="2400" spc="5" dirty="0">
                <a:solidFill>
                  <a:srgbClr val="001F5F"/>
                </a:solidFill>
                <a:latin typeface="Segoe UI Symbol"/>
                <a:cs typeface="Segoe UI Symbol"/>
              </a:rPr>
              <a:t>observing 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others, and seeing the </a:t>
            </a:r>
            <a:r>
              <a:rPr sz="2400" spc="-5" dirty="0">
                <a:solidFill>
                  <a:srgbClr val="001F5F"/>
                </a:solidFill>
                <a:latin typeface="Segoe UI Symbol"/>
                <a:cs typeface="Segoe UI Symbol"/>
              </a:rPr>
              <a:t>consequences </a:t>
            </a:r>
            <a:r>
              <a:rPr sz="2400" spc="-25" dirty="0">
                <a:solidFill>
                  <a:srgbClr val="001F5F"/>
                </a:solidFill>
                <a:latin typeface="Segoe UI Symbol"/>
                <a:cs typeface="Segoe UI Symbol"/>
              </a:rPr>
              <a:t>of 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their</a:t>
            </a:r>
            <a:r>
              <a:rPr sz="2400" spc="5" dirty="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 Symbol"/>
                <a:cs typeface="Segoe UI Symbol"/>
              </a:rPr>
              <a:t>behavior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1683</Words>
  <Application>Microsoft Office PowerPoint</Application>
  <PresentationFormat>On-screen Show (4:3)</PresentationFormat>
  <Paragraphs>179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Segoe UI Symbol</vt:lpstr>
      <vt:lpstr>Courier New</vt:lpstr>
      <vt:lpstr>Brush Script MT</vt:lpstr>
      <vt:lpstr>Franklin Gothic Book</vt:lpstr>
      <vt:lpstr>Office Theme</vt:lpstr>
      <vt:lpstr>Learning &amp; Transfer</vt:lpstr>
      <vt:lpstr>Two Types of Transfer</vt:lpstr>
      <vt:lpstr>Model of Learning &amp; Transfer</vt:lpstr>
      <vt:lpstr>Learning Outcomes</vt:lpstr>
      <vt:lpstr>Learning Outcomes</vt:lpstr>
      <vt:lpstr>Learning Theories</vt:lpstr>
      <vt:lpstr>Reinforcement Theory</vt:lpstr>
      <vt:lpstr>Reinforcement Theory</vt:lpstr>
      <vt:lpstr>Social Learning Theory</vt:lpstr>
      <vt:lpstr>Social Learning Theory</vt:lpstr>
      <vt:lpstr>Social Learning Theory</vt:lpstr>
      <vt:lpstr>Goal Orientation</vt:lpstr>
      <vt:lpstr>Goal Orientation</vt:lpstr>
      <vt:lpstr>Maslow’s Hierarchy</vt:lpstr>
      <vt:lpstr>Alderfer’s Theory</vt:lpstr>
      <vt:lpstr>McClelland’s Theory</vt:lpstr>
      <vt:lpstr>Needs Theory Implications</vt:lpstr>
      <vt:lpstr>Expectancy Theory</vt:lpstr>
      <vt:lpstr>Expectancy Theory</vt:lpstr>
      <vt:lpstr>Adult Learning Theory</vt:lpstr>
      <vt:lpstr>Adult Learning Implications</vt:lpstr>
      <vt:lpstr>Information Processing Theory</vt:lpstr>
      <vt:lpstr>Closed v. Open Skills</vt:lpstr>
      <vt:lpstr>Closed Skills</vt:lpstr>
      <vt:lpstr>Open Skills</vt:lpstr>
      <vt:lpstr>Theory of Identical Elements</vt:lpstr>
      <vt:lpstr>Stimulus Generalization</vt:lpstr>
      <vt:lpstr>Cognitive Theory of Transfer</vt:lpstr>
      <vt:lpstr>Mental &amp; Physical Processes</vt:lpstr>
      <vt:lpstr>Mental &amp; Physical Processes</vt:lpstr>
      <vt:lpstr>Learning Strategies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Tews</dc:creator>
  <cp:lastModifiedBy>Moosa Computers</cp:lastModifiedBy>
  <cp:revision>3</cp:revision>
  <dcterms:created xsi:type="dcterms:W3CDTF">2020-06-05T19:54:12Z</dcterms:created>
  <dcterms:modified xsi:type="dcterms:W3CDTF">2020-10-12T15:16:43Z</dcterms:modified>
</cp:coreProperties>
</file>