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8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9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6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0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5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89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2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9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1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2656-14C5-4331-A81F-A9DDC38A7EF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E3498-6ED2-4867-89F3-C124D9B7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2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Gel Exclusion Chromatography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6640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Introduction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</a:t>
            </a:r>
            <a:r>
              <a:rPr lang="en-US" dirty="0"/>
              <a:t>gel filtration, molecular-sieve chromatography, or </a:t>
            </a:r>
            <a:r>
              <a:rPr lang="en-US" dirty="0" smtClean="0"/>
              <a:t>gel permeation chromatography</a:t>
            </a:r>
          </a:p>
          <a:p>
            <a:r>
              <a:rPr lang="en-US" dirty="0" smtClean="0"/>
              <a:t>Molecular weight </a:t>
            </a:r>
          </a:p>
          <a:p>
            <a:r>
              <a:rPr lang="en-US" dirty="0" smtClean="0"/>
              <a:t>Purification of </a:t>
            </a:r>
            <a:r>
              <a:rPr lang="en-US" dirty="0"/>
              <a:t>thousands of </a:t>
            </a:r>
            <a:r>
              <a:rPr lang="en-US" dirty="0" smtClean="0"/>
              <a:t>proteins, nucleic </a:t>
            </a:r>
            <a:r>
              <a:rPr lang="en-US" dirty="0"/>
              <a:t>acids, enzymes, polysaccharides, and other biomolecules</a:t>
            </a:r>
          </a:p>
        </p:txBody>
      </p:sp>
    </p:spTree>
    <p:extLst>
      <p:ext uri="{BB962C8B-B14F-4D97-AF65-F5344CB8AC3E}">
        <p14:creationId xmlns:p14="http://schemas.microsoft.com/office/powerpoint/2010/main" val="353316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Theory of Gel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Filtration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5285" t="43581" r="13446" b="31557"/>
          <a:stretch/>
        </p:blipFill>
        <p:spPr>
          <a:xfrm>
            <a:off x="332612" y="2148979"/>
            <a:ext cx="5478880" cy="1855753"/>
          </a:xfrm>
          <a:prstGeom prst="rect">
            <a:avLst/>
          </a:prstGeom>
        </p:spPr>
      </p:pic>
      <p:pic>
        <p:nvPicPr>
          <p:cNvPr id="1026" name="Picture 2" descr="Image result for gel filtration chromatograph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79875"/>
            <a:ext cx="5049714" cy="504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05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Physical Characterization of Gel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Chromatography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i="1" dirty="0"/>
              <a:t>Exclusion Limit </a:t>
            </a:r>
            <a:r>
              <a:rPr lang="en-US" b="1" i="1" dirty="0" smtClean="0"/>
              <a:t>- </a:t>
            </a:r>
            <a:r>
              <a:rPr lang="en-US" dirty="0"/>
              <a:t>molecular mass of the </a:t>
            </a:r>
            <a:r>
              <a:rPr lang="en-US" dirty="0" smtClean="0"/>
              <a:t>smallest molecule </a:t>
            </a:r>
            <a:r>
              <a:rPr lang="en-US" dirty="0"/>
              <a:t>that cannot diffuse into the inner volume of the gel matrix.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i="1" dirty="0"/>
              <a:t>Fractionation </a:t>
            </a:r>
            <a:r>
              <a:rPr lang="en-US" b="1" i="1" dirty="0" smtClean="0"/>
              <a:t>Range- </a:t>
            </a:r>
            <a:r>
              <a:rPr lang="en-US" dirty="0" err="1"/>
              <a:t>Sephadex</a:t>
            </a:r>
            <a:r>
              <a:rPr lang="en-US" dirty="0"/>
              <a:t> G-50 has a fractionation range of 1500 </a:t>
            </a:r>
            <a:r>
              <a:rPr lang="en-US" dirty="0" smtClean="0"/>
              <a:t>to 30,000 </a:t>
            </a:r>
            <a:r>
              <a:rPr lang="en-US" dirty="0" err="1"/>
              <a:t>daltons</a:t>
            </a:r>
            <a:r>
              <a:rPr lang="en-US" dirty="0"/>
              <a:t>.</a:t>
            </a:r>
            <a:r>
              <a:rPr lang="en-US" b="1" i="1" dirty="0" smtClean="0"/>
              <a:t> </a:t>
            </a:r>
          </a:p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i="1" dirty="0"/>
              <a:t>Water Regain and Bed Volume </a:t>
            </a:r>
            <a:r>
              <a:rPr lang="en-US" b="1" i="1" dirty="0" smtClean="0"/>
              <a:t>- </a:t>
            </a:r>
            <a:r>
              <a:rPr lang="en-US" dirty="0"/>
              <a:t>The weight of water taken up by 1 g of dry gel is known as </a:t>
            </a:r>
            <a:r>
              <a:rPr lang="en-US" dirty="0" smtClean="0"/>
              <a:t>the water </a:t>
            </a:r>
            <a:r>
              <a:rPr lang="en-US" dirty="0"/>
              <a:t>regain. For G-50, this value is </a:t>
            </a:r>
            <a:r>
              <a:rPr lang="en-US" dirty="0" smtClean="0"/>
              <a:t>5.0 g.</a:t>
            </a:r>
          </a:p>
          <a:p>
            <a:pPr marL="0" indent="0">
              <a:buNone/>
            </a:pPr>
            <a:r>
              <a:rPr lang="en-US" b="1" dirty="0"/>
              <a:t>4. </a:t>
            </a:r>
            <a:r>
              <a:rPr lang="en-US" b="1" i="1" dirty="0"/>
              <a:t>Gel Particle Shape and Size </a:t>
            </a:r>
            <a:r>
              <a:rPr lang="en-US" b="1" i="1" dirty="0" smtClean="0"/>
              <a:t>– </a:t>
            </a:r>
            <a:r>
              <a:rPr lang="en-US" dirty="0" smtClean="0"/>
              <a:t>spherical and variable size</a:t>
            </a:r>
          </a:p>
          <a:p>
            <a:pPr marL="0" indent="0">
              <a:buNone/>
            </a:pPr>
            <a:r>
              <a:rPr lang="en-US" b="1" dirty="0"/>
              <a:t>5. </a:t>
            </a:r>
            <a:r>
              <a:rPr lang="en-US" b="1" i="1" dirty="0"/>
              <a:t>Void Volume </a:t>
            </a:r>
            <a:r>
              <a:rPr lang="en-US" b="1" i="1" dirty="0" smtClean="0"/>
              <a:t>- </a:t>
            </a:r>
            <a:r>
              <a:rPr lang="en-US" dirty="0"/>
              <a:t>This is the total space surrounding the gel particles in </a:t>
            </a:r>
            <a:r>
              <a:rPr lang="en-US" dirty="0" smtClean="0"/>
              <a:t>a packed column</a:t>
            </a:r>
          </a:p>
          <a:p>
            <a:pPr marL="0" indent="0">
              <a:buNone/>
            </a:pPr>
            <a:r>
              <a:rPr lang="en-US" b="1" dirty="0"/>
              <a:t>6. </a:t>
            </a:r>
            <a:r>
              <a:rPr lang="en-US" b="1" i="1" dirty="0"/>
              <a:t>Elution Volume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99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Chemical Properties of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Gels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Dextran, </a:t>
            </a:r>
            <a:r>
              <a:rPr lang="en-US" b="1" dirty="0"/>
              <a:t>polyacrylamide, agarose, </a:t>
            </a:r>
            <a:r>
              <a:rPr lang="en-US" b="1" dirty="0" smtClean="0"/>
              <a:t>and combined </a:t>
            </a:r>
            <a:r>
              <a:rPr lang="en-US" b="1" dirty="0"/>
              <a:t>polyacrylamide-dextran.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252" t="27636" r="10221" b="21543"/>
          <a:stretch/>
        </p:blipFill>
        <p:spPr>
          <a:xfrm>
            <a:off x="1584101" y="2846230"/>
            <a:ext cx="8641723" cy="388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26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Selecting a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Gel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Group separations </a:t>
            </a:r>
            <a:r>
              <a:rPr lang="en-US" dirty="0" smtClean="0"/>
              <a:t>or </a:t>
            </a:r>
            <a:r>
              <a:rPr lang="en-US" b="1" dirty="0" smtClean="0"/>
              <a:t>fractionations</a:t>
            </a:r>
          </a:p>
          <a:p>
            <a:r>
              <a:rPr lang="en-US" dirty="0" err="1"/>
              <a:t>Sephadex</a:t>
            </a:r>
            <a:r>
              <a:rPr lang="en-US" dirty="0"/>
              <a:t> G-25, Bio-Gel P-6, and </a:t>
            </a:r>
            <a:r>
              <a:rPr lang="en-US" dirty="0" err="1"/>
              <a:t>Sephacryl</a:t>
            </a:r>
            <a:r>
              <a:rPr lang="en-US" dirty="0"/>
              <a:t> S-100HR are </a:t>
            </a:r>
            <a:r>
              <a:rPr lang="en-US" dirty="0" smtClean="0"/>
              <a:t>recommended for </a:t>
            </a:r>
            <a:r>
              <a:rPr lang="en-US" dirty="0"/>
              <a:t>most </a:t>
            </a:r>
            <a:r>
              <a:rPr lang="en-US" dirty="0" smtClean="0"/>
              <a:t>group separations</a:t>
            </a:r>
          </a:p>
          <a:p>
            <a:r>
              <a:rPr lang="en-US" dirty="0"/>
              <a:t>Gel fractionation </a:t>
            </a:r>
            <a:r>
              <a:rPr lang="en-US" dirty="0" smtClean="0"/>
              <a:t>-  </a:t>
            </a:r>
            <a:r>
              <a:rPr lang="en-US" dirty="0"/>
              <a:t>separation of groups of molecules of </a:t>
            </a:r>
            <a:r>
              <a:rPr lang="en-US" dirty="0" smtClean="0"/>
              <a:t>similar molecular </a:t>
            </a:r>
            <a:r>
              <a:rPr lang="en-US" dirty="0"/>
              <a:t>weights in a multicomponent </a:t>
            </a:r>
            <a:r>
              <a:rPr lang="en-US" dirty="0" smtClean="0"/>
              <a:t>mixture</a:t>
            </a:r>
          </a:p>
          <a:p>
            <a:r>
              <a:rPr lang="en-US" dirty="0"/>
              <a:t>The recommended gel grade for </a:t>
            </a:r>
            <a:r>
              <a:rPr lang="en-US" dirty="0" smtClean="0"/>
              <a:t>most fractionations </a:t>
            </a:r>
            <a:r>
              <a:rPr lang="en-US" dirty="0"/>
              <a:t>is 100–200 or 200–400 mesh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7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Gel Preparation and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Storage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Dehydrated forms, 3-4h, 20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r>
              <a:rPr lang="en-US" dirty="0"/>
              <a:t>sodium </a:t>
            </a:r>
            <a:r>
              <a:rPr lang="en-US" dirty="0" err="1"/>
              <a:t>azide</a:t>
            </a:r>
            <a:r>
              <a:rPr lang="en-US" dirty="0"/>
              <a:t> (0.02%)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408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Operation of a Gel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Column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Column </a:t>
            </a:r>
            <a:r>
              <a:rPr lang="en-US" b="1" dirty="0" smtClean="0"/>
              <a:t>Size- </a:t>
            </a:r>
            <a:r>
              <a:rPr lang="en-US" dirty="0" smtClean="0"/>
              <a:t>not greater than 100cm long, </a:t>
            </a:r>
            <a:r>
              <a:rPr lang="en-US" dirty="0"/>
              <a:t>group separations, columns less than 50 cm long are </a:t>
            </a:r>
            <a:r>
              <a:rPr lang="en-US" dirty="0" smtClean="0"/>
              <a:t>sufficient</a:t>
            </a:r>
          </a:p>
          <a:p>
            <a:r>
              <a:rPr lang="en-US" b="1" dirty="0"/>
              <a:t>Eluting </a:t>
            </a:r>
            <a:r>
              <a:rPr lang="en-US" b="1" dirty="0" smtClean="0"/>
              <a:t>Buffer- </a:t>
            </a:r>
            <a:r>
              <a:rPr lang="en-US" dirty="0"/>
              <a:t>Dextran and polyacrylamide gels are stable </a:t>
            </a:r>
            <a:r>
              <a:rPr lang="en-US" dirty="0" smtClean="0"/>
              <a:t>in the </a:t>
            </a:r>
            <a:r>
              <a:rPr lang="en-US" dirty="0"/>
              <a:t>pH range 1 to 10, whereas agarose gels are limited to pH 4 to </a:t>
            </a:r>
            <a:r>
              <a:rPr lang="en-US" dirty="0" smtClean="0"/>
              <a:t>10</a:t>
            </a:r>
          </a:p>
          <a:p>
            <a:r>
              <a:rPr lang="en-US" b="1" dirty="0"/>
              <a:t>Sample </a:t>
            </a:r>
            <a:r>
              <a:rPr lang="en-US" b="1" dirty="0" smtClean="0"/>
              <a:t>Volume- </a:t>
            </a:r>
            <a:r>
              <a:rPr lang="en-US" dirty="0"/>
              <a:t>group separations, </a:t>
            </a:r>
            <a:r>
              <a:rPr lang="en-US" dirty="0" smtClean="0"/>
              <a:t>10 </a:t>
            </a:r>
            <a:r>
              <a:rPr lang="en-US" dirty="0"/>
              <a:t>to 25% of the column total </a:t>
            </a:r>
            <a:r>
              <a:rPr lang="en-US" dirty="0" smtClean="0"/>
              <a:t>volume is suitable, </a:t>
            </a:r>
            <a:r>
              <a:rPr lang="en-US" dirty="0"/>
              <a:t>fractionation procedures should </a:t>
            </a:r>
            <a:r>
              <a:rPr lang="en-US" dirty="0" smtClean="0"/>
              <a:t>be between </a:t>
            </a:r>
            <a:r>
              <a:rPr lang="en-US" dirty="0"/>
              <a:t>1 and 5% of the total </a:t>
            </a:r>
            <a:r>
              <a:rPr lang="en-US" dirty="0" smtClean="0"/>
              <a:t>volume</a:t>
            </a:r>
          </a:p>
          <a:p>
            <a:r>
              <a:rPr lang="en-US" b="1" dirty="0"/>
              <a:t>Column Flow </a:t>
            </a:r>
            <a:r>
              <a:rPr lang="en-US" b="1" dirty="0" smtClean="0"/>
              <a:t>Rate- </a:t>
            </a:r>
            <a:r>
              <a:rPr lang="en-US" dirty="0"/>
              <a:t>small-pore-size gels is 8 to </a:t>
            </a:r>
            <a:r>
              <a:rPr lang="en-US" dirty="0" smtClean="0"/>
              <a:t>12ml/cm2, </a:t>
            </a:r>
            <a:r>
              <a:rPr lang="en-US" dirty="0"/>
              <a:t>large-pore-size gels, a value of 2 </a:t>
            </a:r>
            <a:r>
              <a:rPr lang="en-US" dirty="0" smtClean="0"/>
              <a:t>to 5ml/cm2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537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Applications of Gel-Exclusion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Chromatography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Desalting</a:t>
            </a:r>
          </a:p>
          <a:p>
            <a:r>
              <a:rPr lang="en-US" dirty="0"/>
              <a:t>Purification of Biomolecules</a:t>
            </a:r>
          </a:p>
          <a:p>
            <a:r>
              <a:rPr lang="en-US" dirty="0"/>
              <a:t>Estimation of Molecular </a:t>
            </a:r>
            <a:r>
              <a:rPr lang="en-US" dirty="0" smtClean="0"/>
              <a:t>Weight</a:t>
            </a:r>
          </a:p>
          <a:p>
            <a:r>
              <a:rPr lang="en-US" dirty="0"/>
              <a:t>Gel Chromatography in Organic Solvents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30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347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Office Theme</vt:lpstr>
      <vt:lpstr>Gel Exclusion Chromatography</vt:lpstr>
      <vt:lpstr>Introduction</vt:lpstr>
      <vt:lpstr>Theory of Gel Filtration</vt:lpstr>
      <vt:lpstr>Physical Characterization of Gel Chromatography</vt:lpstr>
      <vt:lpstr>Chemical Properties of Gels</vt:lpstr>
      <vt:lpstr>Selecting a Gel</vt:lpstr>
      <vt:lpstr>Gel Preparation and Storage</vt:lpstr>
      <vt:lpstr>Operation of a Gel Column</vt:lpstr>
      <vt:lpstr>Applications of Gel-Exclusion Chromatography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 Exclusion Chromatography</dc:title>
  <dc:creator>RESEARCHER</dc:creator>
  <cp:lastModifiedBy>RESEARCHER</cp:lastModifiedBy>
  <cp:revision>42</cp:revision>
  <dcterms:created xsi:type="dcterms:W3CDTF">2019-11-09T09:30:45Z</dcterms:created>
  <dcterms:modified xsi:type="dcterms:W3CDTF">2019-12-03T17:44:50Z</dcterms:modified>
</cp:coreProperties>
</file>