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82" r:id="rId5"/>
    <p:sldId id="259" r:id="rId6"/>
    <p:sldId id="263" r:id="rId7"/>
    <p:sldId id="264" r:id="rId8"/>
    <p:sldId id="260" r:id="rId9"/>
    <p:sldId id="261" r:id="rId10"/>
    <p:sldId id="262" r:id="rId11"/>
    <p:sldId id="265" r:id="rId12"/>
    <p:sldId id="266" r:id="rId13"/>
    <p:sldId id="267" r:id="rId14"/>
    <p:sldId id="274" r:id="rId15"/>
    <p:sldId id="277" r:id="rId16"/>
    <p:sldId id="275" r:id="rId17"/>
    <p:sldId id="278" r:id="rId18"/>
    <p:sldId id="276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61" autoAdjust="0"/>
  </p:normalViewPr>
  <p:slideViewPr>
    <p:cSldViewPr>
      <p:cViewPr varScale="1">
        <p:scale>
          <a:sx n="92" d="100"/>
          <a:sy n="92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33CF-03D2-D845-9B66-54C183F57706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E3F1-998E-B844-BAD5-044FB21D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2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456A-16B3-4F42-BA03-71460D57CD9B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7379E-8C79-4604-8348-0A0E20143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14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272-B6C1-4E48-86F0-6C7444639983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0D09-82E4-EE43-BFE6-B18579467EA1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DD94-F764-5F40-972D-3C0E93D5626B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031-9569-8145-B561-C60B2B040D50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8B3F-4022-2C49-A661-2419051C5B86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F4A0-3335-9F4F-8D37-C6441CE065F1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245C-807E-BD42-92A0-8AFB59B09CB5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A583-F39A-B14C-9229-557053239F88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DCBF-8BBA-A845-A69C-7248DAC6C6B2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8D5-F09C-5F42-9CBE-BB77FBDF424A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8239-A63A-8048-AE18-2AA0D3A4A4E8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eeksforgeeks.org/minimax-algorithm-in-game-theory-set-3-tic-tac-toe-ai-finding-optimal-mov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</a:t>
            </a:r>
            <a:r>
              <a:rPr lang="en-US" dirty="0"/>
              <a:t>. Qaiser Abbas</a:t>
            </a:r>
          </a:p>
          <a:p>
            <a:r>
              <a:rPr lang="en-US" dirty="0" smtClean="0"/>
              <a:t>Department </a:t>
            </a:r>
            <a:r>
              <a:rPr lang="en-US" dirty="0"/>
              <a:t>of Computer </a:t>
            </a:r>
            <a:r>
              <a:rPr lang="en-US" dirty="0" smtClean="0"/>
              <a:t>Science &amp; IT, </a:t>
            </a:r>
          </a:p>
          <a:p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Sargodha, Sargodha</a:t>
            </a:r>
            <a:r>
              <a:rPr lang="en-US" dirty="0"/>
              <a:t>, 40100, Pakistan</a:t>
            </a:r>
          </a:p>
          <a:p>
            <a:r>
              <a:rPr lang="en-US" dirty="0" smtClean="0"/>
              <a:t>qaiser.abbas@uos.edu.pk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4261-F0AE-F040-B763-8912A9D7B3E8}" type="datetime2">
              <a:rPr lang="en-US" smtClean="0"/>
              <a:t>Saturday 16 May 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Minimax</a:t>
            </a:r>
            <a:r>
              <a:rPr lang="en-US" b="1" dirty="0" smtClean="0"/>
              <a:t> </a:t>
            </a:r>
            <a:r>
              <a:rPr lang="en-US" b="1" dirty="0"/>
              <a:t>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Minimax</a:t>
            </a:r>
            <a:r>
              <a:rPr lang="en-US" dirty="0" smtClean="0">
                <a:solidFill>
                  <a:srgbClr val="FF0000"/>
                </a:solidFill>
              </a:rPr>
              <a:t> uses one of the two basic strategies: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Entire game tree is </a:t>
            </a:r>
            <a:r>
              <a:rPr lang="en-US" dirty="0" smtClean="0">
                <a:solidFill>
                  <a:srgbClr val="FF0000"/>
                </a:solidFill>
              </a:rPr>
              <a:t>searched to the leaf nodes</a:t>
            </a:r>
          </a:p>
          <a:p>
            <a:pPr lvl="1"/>
            <a:r>
              <a:rPr lang="en-US" dirty="0" smtClean="0"/>
              <a:t>Tree is </a:t>
            </a:r>
            <a:r>
              <a:rPr lang="en-US" dirty="0" smtClean="0">
                <a:solidFill>
                  <a:srgbClr val="FF0000"/>
                </a:solidFill>
              </a:rPr>
              <a:t>searched to a predefined depth</a:t>
            </a:r>
            <a:r>
              <a:rPr lang="en-US" dirty="0" smtClean="0"/>
              <a:t> and then evaluated.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b="1" dirty="0" smtClean="0"/>
              <a:t>pursue</a:t>
            </a:r>
            <a:r>
              <a:rPr lang="en-US" dirty="0" smtClean="0"/>
              <a:t> </a:t>
            </a:r>
            <a:r>
              <a:rPr lang="en-US" dirty="0"/>
              <a:t>the tree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0000"/>
                </a:solidFill>
              </a:rPr>
              <a:t>making </a:t>
            </a:r>
            <a:r>
              <a:rPr lang="en-US" dirty="0">
                <a:solidFill>
                  <a:srgbClr val="FF0000"/>
                </a:solidFill>
              </a:rPr>
              <a:t>guesses as to how the opponent will play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 smtClean="0"/>
              <a:t>Cost </a:t>
            </a:r>
            <a:r>
              <a:rPr lang="en-US" b="1" dirty="0"/>
              <a:t>function </a:t>
            </a:r>
            <a:r>
              <a:rPr lang="en-US" dirty="0"/>
              <a:t>can be used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evaluate how the opponent is likely to play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8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Minimax</a:t>
            </a:r>
            <a:r>
              <a:rPr lang="en-US" b="1" dirty="0" smtClean="0"/>
              <a:t> </a:t>
            </a:r>
            <a:r>
              <a:rPr lang="en-US" b="1" dirty="0"/>
              <a:t>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>
                <a:solidFill>
                  <a:srgbClr val="FF0000"/>
                </a:solidFill>
              </a:rPr>
              <a:t>evaluating </a:t>
            </a:r>
            <a:r>
              <a:rPr lang="en-US" dirty="0"/>
              <a:t>some number of </a:t>
            </a:r>
            <a:r>
              <a:rPr lang="en-US" dirty="0">
                <a:solidFill>
                  <a:srgbClr val="FF0000"/>
                </a:solidFill>
              </a:rPr>
              <a:t>moves ahead </a:t>
            </a: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examine the total value of the cost to each player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goal is to find a move</a:t>
            </a:r>
            <a:r>
              <a:rPr lang="en-US" dirty="0"/>
              <a:t> which will </a:t>
            </a:r>
            <a:r>
              <a:rPr lang="en-US" dirty="0" smtClean="0">
                <a:solidFill>
                  <a:srgbClr val="FF0000"/>
                </a:solidFill>
              </a:rPr>
              <a:t>maximize</a:t>
            </a:r>
            <a:r>
              <a:rPr lang="en-US" dirty="0" smtClean="0"/>
              <a:t> </a:t>
            </a:r>
            <a:r>
              <a:rPr lang="en-US" dirty="0"/>
              <a:t>the value of </a:t>
            </a:r>
            <a:r>
              <a:rPr lang="en-US" dirty="0">
                <a:solidFill>
                  <a:srgbClr val="FF0000"/>
                </a:solidFill>
              </a:rPr>
              <a:t>our move </a:t>
            </a:r>
            <a:r>
              <a:rPr lang="en-US" dirty="0"/>
              <a:t>and will </a:t>
            </a:r>
            <a:r>
              <a:rPr lang="en-US" dirty="0" smtClean="0">
                <a:solidFill>
                  <a:srgbClr val="FF0000"/>
                </a:solidFill>
              </a:rPr>
              <a:t>minimize</a:t>
            </a:r>
            <a:r>
              <a:rPr lang="en-US" dirty="0" smtClean="0"/>
              <a:t> </a:t>
            </a:r>
            <a:r>
              <a:rPr lang="en-US" dirty="0"/>
              <a:t>the value of the </a:t>
            </a:r>
            <a:r>
              <a:rPr lang="en-US" dirty="0">
                <a:solidFill>
                  <a:srgbClr val="FF0000"/>
                </a:solidFill>
              </a:rPr>
              <a:t>opponents moves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algorithm used is the </a:t>
            </a:r>
            <a:r>
              <a:rPr lang="en-US" dirty="0" err="1" smtClean="0"/>
              <a:t>Minimax</a:t>
            </a:r>
            <a:r>
              <a:rPr lang="en-US" dirty="0" smtClean="0"/>
              <a:t> </a:t>
            </a:r>
            <a:r>
              <a:rPr lang="en-US" dirty="0"/>
              <a:t>search </a:t>
            </a:r>
            <a:r>
              <a:rPr lang="en-US" dirty="0" smtClean="0"/>
              <a:t>procedure presented next.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 err="1"/>
              <a:t>M</a:t>
            </a:r>
            <a:r>
              <a:rPr lang="en-US" b="1" dirty="0" err="1" smtClean="0"/>
              <a:t>inimax</a:t>
            </a:r>
            <a:r>
              <a:rPr lang="en-US" b="1" dirty="0" smtClean="0"/>
              <a:t> </a:t>
            </a:r>
            <a:r>
              <a:rPr lang="en-US" b="1" dirty="0"/>
              <a:t>algorithm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96" t="3860" r="7593" b="14622"/>
          <a:stretch/>
        </p:blipFill>
        <p:spPr>
          <a:xfrm>
            <a:off x="566317" y="1752600"/>
            <a:ext cx="8120483" cy="36021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7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Partial Example Tree For </a:t>
            </a:r>
            <a:r>
              <a:rPr lang="en-US" b="1" dirty="0" err="1" smtClean="0"/>
              <a:t>Minimax</a:t>
            </a:r>
            <a:r>
              <a:rPr lang="en-US" b="1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" r="401" b="8767"/>
          <a:stretch/>
        </p:blipFill>
        <p:spPr>
          <a:xfrm>
            <a:off x="381000" y="1600200"/>
            <a:ext cx="8153400" cy="4916870"/>
          </a:xfrm>
        </p:spPr>
      </p:pic>
    </p:spTree>
    <p:extLst>
      <p:ext uri="{BB962C8B-B14F-4D97-AF65-F5344CB8AC3E}">
        <p14:creationId xmlns:p14="http://schemas.microsoft.com/office/powerpoint/2010/main" val="214713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ALPHA</a:t>
            </a:r>
            <a:r>
              <a:rPr lang="en-US" b="1" dirty="0"/>
              <a:t>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Minimax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search is </a:t>
            </a:r>
            <a:r>
              <a:rPr lang="en-US" dirty="0" smtClean="0">
                <a:solidFill>
                  <a:srgbClr val="FF0000"/>
                </a:solidFill>
              </a:rPr>
              <a:t>exponential</a:t>
            </a:r>
            <a:r>
              <a:rPr lang="en-US" dirty="0" smtClean="0"/>
              <a:t> like DFS and couldn’t be eliminated but can be effectively </a:t>
            </a:r>
            <a:r>
              <a:rPr lang="en-US" dirty="0">
                <a:solidFill>
                  <a:srgbClr val="FF0000"/>
                </a:solidFill>
              </a:rPr>
              <a:t>cut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half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 of </a:t>
            </a:r>
            <a:r>
              <a:rPr lang="en-US" b="1" dirty="0" smtClean="0">
                <a:solidFill>
                  <a:srgbClr val="FF0000"/>
                </a:solidFill>
              </a:rPr>
              <a:t>Pruning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eliminate large parts of the tree </a:t>
            </a:r>
            <a:r>
              <a:rPr lang="en-US" dirty="0" smtClean="0"/>
              <a:t>can be used and the </a:t>
            </a:r>
            <a:r>
              <a:rPr lang="en-US" dirty="0" smtClean="0">
                <a:solidFill>
                  <a:srgbClr val="FF0000"/>
                </a:solidFill>
              </a:rPr>
              <a:t>particular </a:t>
            </a:r>
            <a:r>
              <a:rPr lang="en-US" dirty="0">
                <a:solidFill>
                  <a:srgbClr val="FF0000"/>
                </a:solidFill>
              </a:rPr>
              <a:t>technique we examine is called </a:t>
            </a:r>
            <a:r>
              <a:rPr lang="en-US" b="1" dirty="0" smtClean="0">
                <a:solidFill>
                  <a:srgbClr val="FF0000"/>
                </a:solidFill>
              </a:rPr>
              <a:t>Alpha–Beta Pruning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applied to a standard </a:t>
            </a:r>
            <a:r>
              <a:rPr lang="en-US" dirty="0" err="1" smtClean="0"/>
              <a:t>Minimax</a:t>
            </a:r>
            <a:r>
              <a:rPr lang="en-US" dirty="0" smtClean="0"/>
              <a:t> </a:t>
            </a:r>
            <a:r>
              <a:rPr lang="en-US" dirty="0"/>
              <a:t>tree, it </a:t>
            </a:r>
            <a:r>
              <a:rPr lang="en-US" dirty="0">
                <a:solidFill>
                  <a:srgbClr val="FF0000"/>
                </a:solidFill>
              </a:rPr>
              <a:t>returns the same move as </a:t>
            </a:r>
            <a:r>
              <a:rPr lang="en-US" dirty="0" err="1" smtClean="0">
                <a:solidFill>
                  <a:srgbClr val="FF0000"/>
                </a:solidFill>
              </a:rPr>
              <a:t>Minimax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would, but prunes away branches</a:t>
            </a:r>
            <a:r>
              <a:rPr lang="en-US" dirty="0"/>
              <a:t> that cannot possibly influence the final decision.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2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ALPHA</a:t>
            </a:r>
            <a:r>
              <a:rPr lang="en-US" b="1" dirty="0"/>
              <a:t>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Consider, the </a:t>
            </a:r>
            <a:r>
              <a:rPr lang="en-US" dirty="0">
                <a:solidFill>
                  <a:srgbClr val="FF0000"/>
                </a:solidFill>
              </a:rPr>
              <a:t>two-ply game tree from Figure </a:t>
            </a:r>
            <a:r>
              <a:rPr lang="en-US" dirty="0" smtClean="0">
                <a:solidFill>
                  <a:srgbClr val="FF0000"/>
                </a:solidFill>
              </a:rPr>
              <a:t>given next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Let’s </a:t>
            </a:r>
            <a:r>
              <a:rPr lang="en-US" dirty="0"/>
              <a:t>go through the calculation of the optimal decision once more, this time paying careful attention to what we know at each point in the process.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62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ALPHA</a:t>
            </a:r>
            <a:r>
              <a:rPr lang="en-US" b="1" dirty="0"/>
              <a:t>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490" b="-4490"/>
          <a:stretch>
            <a:fillRect/>
          </a:stretch>
        </p:blipFill>
        <p:spPr>
          <a:xfrm>
            <a:off x="83069" y="1143000"/>
            <a:ext cx="9060931" cy="4983163"/>
          </a:xfrm>
        </p:spPr>
      </p:pic>
    </p:spTree>
    <p:extLst>
      <p:ext uri="{BB962C8B-B14F-4D97-AF65-F5344CB8AC3E}">
        <p14:creationId xmlns:p14="http://schemas.microsoft.com/office/powerpoint/2010/main" val="6491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ALPHA</a:t>
            </a:r>
            <a:r>
              <a:rPr lang="en-US" b="1" dirty="0"/>
              <a:t>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Idea of pruning after applying it on the previous </a:t>
            </a:r>
            <a:r>
              <a:rPr lang="en-US" dirty="0"/>
              <a:t>figure is described below . </a:t>
            </a:r>
            <a:r>
              <a:rPr lang="en-US" dirty="0" smtClean="0"/>
              <a:t>No need to evaluate two successors </a:t>
            </a:r>
            <a:r>
              <a:rPr lang="en-US" dirty="0"/>
              <a:t>of node </a:t>
            </a:r>
            <a:r>
              <a:rPr lang="en-US" dirty="0" smtClean="0"/>
              <a:t>C.</a:t>
            </a:r>
          </a:p>
          <a:p>
            <a:endParaRPr lang="en-US" dirty="0"/>
          </a:p>
          <a:p>
            <a:r>
              <a:rPr lang="en-US" dirty="0" smtClean="0"/>
              <a:t>Suppose they have </a:t>
            </a:r>
            <a:r>
              <a:rPr lang="en-US" dirty="0"/>
              <a:t>values x and y. Then the value of the root </a:t>
            </a:r>
            <a:r>
              <a:rPr lang="en-US" dirty="0" smtClean="0"/>
              <a:t>is: </a:t>
            </a:r>
            <a:endParaRPr lang="en-US" dirty="0"/>
          </a:p>
          <a:p>
            <a:pPr lvl="1"/>
            <a:r>
              <a:rPr lang="en-US" dirty="0"/>
              <a:t>MINIMAX(root) </a:t>
            </a:r>
            <a:r>
              <a:rPr lang="en-US" dirty="0" smtClean="0"/>
              <a:t>	= </a:t>
            </a:r>
            <a:r>
              <a:rPr lang="en-US" dirty="0" smtClean="0">
                <a:solidFill>
                  <a:srgbClr val="FF0000"/>
                </a:solidFill>
              </a:rPr>
              <a:t>Max(</a:t>
            </a:r>
            <a:r>
              <a:rPr lang="en-US" dirty="0" smtClean="0"/>
              <a:t>Min</a:t>
            </a:r>
            <a:r>
              <a:rPr lang="en-US" dirty="0"/>
              <a:t>(3,12,8)</a:t>
            </a:r>
            <a:r>
              <a:rPr lang="en-US" dirty="0" smtClean="0"/>
              <a:t>,Min</a:t>
            </a:r>
            <a:r>
              <a:rPr lang="en-US" dirty="0"/>
              <a:t>(2,x,y)</a:t>
            </a:r>
            <a:r>
              <a:rPr lang="en-US" dirty="0" smtClean="0"/>
              <a:t>,Min</a:t>
            </a:r>
            <a:r>
              <a:rPr lang="en-US" dirty="0"/>
              <a:t>(14,5,2)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				= </a:t>
            </a:r>
            <a:r>
              <a:rPr lang="en-US" dirty="0" smtClean="0">
                <a:solidFill>
                  <a:srgbClr val="FF0000"/>
                </a:solidFill>
              </a:rPr>
              <a:t>Max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/>
              <a:t>3</a:t>
            </a:r>
            <a:r>
              <a:rPr lang="en-US" dirty="0" smtClean="0"/>
              <a:t>,Min</a:t>
            </a:r>
            <a:r>
              <a:rPr lang="en-US" dirty="0"/>
              <a:t>(2,x,y),2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= </a:t>
            </a:r>
            <a:r>
              <a:rPr lang="en-US" dirty="0" smtClean="0">
                <a:solidFill>
                  <a:srgbClr val="FF0000"/>
                </a:solidFill>
              </a:rPr>
              <a:t>Max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/>
              <a:t>3,z,2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where z = </a:t>
            </a:r>
            <a:r>
              <a:rPr lang="en-US" dirty="0" smtClean="0"/>
              <a:t>Min</a:t>
            </a:r>
            <a:r>
              <a:rPr lang="en-US" dirty="0"/>
              <a:t>(2,x,y) ≤ 2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= </a:t>
            </a:r>
            <a:r>
              <a:rPr lang="en-US" dirty="0"/>
              <a:t>3.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</a:t>
            </a:r>
            <a:r>
              <a:rPr lang="en-US" dirty="0"/>
              <a:t>–beta pruning can be applied to trees of any depth, and it is often possible to prune entire </a:t>
            </a:r>
            <a:r>
              <a:rPr lang="en-US" dirty="0" err="1"/>
              <a:t>subtrees</a:t>
            </a:r>
            <a:r>
              <a:rPr lang="en-US" dirty="0"/>
              <a:t> rather than just leaves. </a:t>
            </a:r>
            <a:endParaRPr lang="en-US" dirty="0" smtClean="0"/>
          </a:p>
          <a:p>
            <a:pPr lvl="1"/>
            <a:r>
              <a:rPr lang="en-US" dirty="0"/>
              <a:t>α = the value of the best (i.e., highest-value) choice we have found so far at any choice point along the path for MAX. </a:t>
            </a:r>
          </a:p>
          <a:p>
            <a:pPr lvl="1"/>
            <a:r>
              <a:rPr lang="en-US" dirty="0"/>
              <a:t>β = the value of the best (i.e., lowest-value) choice we have found so far at any choice point along the path for MIN. </a:t>
            </a:r>
          </a:p>
          <a:p>
            <a:pPr lvl="1"/>
            <a:endParaRPr lang="en-US" dirty="0"/>
          </a:p>
          <a:p>
            <a:r>
              <a:rPr lang="en-US" dirty="0"/>
              <a:t>The detailed steps are explained in Figure next.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6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ALPHA</a:t>
            </a:r>
            <a:r>
              <a:rPr lang="en-US" b="1" dirty="0"/>
              <a:t>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93" t="1860" r="7788" b="42092"/>
          <a:stretch/>
        </p:blipFill>
        <p:spPr>
          <a:xfrm>
            <a:off x="762000" y="765866"/>
            <a:ext cx="7543800" cy="5692918"/>
          </a:xfrm>
        </p:spPr>
      </p:pic>
    </p:spTree>
    <p:extLst>
      <p:ext uri="{BB962C8B-B14F-4D97-AF65-F5344CB8AC3E}">
        <p14:creationId xmlns:p14="http://schemas.microsoft.com/office/powerpoint/2010/main" val="410595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ALPHA</a:t>
            </a:r>
            <a:r>
              <a:rPr lang="en-US" b="1" dirty="0"/>
              <a:t>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Alpha–beta search updates the values of α and β as it goes along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prunes the remaining branches at a </a:t>
            </a:r>
            <a:r>
              <a:rPr lang="en-US" dirty="0" smtClean="0">
                <a:solidFill>
                  <a:srgbClr val="FF0000"/>
                </a:solidFill>
              </a:rPr>
              <a:t>node </a:t>
            </a:r>
            <a:r>
              <a:rPr lang="en-US" dirty="0"/>
              <a:t>(i.e., terminates the recursive call) </a:t>
            </a:r>
            <a:r>
              <a:rPr lang="en-US" dirty="0">
                <a:solidFill>
                  <a:srgbClr val="FF0000"/>
                </a:solidFill>
              </a:rPr>
              <a:t>as soon as the value of the current node is known to be worse than the current α or β value for MAX or MIN, respectively.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complete </a:t>
            </a:r>
            <a:r>
              <a:rPr lang="en-US" dirty="0"/>
              <a:t>algorithm is given </a:t>
            </a:r>
            <a:r>
              <a:rPr lang="en-US" dirty="0" smtClean="0"/>
              <a:t>next. It will be good to </a:t>
            </a:r>
            <a:r>
              <a:rPr lang="en-US" dirty="0"/>
              <a:t>trace its behavior when applied to the tree in </a:t>
            </a:r>
            <a:r>
              <a:rPr lang="en-US" dirty="0" smtClean="0"/>
              <a:t>Figure.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3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ADVERSARIAL 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i="1" dirty="0"/>
              <a:t>In which we examine the problems that </a:t>
            </a:r>
            <a:r>
              <a:rPr lang="en-US" sz="2200" i="1" dirty="0">
                <a:solidFill>
                  <a:srgbClr val="FF0000"/>
                </a:solidFill>
              </a:rPr>
              <a:t>arise when we try to plan ahead in a world where other agents are planning against us</a:t>
            </a:r>
            <a:r>
              <a:rPr lang="en-US" sz="2200" i="1" dirty="0"/>
              <a:t>. </a:t>
            </a:r>
            <a:endParaRPr lang="en-US" sz="2200" i="1" dirty="0" smtClean="0"/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this </a:t>
            </a:r>
            <a:r>
              <a:rPr lang="en-US" sz="2200" dirty="0" smtClean="0"/>
              <a:t>lecture </a:t>
            </a:r>
            <a:r>
              <a:rPr lang="en-US" sz="2200" dirty="0"/>
              <a:t>we </a:t>
            </a:r>
            <a:r>
              <a:rPr lang="en-US" sz="2200" dirty="0" smtClean="0"/>
              <a:t>will cover </a:t>
            </a:r>
            <a:r>
              <a:rPr lang="en-US" sz="2200" b="1" dirty="0"/>
              <a:t>competitive </a:t>
            </a:r>
            <a:r>
              <a:rPr lang="en-US" sz="2200" dirty="0"/>
              <a:t>environments, in which the</a:t>
            </a:r>
            <a:r>
              <a:rPr lang="en-US" sz="2200" dirty="0">
                <a:solidFill>
                  <a:srgbClr val="FF0000"/>
                </a:solidFill>
              </a:rPr>
              <a:t> agents’ goals are in conflict</a:t>
            </a:r>
            <a:r>
              <a:rPr lang="en-US" sz="2200" dirty="0"/>
              <a:t>, giving rise to </a:t>
            </a:r>
            <a:r>
              <a:rPr lang="en-US" sz="2200" b="1" dirty="0"/>
              <a:t>adversarial search </a:t>
            </a:r>
            <a:r>
              <a:rPr lang="en-US" sz="2200" dirty="0"/>
              <a:t>problems—often known as </a:t>
            </a:r>
            <a:r>
              <a:rPr lang="en-US" sz="2200" b="1" dirty="0" smtClean="0"/>
              <a:t>games</a:t>
            </a:r>
            <a:r>
              <a:rPr lang="en-US" sz="2200" dirty="0" smtClean="0"/>
              <a:t>. </a:t>
            </a:r>
          </a:p>
          <a:p>
            <a:endParaRPr lang="en-US" sz="2200" dirty="0" smtClean="0"/>
          </a:p>
          <a:p>
            <a:r>
              <a:rPr lang="en-US" sz="2200" dirty="0" smtClean="0"/>
              <a:t>We will cover the followings: </a:t>
            </a:r>
            <a:endParaRPr lang="en-US" sz="2200" i="1" dirty="0" smtClean="0"/>
          </a:p>
          <a:p>
            <a:pPr lvl="1"/>
            <a:r>
              <a:rPr lang="en-US" sz="2200" dirty="0"/>
              <a:t>GAMES </a:t>
            </a:r>
          </a:p>
          <a:p>
            <a:pPr lvl="1"/>
            <a:r>
              <a:rPr lang="en-US" sz="2200" dirty="0"/>
              <a:t>OPTIMAL DECISIONS IN GAMES </a:t>
            </a:r>
            <a:endParaRPr lang="en-US" sz="2200" dirty="0" smtClean="0"/>
          </a:p>
          <a:p>
            <a:pPr lvl="1"/>
            <a:r>
              <a:rPr lang="en-US" sz="2200" dirty="0" err="1" smtClean="0"/>
              <a:t>MiniMax</a:t>
            </a:r>
            <a:r>
              <a:rPr lang="en-US" sz="2200" dirty="0" smtClean="0"/>
              <a:t> Algorithm</a:t>
            </a:r>
            <a:endParaRPr lang="en-US" sz="2200" dirty="0"/>
          </a:p>
          <a:p>
            <a:pPr lvl="1"/>
            <a:r>
              <a:rPr lang="en-US" sz="2200" dirty="0"/>
              <a:t>ALPHA–BETA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ALPHA</a:t>
            </a:r>
            <a:r>
              <a:rPr lang="en-US" b="1" dirty="0"/>
              <a:t>–BETA PRUNING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2" r="35215" b="18346"/>
          <a:stretch/>
        </p:blipFill>
        <p:spPr>
          <a:xfrm>
            <a:off x="1587560" y="1066800"/>
            <a:ext cx="5118040" cy="5330471"/>
          </a:xfrm>
        </p:spPr>
      </p:pic>
    </p:spTree>
    <p:extLst>
      <p:ext uri="{BB962C8B-B14F-4D97-AF65-F5344CB8AC3E}">
        <p14:creationId xmlns:p14="http://schemas.microsoft.com/office/powerpoint/2010/main" val="276858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 Project #7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Implement </a:t>
            </a:r>
            <a:r>
              <a:rPr lang="en-US" dirty="0"/>
              <a:t>the Tic-Tac-Toe game using any adversarial searching algorithm</a:t>
            </a:r>
            <a:endParaRPr lang="en-US" sz="2000" dirty="0"/>
          </a:p>
          <a:p>
            <a:pPr lvl="1"/>
            <a:r>
              <a:rPr lang="en-US" dirty="0"/>
              <a:t>Visit the following link: </a:t>
            </a:r>
            <a:r>
              <a:rPr lang="en-US" u="sng" dirty="0">
                <a:hlinkClick r:id="rId2"/>
              </a:rPr>
              <a:t>https://www.geeksforgeeks.org/minimax-algorithm-in-game-theory-set-3-tic-tac-toe-ai-finding-optimal-move/</a:t>
            </a:r>
            <a:endParaRPr lang="en-US" dirty="0"/>
          </a:p>
          <a:p>
            <a:pPr lvl="1"/>
            <a:r>
              <a:rPr lang="en-US" dirty="0"/>
              <a:t>Perform the following operations over it. </a:t>
            </a:r>
          </a:p>
          <a:p>
            <a:pPr lvl="1"/>
            <a:r>
              <a:rPr lang="en-US" dirty="0"/>
              <a:t>Download it.</a:t>
            </a:r>
          </a:p>
          <a:p>
            <a:pPr lvl="1"/>
            <a:r>
              <a:rPr lang="en-US" dirty="0"/>
              <a:t>Configure and execute it.</a:t>
            </a:r>
          </a:p>
          <a:p>
            <a:pPr lvl="1"/>
            <a:r>
              <a:rPr lang="en-US" dirty="0"/>
              <a:t>Submit the final report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2800" dirty="0"/>
              <a:t>A game can be </a:t>
            </a:r>
            <a:r>
              <a:rPr lang="en-US" sz="2800" dirty="0" smtClean="0"/>
              <a:t>defined </a:t>
            </a:r>
            <a:r>
              <a:rPr lang="en-US" sz="2800" dirty="0"/>
              <a:t>as </a:t>
            </a:r>
            <a:r>
              <a:rPr lang="en-US" sz="2800" dirty="0" smtClean="0"/>
              <a:t>a search </a:t>
            </a:r>
            <a:r>
              <a:rPr lang="en-US" sz="2800" dirty="0"/>
              <a:t>problem with the following elements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 </a:t>
            </a:r>
            <a:r>
              <a:rPr lang="en-US" b="1" dirty="0"/>
              <a:t>S</a:t>
            </a:r>
            <a:r>
              <a:rPr lang="en-US" b="1" baseline="-25000" dirty="0"/>
              <a:t>0</a:t>
            </a:r>
            <a:r>
              <a:rPr lang="en-US" dirty="0"/>
              <a:t>: </a:t>
            </a:r>
            <a:r>
              <a:rPr lang="en-US" b="1" dirty="0"/>
              <a:t>I</a:t>
            </a:r>
            <a:r>
              <a:rPr lang="en-US" b="1" dirty="0" smtClean="0"/>
              <a:t>nitial state</a:t>
            </a:r>
            <a:r>
              <a:rPr lang="en-US" dirty="0" smtClean="0"/>
              <a:t> </a:t>
            </a:r>
            <a:r>
              <a:rPr lang="en-US" dirty="0"/>
              <a:t>which specifies how the </a:t>
            </a:r>
            <a:r>
              <a:rPr lang="en-US" dirty="0">
                <a:solidFill>
                  <a:srgbClr val="FF0000"/>
                </a:solidFill>
              </a:rPr>
              <a:t>game is set up</a:t>
            </a:r>
            <a:r>
              <a:rPr lang="en-US" dirty="0"/>
              <a:t> at the </a:t>
            </a:r>
            <a:r>
              <a:rPr lang="en-US" dirty="0" smtClean="0"/>
              <a:t>start.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PLAYER</a:t>
            </a:r>
            <a:r>
              <a:rPr lang="en-US" b="1" dirty="0"/>
              <a:t>(s)</a:t>
            </a:r>
            <a:r>
              <a:rPr lang="en-US" dirty="0"/>
              <a:t>: Defines which player </a:t>
            </a:r>
            <a:r>
              <a:rPr lang="en-US" dirty="0">
                <a:solidFill>
                  <a:srgbClr val="FF0000"/>
                </a:solidFill>
              </a:rPr>
              <a:t>has the move in a </a:t>
            </a:r>
            <a:r>
              <a:rPr lang="en-US" dirty="0" smtClean="0">
                <a:solidFill>
                  <a:srgbClr val="FF0000"/>
                </a:solidFill>
              </a:rPr>
              <a:t>state 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ACTIONS</a:t>
            </a:r>
            <a:r>
              <a:rPr lang="en-US" b="1" dirty="0"/>
              <a:t>(s)</a:t>
            </a:r>
            <a:r>
              <a:rPr lang="en-US" dirty="0"/>
              <a:t>: Returns </a:t>
            </a:r>
            <a:r>
              <a:rPr lang="en-US" dirty="0" smtClean="0"/>
              <a:t>set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legal moves in a </a:t>
            </a:r>
            <a:r>
              <a:rPr lang="en-US" dirty="0" smtClean="0">
                <a:solidFill>
                  <a:srgbClr val="FF0000"/>
                </a:solidFill>
              </a:rPr>
              <a:t>state 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lvl="1"/>
            <a:r>
              <a:rPr lang="en-US" b="1" dirty="0"/>
              <a:t>RESULT(</a:t>
            </a:r>
            <a:r>
              <a:rPr lang="en-US" b="1" dirty="0" err="1"/>
              <a:t>s,a</a:t>
            </a:r>
            <a:r>
              <a:rPr lang="en-US" b="1" dirty="0"/>
              <a:t>)</a:t>
            </a:r>
            <a:r>
              <a:rPr lang="en-US" dirty="0"/>
              <a:t>: The </a:t>
            </a:r>
            <a:r>
              <a:rPr lang="en-US" b="1" dirty="0"/>
              <a:t>transition </a:t>
            </a:r>
            <a:r>
              <a:rPr lang="en-US" b="1" dirty="0" smtClean="0"/>
              <a:t>model</a:t>
            </a:r>
            <a:r>
              <a:rPr lang="en-US" dirty="0"/>
              <a:t> </a:t>
            </a:r>
            <a:r>
              <a:rPr lang="en-US" dirty="0" smtClean="0"/>
              <a:t>defines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result of a </a:t>
            </a:r>
            <a:r>
              <a:rPr lang="en-US" dirty="0" smtClean="0">
                <a:solidFill>
                  <a:srgbClr val="FF0000"/>
                </a:solidFill>
              </a:rPr>
              <a:t>move from state s with action a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TERMINAL</a:t>
            </a:r>
            <a:r>
              <a:rPr lang="en-US" b="1" dirty="0"/>
              <a:t>-TEST(s)</a:t>
            </a:r>
            <a:r>
              <a:rPr lang="en-US" dirty="0" smtClean="0"/>
              <a:t>: A </a:t>
            </a:r>
            <a:r>
              <a:rPr lang="en-US" b="1" dirty="0" smtClean="0"/>
              <a:t>terminal test </a:t>
            </a:r>
            <a:r>
              <a:rPr lang="en-US" dirty="0" smtClean="0"/>
              <a:t>at a state s, which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true when the game is over and false otherwise</a:t>
            </a:r>
            <a:r>
              <a:rPr lang="en-US" dirty="0"/>
              <a:t>.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U </a:t>
            </a:r>
            <a:r>
              <a:rPr lang="en-US" b="1" dirty="0"/>
              <a:t>T I L I T Y (s, p)</a:t>
            </a:r>
            <a:r>
              <a:rPr lang="en-US" dirty="0"/>
              <a:t>: A </a:t>
            </a:r>
            <a:r>
              <a:rPr lang="en-US" b="1" dirty="0"/>
              <a:t>utility function </a:t>
            </a:r>
            <a:r>
              <a:rPr lang="en-US" dirty="0" smtClean="0"/>
              <a:t>also </a:t>
            </a:r>
            <a:r>
              <a:rPr lang="en-US" dirty="0"/>
              <a:t>called an objective function or payoff </a:t>
            </a:r>
            <a:r>
              <a:rPr lang="en-US" dirty="0" smtClean="0"/>
              <a:t>function, </a:t>
            </a:r>
            <a:r>
              <a:rPr lang="en-US" dirty="0"/>
              <a:t>defines the </a:t>
            </a:r>
            <a:r>
              <a:rPr lang="en-US" dirty="0">
                <a:solidFill>
                  <a:srgbClr val="FF0000"/>
                </a:solidFill>
              </a:rPr>
              <a:t>final numeric value for a game that ends in terminal state s for a player p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initial state, ACTIONS function, and RESULT function </a:t>
            </a:r>
            <a:r>
              <a:rPr lang="en-US" sz="2000" dirty="0">
                <a:solidFill>
                  <a:srgbClr val="FF0000"/>
                </a:solidFill>
              </a:rPr>
              <a:t>define the </a:t>
            </a:r>
            <a:r>
              <a:rPr lang="en-US" sz="2000" b="1" dirty="0">
                <a:solidFill>
                  <a:srgbClr val="FF0000"/>
                </a:solidFill>
              </a:rPr>
              <a:t>game </a:t>
            </a:r>
            <a:r>
              <a:rPr lang="en-US" sz="2000" b="1" dirty="0" smtClean="0">
                <a:solidFill>
                  <a:srgbClr val="FF0000"/>
                </a:solidFill>
              </a:rPr>
              <a:t>tree</a:t>
            </a:r>
            <a:r>
              <a:rPr lang="en-US" sz="2000" dirty="0" smtClean="0"/>
              <a:t>—</a:t>
            </a:r>
            <a:r>
              <a:rPr lang="en-US" sz="2000" dirty="0"/>
              <a:t>a tree where the </a:t>
            </a:r>
            <a:r>
              <a:rPr lang="en-US" sz="2000" dirty="0">
                <a:solidFill>
                  <a:srgbClr val="FF0000"/>
                </a:solidFill>
              </a:rPr>
              <a:t>nodes are game states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FF0000"/>
                </a:solidFill>
              </a:rPr>
              <a:t>edges are moves</a:t>
            </a:r>
            <a:r>
              <a:rPr lang="en-US" sz="2000" dirty="0"/>
              <a:t>. Figure </a:t>
            </a:r>
            <a:r>
              <a:rPr lang="en-US" sz="2000" dirty="0" smtClean="0"/>
              <a:t>shows </a:t>
            </a:r>
            <a:r>
              <a:rPr lang="en-US" sz="2000" dirty="0"/>
              <a:t>part of the game tree for </a:t>
            </a:r>
            <a:r>
              <a:rPr lang="en-US" sz="2000" dirty="0" smtClean="0"/>
              <a:t>Tic-Tac-</a:t>
            </a:r>
            <a:r>
              <a:rPr lang="en-US" sz="2000" dirty="0"/>
              <a:t>T</a:t>
            </a:r>
            <a:r>
              <a:rPr lang="en-US" sz="2000" dirty="0" smtClean="0"/>
              <a:t>oe.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49" r="5081" b="19511"/>
          <a:stretch/>
        </p:blipFill>
        <p:spPr>
          <a:xfrm>
            <a:off x="2209800" y="2711942"/>
            <a:ext cx="5447103" cy="37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5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 Approach in Tic-Tac-Toe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simple algorithm, </a:t>
            </a:r>
            <a:r>
              <a:rPr lang="en-US" sz="2400" dirty="0" smtClean="0">
                <a:solidFill>
                  <a:srgbClr val="FF0000"/>
                </a:solidFill>
              </a:rPr>
              <a:t>calculate </a:t>
            </a:r>
            <a:r>
              <a:rPr lang="en-US" sz="2400" dirty="0">
                <a:solidFill>
                  <a:srgbClr val="FF0000"/>
                </a:solidFill>
              </a:rPr>
              <a:t>all the possible moves </a:t>
            </a:r>
            <a:r>
              <a:rPr lang="en-US" sz="2400" dirty="0" smtClean="0">
                <a:solidFill>
                  <a:srgbClr val="FF0000"/>
                </a:solidFill>
              </a:rPr>
              <a:t>from the current </a:t>
            </a:r>
            <a:r>
              <a:rPr lang="en-US" sz="2400" dirty="0">
                <a:solidFill>
                  <a:srgbClr val="FF0000"/>
                </a:solidFill>
              </a:rPr>
              <a:t>position</a:t>
            </a:r>
            <a:r>
              <a:rPr lang="en-US" sz="2400" dirty="0"/>
              <a:t>. For a game of </a:t>
            </a:r>
            <a:r>
              <a:rPr lang="en-US" sz="2400" dirty="0" err="1" smtClean="0"/>
              <a:t>Noughts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Crosses </a:t>
            </a:r>
            <a:r>
              <a:rPr lang="en-US" sz="2400" dirty="0"/>
              <a:t>the result might </a:t>
            </a:r>
            <a:r>
              <a:rPr lang="en-US" sz="2400" dirty="0" smtClean="0"/>
              <a:t>look </a:t>
            </a:r>
            <a:r>
              <a:rPr lang="en-US" sz="2400" dirty="0"/>
              <a:t>like: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Expand </a:t>
            </a:r>
            <a:r>
              <a:rPr lang="en-US" sz="2400" dirty="0">
                <a:solidFill>
                  <a:srgbClr val="FF0000"/>
                </a:solidFill>
              </a:rPr>
              <a:t>each of these new </a:t>
            </a:r>
            <a:r>
              <a:rPr lang="en-US" sz="2400" dirty="0" smtClean="0">
                <a:solidFill>
                  <a:srgbClr val="FF0000"/>
                </a:solidFill>
              </a:rPr>
              <a:t>possible moves </a:t>
            </a:r>
            <a:r>
              <a:rPr lang="en-US" sz="2400" dirty="0">
                <a:solidFill>
                  <a:srgbClr val="FF0000"/>
                </a:solidFill>
              </a:rPr>
              <a:t>for the other </a:t>
            </a:r>
            <a:r>
              <a:rPr lang="en-US" sz="2400" dirty="0" smtClean="0">
                <a:solidFill>
                  <a:srgbClr val="FF0000"/>
                </a:solidFill>
              </a:rPr>
              <a:t>player.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Continue this expansion</a:t>
            </a:r>
            <a:r>
              <a:rPr lang="en-US" sz="2400" dirty="0"/>
              <a:t> until a winning position for the </a:t>
            </a:r>
            <a:r>
              <a:rPr lang="en-US" sz="2400" dirty="0" smtClean="0"/>
              <a:t>player </a:t>
            </a:r>
            <a:r>
              <a:rPr lang="en-US" sz="2400" dirty="0"/>
              <a:t>is found. 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739648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 Approach in Tic-Tac-Toe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400" dirty="0"/>
              <a:t>This algorithm </a:t>
            </a:r>
            <a:r>
              <a:rPr lang="en-US" sz="2400" dirty="0">
                <a:solidFill>
                  <a:srgbClr val="FF0000"/>
                </a:solidFill>
              </a:rPr>
              <a:t>will work and locate a series of winning moves at the cost of enormous </a:t>
            </a:r>
            <a:r>
              <a:rPr lang="en-US" sz="2400" dirty="0" smtClean="0">
                <a:solidFill>
                  <a:srgbClr val="FF0000"/>
                </a:solidFill>
              </a:rPr>
              <a:t>calculation</a:t>
            </a:r>
            <a:r>
              <a:rPr lang="en-US" sz="2400" dirty="0" smtClean="0"/>
              <a:t> e.g. one board at first, 9 at the next level, 9</a:t>
            </a:r>
            <a:r>
              <a:rPr lang="en-US" sz="2400" dirty="0"/>
              <a:t>∗</a:t>
            </a:r>
            <a:r>
              <a:rPr lang="en-US" sz="2400" dirty="0" smtClean="0"/>
              <a:t>8 next and so on</a:t>
            </a:r>
            <a:r>
              <a:rPr lang="en-US" sz="2400" dirty="0" smtClean="0">
                <a:solidFill>
                  <a:srgbClr val="FF0000"/>
                </a:solidFill>
              </a:rPr>
              <a:t>. In </a:t>
            </a:r>
            <a:r>
              <a:rPr lang="en-US" sz="2400" dirty="0">
                <a:solidFill>
                  <a:srgbClr val="FF0000"/>
                </a:solidFill>
              </a:rPr>
              <a:t>total</a:t>
            </a:r>
            <a:r>
              <a:rPr lang="en-US" sz="2400" dirty="0"/>
              <a:t>: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not so big that we cannot calculate it, but it is alarming since </a:t>
            </a:r>
            <a:r>
              <a:rPr lang="en-US" sz="2400" dirty="0" err="1"/>
              <a:t>Noughts</a:t>
            </a:r>
            <a:r>
              <a:rPr lang="en-US" sz="2400" dirty="0"/>
              <a:t> and Crosses is such a simple game. </a:t>
            </a:r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80000"/>
            <a:ext cx="5257800" cy="232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648200"/>
            <a:ext cx="256204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8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OPTIMAL </a:t>
            </a:r>
            <a:r>
              <a:rPr lang="en-US" b="1" dirty="0"/>
              <a:t>DECISIONS IN </a:t>
            </a:r>
            <a:r>
              <a:rPr lang="en-US" b="1" dirty="0" smtClean="0"/>
              <a:t>GAMES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optimal strategy leads to outcomes at least </a:t>
            </a:r>
            <a:r>
              <a:rPr lang="en-US" sz="2400" dirty="0">
                <a:solidFill>
                  <a:srgbClr val="FF0000"/>
                </a:solidFill>
              </a:rPr>
              <a:t>as good as any other strategy when one is playing an infallible opponent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dirty="0" smtClean="0"/>
              <a:t>Two Player Games:</a:t>
            </a:r>
            <a:endParaRPr lang="en-US" sz="2400" dirty="0"/>
          </a:p>
          <a:p>
            <a:pPr lvl="1"/>
            <a:r>
              <a:rPr lang="en-US" sz="2400" dirty="0" smtClean="0"/>
              <a:t>Consider a </a:t>
            </a:r>
            <a:r>
              <a:rPr lang="en-US" sz="2400" dirty="0" smtClean="0">
                <a:solidFill>
                  <a:srgbClr val="FF0000"/>
                </a:solidFill>
              </a:rPr>
              <a:t>Zero-Sum game</a:t>
            </a:r>
            <a:r>
              <a:rPr lang="en-US" sz="2400" dirty="0" smtClean="0"/>
              <a:t> in which gain of one player is balanced exactly by the loss of other player.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Static Evaluation Function </a:t>
            </a:r>
            <a:r>
              <a:rPr lang="en-US" sz="2400" i="1" dirty="0" smtClean="0">
                <a:solidFill>
                  <a:srgbClr val="FF0000"/>
                </a:solidFill>
              </a:rPr>
              <a:t>f(n)</a:t>
            </a:r>
            <a:r>
              <a:rPr lang="en-US" sz="2400" dirty="0" smtClean="0"/>
              <a:t> = Complete R/C/D open positions for X – Complete R/C/D open positions for O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953"/>
          <a:stretch/>
        </p:blipFill>
        <p:spPr>
          <a:xfrm>
            <a:off x="2299252" y="4267200"/>
            <a:ext cx="6082748" cy="24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OPTIMAL </a:t>
            </a:r>
            <a:r>
              <a:rPr lang="en-US" b="1" dirty="0"/>
              <a:t>DECISIONS IN </a:t>
            </a:r>
            <a:r>
              <a:rPr lang="en-US" b="1" dirty="0" smtClean="0"/>
              <a:t>GAMES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Higher the result of f(n), the closer the move towards a win</a:t>
            </a:r>
            <a:r>
              <a:rPr lang="en-US" sz="2000" dirty="0" smtClean="0"/>
              <a:t>. Three moves result in 3 but only one move results a win for X in Figure.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This f(n) is useful but</a:t>
            </a:r>
            <a:r>
              <a:rPr lang="en-US" sz="2000" dirty="0" smtClean="0"/>
              <a:t> another heuristics is necessary to pick the move with highest f(n) while </a:t>
            </a:r>
            <a:r>
              <a:rPr lang="en-US" sz="2000" dirty="0" smtClean="0">
                <a:solidFill>
                  <a:srgbClr val="FF0000"/>
                </a:solidFill>
              </a:rPr>
              <a:t>protecting against a loss in the next move</a:t>
            </a:r>
            <a:r>
              <a:rPr lang="en-US" sz="2000" dirty="0" smtClean="0"/>
              <a:t>. 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For this purpose, a </a:t>
            </a:r>
            <a:r>
              <a:rPr lang="en-US" sz="2000" dirty="0" err="1" smtClean="0">
                <a:solidFill>
                  <a:srgbClr val="FF0000"/>
                </a:solidFill>
              </a:rPr>
              <a:t>Minimax</a:t>
            </a:r>
            <a:r>
              <a:rPr lang="en-US" sz="2000" dirty="0" smtClean="0">
                <a:solidFill>
                  <a:srgbClr val="FF0000"/>
                </a:solidFill>
              </a:rPr>
              <a:t> algorithm given next</a:t>
            </a:r>
            <a:r>
              <a:rPr lang="en-US" sz="2000" dirty="0" smtClean="0"/>
              <a:t>, in which </a:t>
            </a:r>
            <a:r>
              <a:rPr lang="en-US" sz="2000" dirty="0"/>
              <a:t>the algorithm's </a:t>
            </a:r>
            <a:r>
              <a:rPr lang="en-US" sz="2000" dirty="0">
                <a:solidFill>
                  <a:srgbClr val="FF0000"/>
                </a:solidFill>
              </a:rPr>
              <a:t>opponent will be trying to minimize whatever value the algorithm is trying to maximize</a:t>
            </a:r>
            <a:r>
              <a:rPr lang="en-US" sz="2000" dirty="0"/>
              <a:t> (hence, </a:t>
            </a:r>
            <a:r>
              <a:rPr lang="en-US" sz="2000" dirty="0" smtClean="0"/>
              <a:t>”</a:t>
            </a:r>
            <a:r>
              <a:rPr lang="en-US" sz="2000" dirty="0" err="1" smtClean="0"/>
              <a:t>Minimax</a:t>
            </a:r>
            <a:r>
              <a:rPr lang="en-US" sz="2000" dirty="0"/>
              <a:t>").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Thus</a:t>
            </a:r>
            <a:r>
              <a:rPr lang="en-US" sz="2000" dirty="0"/>
              <a:t>, the </a:t>
            </a:r>
            <a:r>
              <a:rPr lang="en-US" sz="2000" dirty="0">
                <a:solidFill>
                  <a:srgbClr val="FF0000"/>
                </a:solidFill>
              </a:rPr>
              <a:t>computer should make the move which leaves its opponent capable of doing the least damage</a:t>
            </a:r>
            <a:r>
              <a:rPr lang="en-US" sz="2000" dirty="0"/>
              <a:t>.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BE9E-7442-DD47-901A-60415DB8007F}" type="datetime2">
              <a:rPr lang="en-US" smtClean="0"/>
              <a:t>Saturday 16 May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6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12347</TotalTime>
  <Words>1156</Words>
  <Application>Microsoft Macintosh PowerPoint</Application>
  <PresentationFormat>On-screen Show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Artificial Intelligence</vt:lpstr>
      <vt:lpstr>ADVERSARIAL SEARCH</vt:lpstr>
      <vt:lpstr>Games</vt:lpstr>
      <vt:lpstr>Games</vt:lpstr>
      <vt:lpstr>Games</vt:lpstr>
      <vt:lpstr>Simple Approach in Tic-Tac-Toe</vt:lpstr>
      <vt:lpstr>Simple Approach in Tic-Tac-Toe</vt:lpstr>
      <vt:lpstr>OPTIMAL DECISIONS IN GAMES</vt:lpstr>
      <vt:lpstr>OPTIMAL DECISIONS IN GAMES</vt:lpstr>
      <vt:lpstr>Minimax algorithm </vt:lpstr>
      <vt:lpstr>Minimax algorithm </vt:lpstr>
      <vt:lpstr>The Minimax algorithm </vt:lpstr>
      <vt:lpstr>Partial Example Tree For Minimax Algorithm</vt:lpstr>
      <vt:lpstr>ALPHA–BETA PRUNING </vt:lpstr>
      <vt:lpstr>ALPHA–BETA PRUNING </vt:lpstr>
      <vt:lpstr>ALPHA–BETA PRUNING </vt:lpstr>
      <vt:lpstr>ALPHA–BETA PRUNING </vt:lpstr>
      <vt:lpstr>ALPHA–BETA PRUNING </vt:lpstr>
      <vt:lpstr>ALPHA–BETA PRUNING </vt:lpstr>
      <vt:lpstr>ALPHA–BETA PRUNING </vt:lpstr>
      <vt:lpstr>Lab Project #7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Analysis of Algorithms</dc:title>
  <dc:creator>Genius Computers</dc:creator>
  <cp:lastModifiedBy>.Qaisar Abbas</cp:lastModifiedBy>
  <cp:revision>1112</cp:revision>
  <dcterms:created xsi:type="dcterms:W3CDTF">2006-08-16T00:00:00Z</dcterms:created>
  <dcterms:modified xsi:type="dcterms:W3CDTF">2020-05-16T11:20:58Z</dcterms:modified>
</cp:coreProperties>
</file>