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2" r:id="rId8"/>
    <p:sldId id="267" r:id="rId9"/>
    <p:sldId id="266" r:id="rId10"/>
    <p:sldId id="260" r:id="rId11"/>
    <p:sldId id="271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47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691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6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34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3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719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2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5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7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6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0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4F9229A-A816-4016-91EF-38090AEB3D86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F22EDB9-4B8B-4A12-BFC4-41949D673FE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36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Active and passive voice in academic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Voices defining the accuracy of ideas’ portrayal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949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Appropriation according to need: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Preferences are demanded</a:t>
            </a:r>
          </a:p>
          <a:p>
            <a:r>
              <a:rPr lang="en-US" dirty="0" smtClean="0"/>
              <a:t>Opt the structure which lessens the ambiguity and enhances comprehension</a:t>
            </a:r>
          </a:p>
          <a:p>
            <a:r>
              <a:rPr lang="en-US" dirty="0" smtClean="0"/>
              <a:t>Keep the focus of your mind synced with the focus of your sentence. </a:t>
            </a:r>
          </a:p>
          <a:p>
            <a:r>
              <a:rPr lang="en-US" dirty="0" smtClean="0"/>
              <a:t>Should be opted in accordance to reader prior knowledge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53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089" y="228600"/>
            <a:ext cx="6534150" cy="6191250"/>
          </a:xfrm>
        </p:spPr>
      </p:pic>
    </p:spTree>
    <p:extLst>
      <p:ext uri="{BB962C8B-B14F-4D97-AF65-F5344CB8AC3E}">
        <p14:creationId xmlns:p14="http://schemas.microsoft.com/office/powerpoint/2010/main" val="4160273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Appropriation according to Manuscripts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Active voice </a:t>
            </a:r>
          </a:p>
          <a:p>
            <a:r>
              <a:rPr lang="en-US" dirty="0" smtClean="0"/>
              <a:t>1. Introduction and Discussion sections:</a:t>
            </a:r>
          </a:p>
          <a:p>
            <a:r>
              <a:rPr lang="en-US" dirty="0" smtClean="0"/>
              <a:t>Statement of own research while referring back to the existing ones</a:t>
            </a:r>
          </a:p>
          <a:p>
            <a:r>
              <a:rPr lang="en-US" dirty="0" smtClean="0"/>
              <a:t>Example: </a:t>
            </a:r>
          </a:p>
          <a:p>
            <a:r>
              <a:rPr lang="en-US" dirty="0"/>
              <a:t>Previous studies have investigated contact behaviors resulting from dynamic loading. </a:t>
            </a:r>
            <a:r>
              <a:rPr lang="en-US" dirty="0" smtClean="0"/>
              <a:t>In </a:t>
            </a:r>
            <a:r>
              <a:rPr lang="en-US" dirty="0"/>
              <a:t>this study, we investigated the effect of stiffness on contact behavior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 Literature Review: </a:t>
            </a:r>
          </a:p>
          <a:p>
            <a:r>
              <a:rPr lang="en-US" dirty="0" smtClean="0"/>
              <a:t>Citing the most important contribution in this field</a:t>
            </a:r>
          </a:p>
          <a:p>
            <a:r>
              <a:rPr lang="en-US" dirty="0" smtClean="0"/>
              <a:t>Authors, actors or agents are important </a:t>
            </a:r>
          </a:p>
        </p:txBody>
      </p:sp>
    </p:spTree>
    <p:extLst>
      <p:ext uri="{BB962C8B-B14F-4D97-AF65-F5344CB8AC3E}">
        <p14:creationId xmlns:p14="http://schemas.microsoft.com/office/powerpoint/2010/main" val="2961120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 </a:t>
            </a:r>
          </a:p>
          <a:p>
            <a:pPr marL="0" indent="0">
              <a:buNone/>
            </a:pPr>
            <a:r>
              <a:rPr lang="en-US" b="1" dirty="0"/>
              <a:t> </a:t>
            </a:r>
            <a:r>
              <a:rPr lang="en-US" i="1" dirty="0" err="1"/>
              <a:t>Nobre</a:t>
            </a:r>
            <a:r>
              <a:rPr lang="en-US" i="1" dirty="0"/>
              <a:t> et al. (1997) studied the surface resistance characteristics of ductile steel to impact indentation by hard alumina balls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i="1" dirty="0"/>
              <a:t>The surface resistance characteristics of ductile steel to impact indentation by hard </a:t>
            </a:r>
            <a:r>
              <a:rPr lang="en-US" i="1" dirty="0" smtClean="0"/>
              <a:t>alumina </a:t>
            </a:r>
            <a:r>
              <a:rPr lang="en-US" i="1" dirty="0"/>
              <a:t>balls were studied by </a:t>
            </a:r>
            <a:r>
              <a:rPr lang="en-US" i="1" dirty="0" err="1"/>
              <a:t>Nobre</a:t>
            </a:r>
            <a:r>
              <a:rPr lang="en-US" i="1" dirty="0"/>
              <a:t> et al. (1997</a:t>
            </a:r>
            <a:r>
              <a:rPr lang="en-US" i="1" dirty="0" smtClean="0"/>
              <a:t>).</a:t>
            </a:r>
          </a:p>
          <a:p>
            <a:pPr marL="0" indent="0">
              <a:buNone/>
            </a:pPr>
            <a:r>
              <a:rPr lang="en-US" i="1" dirty="0" smtClean="0"/>
              <a:t>Passive voice </a:t>
            </a:r>
          </a:p>
          <a:p>
            <a:pPr marL="0" indent="0">
              <a:buNone/>
            </a:pPr>
            <a:r>
              <a:rPr lang="en-US" i="1" dirty="0" smtClean="0"/>
              <a:t>3) Research Methodology</a:t>
            </a:r>
          </a:p>
          <a:p>
            <a:r>
              <a:rPr lang="en-US" i="1" dirty="0" smtClean="0"/>
              <a:t>Steps (action) are important than doers</a:t>
            </a:r>
          </a:p>
        </p:txBody>
      </p:sp>
    </p:spTree>
    <p:extLst>
      <p:ext uri="{BB962C8B-B14F-4D97-AF65-F5344CB8AC3E}">
        <p14:creationId xmlns:p14="http://schemas.microsoft.com/office/powerpoint/2010/main" val="1414997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Example: </a:t>
            </a:r>
          </a:p>
          <a:p>
            <a:pPr marL="0" indent="0">
              <a:buNone/>
            </a:pPr>
            <a:r>
              <a:rPr lang="en-US" i="1" dirty="0" smtClean="0"/>
              <a:t>We </a:t>
            </a:r>
            <a:r>
              <a:rPr lang="en-US" i="1" dirty="0"/>
              <a:t>obtained the velocity contour lines from CFD simulations</a:t>
            </a:r>
            <a:r>
              <a:rPr lang="en-US" i="1" dirty="0" smtClean="0"/>
              <a:t>.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The </a:t>
            </a:r>
            <a:r>
              <a:rPr lang="en-US" i="1" dirty="0" smtClean="0"/>
              <a:t>velocity </a:t>
            </a:r>
            <a:r>
              <a:rPr lang="en-US" i="1" dirty="0"/>
              <a:t>contour lines were obtained from CFD simulations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i="1" dirty="0" smtClean="0"/>
              <a:t>4) Results and Findings</a:t>
            </a:r>
          </a:p>
          <a:p>
            <a:pPr marL="0" indent="0">
              <a:buNone/>
            </a:pPr>
            <a:r>
              <a:rPr lang="en-US" i="1" dirty="0" smtClean="0"/>
              <a:t>Describing of results in passive voice</a:t>
            </a:r>
          </a:p>
          <a:p>
            <a:pPr marL="0" indent="0">
              <a:buNone/>
            </a:pPr>
            <a:r>
              <a:rPr lang="en-US" i="1" dirty="0" smtClean="0"/>
              <a:t>Enhances objectivity </a:t>
            </a:r>
          </a:p>
          <a:p>
            <a:pPr marL="0" indent="0">
              <a:buNone/>
            </a:pPr>
            <a:r>
              <a:rPr lang="en-US" i="1" dirty="0" smtClean="0"/>
              <a:t>Enhances presentation skills</a:t>
            </a:r>
          </a:p>
          <a:p>
            <a:pPr marL="0" indent="0">
              <a:buNone/>
            </a:pPr>
            <a:r>
              <a:rPr lang="en-US" i="1" dirty="0"/>
              <a:t>We observed an inverse relationship between the pressure ratio and </a:t>
            </a:r>
            <a:r>
              <a:rPr lang="en-US" i="1" dirty="0" err="1"/>
              <a:t>exergy</a:t>
            </a:r>
            <a:r>
              <a:rPr lang="en-US" i="1" dirty="0"/>
              <a:t> loss in the combustion chamber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r>
              <a:rPr lang="en-US" i="1" dirty="0"/>
              <a:t>An inverse relationship was observed between the pressure ratio and </a:t>
            </a:r>
            <a:r>
              <a:rPr lang="en-US" i="1" dirty="0" err="1"/>
              <a:t>exergy</a:t>
            </a:r>
            <a:r>
              <a:rPr lang="en-US" i="1" dirty="0"/>
              <a:t> loss in the combustion chamber.</a:t>
            </a:r>
            <a:endParaRPr lang="en-US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2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83" y="1115841"/>
            <a:ext cx="9075762" cy="4520684"/>
          </a:xfrm>
        </p:spPr>
      </p:pic>
    </p:spTree>
    <p:extLst>
      <p:ext uri="{BB962C8B-B14F-4D97-AF65-F5344CB8AC3E}">
        <p14:creationId xmlns:p14="http://schemas.microsoft.com/office/powerpoint/2010/main" val="454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 smtClean="0"/>
              <a:t>Questioning Session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2084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verb voice?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Relationship between subject and verb</a:t>
            </a:r>
          </a:p>
          <a:p>
            <a:r>
              <a:rPr lang="en-US" dirty="0" smtClean="0"/>
              <a:t>Subject doing verb action (Active Voice)</a:t>
            </a:r>
          </a:p>
          <a:p>
            <a:r>
              <a:rPr lang="en-US" dirty="0" smtClean="0"/>
              <a:t>1) subject is the focus</a:t>
            </a:r>
          </a:p>
          <a:p>
            <a:r>
              <a:rPr lang="en-US" dirty="0" smtClean="0"/>
              <a:t>The subject receiving the action verb (Passive Voice)</a:t>
            </a:r>
          </a:p>
          <a:p>
            <a:r>
              <a:rPr lang="en-US" dirty="0" smtClean="0"/>
              <a:t> 2) verb and object relationship is important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86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the voices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558" t="11704" r="34385" b="66922"/>
          <a:stretch/>
        </p:blipFill>
        <p:spPr>
          <a:xfrm>
            <a:off x="1774210" y="1951629"/>
            <a:ext cx="8652680" cy="378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106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1: voice conversion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321" t="39523" r="34385" b="31978"/>
          <a:stretch/>
        </p:blipFill>
        <p:spPr>
          <a:xfrm>
            <a:off x="1639710" y="2538483"/>
            <a:ext cx="8488907" cy="298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87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2: detect the Implications of voices in the academic writing and explain the fault/s. if you find 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survey was administered. Using a convenience sample. 68 teachers were invite to participate in the survey by emailing them an invitation. E-mail addresses of teachers who fit the requirements for participation were provided by the principal of the school. The teachers were e-mailed an information sheet and a consent form. Responses were collected from 45 teachers.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this study, I administered a survey. I created a convenience sample of 68 teachers. I invited them to participate in the survey by emailing them an invitation. I obtained e-mail addresses from the principal of the school…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4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3: identify the level of appropriateness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i="1" dirty="0" smtClean="0"/>
              <a:t>An </a:t>
            </a:r>
            <a:r>
              <a:rPr lang="en-US" i="1" dirty="0"/>
              <a:t>increase in hardness was demonstrated by all the brittle materials under dynamic indentations compared to measurements under static hardness.</a:t>
            </a:r>
            <a:endParaRPr lang="en-US" dirty="0"/>
          </a:p>
          <a:p>
            <a:r>
              <a:rPr lang="en-US" i="1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All </a:t>
            </a:r>
            <a:r>
              <a:rPr lang="en-US" i="1" dirty="0"/>
              <a:t>the brittle materials demonstrated increased hardness under dynamic indentations compared to measurements under static hardness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3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voice </a:t>
            </a:r>
            <a:r>
              <a:rPr lang="en-US" dirty="0" smtClean="0"/>
              <a:t>Vs. </a:t>
            </a:r>
            <a:r>
              <a:rPr lang="en-US" dirty="0"/>
              <a:t>Passive Voice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One third of the applicants to the school failed the entrance exam. 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Doer of the action is a focus.</a:t>
            </a:r>
          </a:p>
          <a:p>
            <a:pPr marL="457200" indent="-457200">
              <a:buAutoNum type="arabicParenR"/>
            </a:pPr>
            <a:r>
              <a:rPr lang="en-US" dirty="0"/>
              <a:t>Doer of the action is known</a:t>
            </a:r>
          </a:p>
          <a:p>
            <a:pPr marL="457200" indent="-457200">
              <a:buAutoNum type="arabicParenR"/>
            </a:pPr>
            <a:r>
              <a:rPr lang="en-US" dirty="0"/>
              <a:t>Easier to understand</a:t>
            </a:r>
          </a:p>
          <a:p>
            <a:pPr marL="457200" indent="-457200">
              <a:buAutoNum type="arabicParenR"/>
            </a:pPr>
            <a:r>
              <a:rPr lang="en-US" dirty="0" smtClean="0"/>
              <a:t>Enhances the readability</a:t>
            </a:r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For precision and clarity</a:t>
            </a:r>
          </a:p>
          <a:p>
            <a:pPr marL="457200" indent="-457200">
              <a:buAutoNum type="arabicParenR"/>
            </a:pPr>
            <a:r>
              <a:rPr lang="en-US" dirty="0"/>
              <a:t>Reason is </a:t>
            </a:r>
            <a:r>
              <a:rPr lang="en-US" dirty="0" smtClean="0"/>
              <a:t>focused</a:t>
            </a:r>
          </a:p>
          <a:p>
            <a:pPr marL="457200" indent="-457200">
              <a:buAutoNum type="arabicParenR"/>
            </a:pPr>
            <a:r>
              <a:rPr lang="en-US" dirty="0" smtClean="0"/>
              <a:t>Emphasizes the responsibility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14830"/>
            <a:ext cx="4754880" cy="82296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/>
              <a:t>The entrance exam was failed by over one-third of the applicants to the school.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arenR"/>
            </a:pPr>
            <a:r>
              <a:rPr lang="en-US" dirty="0"/>
              <a:t>Focused on verb and object relationship</a:t>
            </a:r>
          </a:p>
          <a:p>
            <a:pPr marL="457200" indent="-457200">
              <a:buAutoNum type="arabicParenR"/>
            </a:pPr>
            <a:r>
              <a:rPr lang="en-US" dirty="0"/>
              <a:t>Reader is aware of the actor</a:t>
            </a:r>
          </a:p>
          <a:p>
            <a:pPr marL="457200" indent="-457200">
              <a:buAutoNum type="arabicParenR"/>
            </a:pPr>
            <a:r>
              <a:rPr lang="en-US" dirty="0"/>
              <a:t>To provide background, contextual or in-depth information </a:t>
            </a:r>
          </a:p>
          <a:p>
            <a:pPr marL="457200" indent="-457200">
              <a:buAutoNum type="arabicParenR"/>
            </a:pPr>
            <a:r>
              <a:rPr lang="en-US" dirty="0"/>
              <a:t>Product is focused</a:t>
            </a:r>
          </a:p>
          <a:p>
            <a:pPr marL="457200" indent="-457200">
              <a:buAutoNum type="arabicParenR"/>
            </a:pPr>
            <a:r>
              <a:rPr lang="en-US" dirty="0"/>
              <a:t>Sentence structure is varied </a:t>
            </a:r>
          </a:p>
          <a:p>
            <a:pPr marL="457200" indent="-457200">
              <a:buAutoNum type="arabicParenR"/>
            </a:pPr>
            <a:r>
              <a:rPr lang="en-US" dirty="0"/>
              <a:t>Avoids repetition and induces curiosity</a:t>
            </a:r>
          </a:p>
          <a:p>
            <a:pPr marL="457200" indent="-457200">
              <a:buAutoNum type="arabicParenR"/>
            </a:pPr>
            <a:r>
              <a:rPr lang="en-US" dirty="0"/>
              <a:t>Makes the tone objective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11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278</TotalTime>
  <Words>532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Tw Cen MT</vt:lpstr>
      <vt:lpstr>Tw Cen MT Condensed</vt:lpstr>
      <vt:lpstr>Wingdings 3</vt:lpstr>
      <vt:lpstr>Integral</vt:lpstr>
      <vt:lpstr>Active and passive voice in academic writing</vt:lpstr>
      <vt:lpstr>PowerPoint Presentation</vt:lpstr>
      <vt:lpstr>PowerPoint Presentation</vt:lpstr>
      <vt:lpstr>What is verb voice?</vt:lpstr>
      <vt:lpstr>Converting the voices</vt:lpstr>
      <vt:lpstr>Activity 1: voice conversion </vt:lpstr>
      <vt:lpstr>Activity 2: detect the Implications of voices in the academic writing and explain the fault/s. if you find any</vt:lpstr>
      <vt:lpstr>Activity 3: identify the level of appropriateness </vt:lpstr>
      <vt:lpstr>Active voice Vs. Passive Voice</vt:lpstr>
      <vt:lpstr>Appropriation according to need: </vt:lpstr>
      <vt:lpstr>PowerPoint Presentation</vt:lpstr>
      <vt:lpstr>Appropriation according to Manuscripts sections</vt:lpstr>
      <vt:lpstr>Continued… </vt:lpstr>
      <vt:lpstr>Continued…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and passive voice in academic writing</dc:title>
  <dc:creator>user</dc:creator>
  <cp:lastModifiedBy>user</cp:lastModifiedBy>
  <cp:revision>13</cp:revision>
  <dcterms:created xsi:type="dcterms:W3CDTF">2020-12-20T14:23:23Z</dcterms:created>
  <dcterms:modified xsi:type="dcterms:W3CDTF">2020-12-20T19:01:45Z</dcterms:modified>
</cp:coreProperties>
</file>